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786" r:id="rId2"/>
    <p:sldId id="768" r:id="rId3"/>
    <p:sldId id="743" r:id="rId4"/>
    <p:sldId id="772" r:id="rId5"/>
    <p:sldId id="546" r:id="rId6"/>
    <p:sldId id="467" r:id="rId7"/>
    <p:sldId id="480" r:id="rId8"/>
    <p:sldId id="468" r:id="rId9"/>
    <p:sldId id="481" r:id="rId10"/>
    <p:sldId id="775" r:id="rId11"/>
    <p:sldId id="773" r:id="rId12"/>
    <p:sldId id="747" r:id="rId13"/>
    <p:sldId id="748" r:id="rId14"/>
    <p:sldId id="749" r:id="rId15"/>
    <p:sldId id="774" r:id="rId16"/>
    <p:sldId id="292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79"/>
    <a:srgbClr val="52ABB6"/>
    <a:srgbClr val="CDEEB7"/>
    <a:srgbClr val="C1EAA1"/>
    <a:srgbClr val="BBE197"/>
    <a:srgbClr val="A9DCE2"/>
    <a:srgbClr val="3D858F"/>
    <a:srgbClr val="A6CB27"/>
    <a:srgbClr val="77BB59"/>
    <a:srgbClr val="5AB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25"/>
    <p:restoredTop sz="94687"/>
  </p:normalViewPr>
  <p:slideViewPr>
    <p:cSldViewPr snapToGrid="0" snapToObjects="1">
      <p:cViewPr varScale="1">
        <p:scale>
          <a:sx n="114" d="100"/>
          <a:sy n="114" d="100"/>
        </p:scale>
        <p:origin x="-34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2E74D-E702-DE4E-AC36-1D4F3257F6A1}" type="datetimeFigureOut">
              <a:rPr kumimoji="1" lang="zh-CN" altLang="en-US" smtClean="0"/>
              <a:t>2024/11/12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95B52-3D5E-3E41-B023-588F848021C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193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1200" b="0" dirty="0">
                <a:solidFill>
                  <a:srgbClr val="066E75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Emerald</a:t>
            </a:r>
            <a:r>
              <a:rPr lang="zh-CN" altLang="en-US" sz="1200" b="0" dirty="0">
                <a:solidFill>
                  <a:srgbClr val="066E75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 检索平台有两大特色分别是轻松检索和及时相应。</a:t>
            </a:r>
            <a:r>
              <a:rPr lang="zh-CN" altLang="en-US" sz="1200" dirty="0">
                <a:solidFill>
                  <a:srgbClr val="2A6367"/>
                </a:solidFill>
              </a:rPr>
              <a:t>每年访客超过</a:t>
            </a:r>
            <a:r>
              <a:rPr lang="en-US" altLang="zh-CN" sz="1200" dirty="0">
                <a:solidFill>
                  <a:srgbClr val="2A6367"/>
                </a:solidFill>
              </a:rPr>
              <a:t>1</a:t>
            </a:r>
            <a:r>
              <a:rPr lang="zh-CN" altLang="en-US" sz="1200" dirty="0">
                <a:solidFill>
                  <a:srgbClr val="2A6367"/>
                </a:solidFill>
              </a:rPr>
              <a:t>亿，内容下载超过</a:t>
            </a:r>
            <a:r>
              <a:rPr lang="en-US" altLang="zh-CN" sz="1200" dirty="0">
                <a:solidFill>
                  <a:srgbClr val="2A6367"/>
                </a:solidFill>
              </a:rPr>
              <a:t>3</a:t>
            </a:r>
            <a:r>
              <a:rPr lang="zh-CN" altLang="en-US" sz="1200" dirty="0">
                <a:solidFill>
                  <a:srgbClr val="2A6367"/>
                </a:solidFill>
              </a:rPr>
              <a:t>千万，是众多读者认可的选择。</a:t>
            </a:r>
            <a:r>
              <a:rPr lang="en-US" altLang="zh-CN" sz="1200" dirty="0">
                <a:solidFill>
                  <a:srgbClr val="2A6367"/>
                </a:solidFill>
              </a:rPr>
              <a:t/>
            </a:r>
            <a:br>
              <a:rPr lang="en-US" altLang="zh-CN" sz="1200" dirty="0">
                <a:solidFill>
                  <a:srgbClr val="2A6367"/>
                </a:solidFill>
              </a:rPr>
            </a:br>
            <a:r>
              <a:rPr lang="en-US" altLang="zh-CN" sz="1200" dirty="0">
                <a:solidFill>
                  <a:srgbClr val="2A6367"/>
                </a:solidFill>
              </a:rPr>
              <a:t>1.   </a:t>
            </a:r>
            <a:r>
              <a:rPr lang="zh-CN" altLang="en-US" sz="1200" dirty="0">
                <a:solidFill>
                  <a:srgbClr val="2A6367"/>
                </a:solidFill>
              </a:rPr>
              <a:t>页面简洁明了，方便用户在平台中高效的获取有效信息。</a:t>
            </a:r>
            <a:endParaRPr lang="en-US" altLang="zh-CN" sz="1200" dirty="0">
              <a:solidFill>
                <a:srgbClr val="2A6367"/>
              </a:solidFill>
            </a:endParaRPr>
          </a:p>
          <a:p>
            <a:pPr marL="0" indent="0">
              <a:buNone/>
            </a:pPr>
            <a:r>
              <a:rPr lang="en-US" altLang="zh-CN" sz="1200" dirty="0">
                <a:solidFill>
                  <a:srgbClr val="2A6367"/>
                </a:solidFill>
              </a:rPr>
              <a:t>2.   </a:t>
            </a:r>
            <a:r>
              <a:rPr lang="zh-CN" altLang="en-US" sz="1200" dirty="0">
                <a:solidFill>
                  <a:srgbClr val="2A6367"/>
                </a:solidFill>
              </a:rPr>
              <a:t>使用整合资源一体化检索模式，只需输入关键词即可实现文献检索。</a:t>
            </a:r>
            <a:endParaRPr lang="en-US" altLang="zh-CN" sz="1200" dirty="0">
              <a:solidFill>
                <a:srgbClr val="2A636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rgbClr val="2A6367"/>
                </a:solidFill>
              </a:rPr>
              <a:t>3.   </a:t>
            </a:r>
            <a:r>
              <a:rPr lang="zh-CN" altLang="en-US" sz="1200" dirty="0">
                <a:solidFill>
                  <a:srgbClr val="2A6367"/>
                </a:solidFill>
              </a:rPr>
              <a:t>支持高级检索，逐步缩小查找范围，并对输入的内容进行联想展示，利于用户更加方便地在海量信息中找到自己真正感兴趣的内容。</a:t>
            </a:r>
            <a:endParaRPr lang="en-US" altLang="zh-CN" sz="1200" dirty="0">
              <a:solidFill>
                <a:srgbClr val="2A636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rgbClr val="2A6367"/>
                </a:solidFill>
              </a:rPr>
              <a:t>4.   </a:t>
            </a:r>
            <a:r>
              <a:rPr lang="zh-CN" altLang="en-US" sz="1200" dirty="0">
                <a:solidFill>
                  <a:srgbClr val="2A6367"/>
                </a:solidFill>
              </a:rPr>
              <a:t>检索结果支持二次筛选，支持用户选择权限、发表时间等，提高用户检索效率。</a:t>
            </a:r>
            <a:endParaRPr lang="en-US" altLang="zh-CN" sz="1200" dirty="0">
              <a:solidFill>
                <a:srgbClr val="2A6367"/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zh-CN" altLang="en-US" sz="1200" dirty="0">
                <a:solidFill>
                  <a:srgbClr val="2A6367"/>
                </a:solidFill>
              </a:rPr>
              <a:t>网页内容即时更新，方便用户获取最新前沿热点。</a:t>
            </a:r>
            <a:endParaRPr lang="en-US" altLang="zh-CN" sz="1200" dirty="0">
              <a:solidFill>
                <a:srgbClr val="2A6367"/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zh-CN" altLang="en-US" sz="1200" dirty="0">
                <a:solidFill>
                  <a:srgbClr val="2A6367"/>
                </a:solidFill>
              </a:rPr>
              <a:t>具备了智能性、可扩展的搜索技术，保证最多的收集信息。</a:t>
            </a:r>
            <a:endParaRPr lang="en-US" altLang="zh-CN" sz="1200" dirty="0">
              <a:solidFill>
                <a:srgbClr val="2A6367"/>
              </a:solidFill>
            </a:endParaRPr>
          </a:p>
          <a:p>
            <a:pPr marL="457200" indent="-457200">
              <a:buAutoNum type="arabicPeriod"/>
            </a:pPr>
            <a:r>
              <a:rPr lang="zh-CN" altLang="en-US" sz="1200" dirty="0">
                <a:solidFill>
                  <a:srgbClr val="2A6367"/>
                </a:solidFill>
              </a:rPr>
              <a:t>运用亚马逊</a:t>
            </a:r>
            <a:r>
              <a:rPr lang="en-US" altLang="zh-CN" sz="1200" dirty="0">
                <a:solidFill>
                  <a:srgbClr val="2A6367"/>
                </a:solidFill>
              </a:rPr>
              <a:t>AWS</a:t>
            </a:r>
            <a:r>
              <a:rPr lang="zh-CN" altLang="en-US" sz="1200" dirty="0">
                <a:solidFill>
                  <a:srgbClr val="2A6367"/>
                </a:solidFill>
              </a:rPr>
              <a:t>云服务器，可大大缩短检索的响应时间，保证了最快的响应速度。</a:t>
            </a:r>
            <a:endParaRPr lang="en-US" altLang="zh-CN" sz="1200" dirty="0">
              <a:solidFill>
                <a:srgbClr val="2A6367"/>
              </a:solidFill>
            </a:endParaRPr>
          </a:p>
          <a:p>
            <a:pPr marL="457200" indent="-457200">
              <a:buAutoNum type="arabicPeriod"/>
            </a:pPr>
            <a:r>
              <a:rPr lang="en-US" altLang="zh-CN" sz="1200" dirty="0">
                <a:solidFill>
                  <a:srgbClr val="2A6367"/>
                </a:solidFill>
              </a:rPr>
              <a:t>Emerald</a:t>
            </a:r>
            <a:r>
              <a:rPr lang="zh-CN" altLang="en-US" sz="1200" dirty="0">
                <a:solidFill>
                  <a:srgbClr val="2A6367"/>
                </a:solidFill>
              </a:rPr>
              <a:t>配备专业工作人员及时解决任何平台使用问题，并且在中国地区，为读者客户提供本地化的及时响应服务。</a:t>
            </a:r>
            <a:endParaRPr lang="en-US" altLang="zh-CN" sz="1200" dirty="0">
              <a:solidFill>
                <a:srgbClr val="2A6367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rgbClr val="2A6367"/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8F003-5DD9-497A-AD81-475E865C91C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4072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ea typeface="宋体" panose="02010600030101010101" pitchFamily="2" charset="-122"/>
              </a:rPr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D8F003-5DD9-497A-AD81-475E865C91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792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D588E-E16D-4CD6-A78D-3BB65ED8F06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283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1835F7-0D9D-4E5A-A569-C446B092FD2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413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平台还支持用户在机构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范围外访问机构订购的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Emerald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资源。请用户信息（如下）发送至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service@emeraldinsight.com.cn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就可以获得一个机构码，进而可以用邮箱账号和该机构码远程登录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Emerald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平台，获得机构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外的访问权限。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F650DF-69ED-4A59-8E8A-B8D600F980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737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2DD9FD0-3741-EB4F-B487-26FA0E3BB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1A650E6A-B425-264E-9B49-44B5884261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5B9684B-F05D-234A-B407-ACE0A2D72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61CD-39B7-A343-B3B7-D95513351FE0}" type="datetimeFigureOut">
              <a:rPr kumimoji="1" lang="zh-CN" altLang="en-US" smtClean="0"/>
              <a:t>2024/11/12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36DFC5F-96A0-AF40-8840-40386A91A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2C69DE6-8517-5245-AA9B-A0780EE92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0E457-0874-7A48-A3A2-D5DF6FF5BDF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26287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0E77EAD-D1D4-6C49-B004-0E3FEE041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5A40AF4D-B1A0-374D-80D2-CB20BF28B1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0C9A3F6-A8F2-8E49-B444-FE4575816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61CD-39B7-A343-B3B7-D95513351FE0}" type="datetimeFigureOut">
              <a:rPr kumimoji="1" lang="zh-CN" altLang="en-US" smtClean="0"/>
              <a:t>2024/11/12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9CDB2CE-D9A1-FF4E-B742-B6915B8F7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B7D4A2-68FF-344C-9ECD-DF5DCF37F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0E457-0874-7A48-A3A2-D5DF6FF5BDF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89098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277B5975-87BD-D742-BFD8-8C1FDE4E3F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1FC9C1B-D575-924A-8368-BE071EB74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EA8E86B-EC33-E548-B110-61E1857B4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61CD-39B7-A343-B3B7-D95513351FE0}" type="datetimeFigureOut">
              <a:rPr kumimoji="1" lang="zh-CN" altLang="en-US" smtClean="0"/>
              <a:t>2024/11/12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B8F0163-710E-9748-8612-2255A7EC0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8AF008A-A2D9-DC4E-93B5-F6DBE40D3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0E457-0874-7A48-A3A2-D5DF6FF5BDF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80007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FD6B12-E0E0-D5D3-FA9E-12E8690255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57" y="757011"/>
            <a:ext cx="10515600" cy="71909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7179"/>
                </a:solidFill>
                <a:latin typeface="+mn-lt"/>
                <a:ea typeface="华文宋体" panose="02010600040101010101" pitchFamily="2" charset="-122"/>
              </a:defRPr>
            </a:lvl1pPr>
          </a:lstStyle>
          <a:p>
            <a:r>
              <a:rPr lang="zh-CN" altLang="en-US" dirty="0"/>
              <a:t>标题</a:t>
            </a:r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688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071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82A794E-6143-C243-B1CF-BF984C864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84C3D07-2B7B-044D-9D75-62E09EAA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1E04630-7F51-C946-98F1-A0700A96F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61CD-39B7-A343-B3B7-D95513351FE0}" type="datetimeFigureOut">
              <a:rPr kumimoji="1" lang="zh-CN" altLang="en-US" smtClean="0"/>
              <a:t>2024/11/12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A7F3A2F-617B-5F44-931B-1D4F9F8BC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847A969-1D5B-FD40-9B51-C1722CF35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0E457-0874-7A48-A3A2-D5DF6FF5BDF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6204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219022C-A56F-4D46-A9AD-B32E1297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2F2D63E-8171-0B43-9EC9-4EE204D45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C54E30C-8732-344A-8CDC-EEC738605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61CD-39B7-A343-B3B7-D95513351FE0}" type="datetimeFigureOut">
              <a:rPr kumimoji="1" lang="zh-CN" altLang="en-US" smtClean="0"/>
              <a:t>2024/11/12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70D18BE-8BAE-234D-9445-50576A55F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3C51363-4C70-5642-8C2C-9CB0F20DB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0E457-0874-7A48-A3A2-D5DF6FF5BDF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0318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5A53F49-1471-2F47-A2B5-8F667FF20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C000F1B-601F-1F4D-8361-0DB846A018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F215F34-B0F2-9142-96C4-A8EB5FFBD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5DD175B-09D8-0344-9194-73084777F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61CD-39B7-A343-B3B7-D95513351FE0}" type="datetimeFigureOut">
              <a:rPr kumimoji="1" lang="zh-CN" altLang="en-US" smtClean="0"/>
              <a:t>2024/11/12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665CFDC-54FA-A240-A41D-EF2141C1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F53B7645-9527-CD4D-98E6-01861A4B8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0E457-0874-7A48-A3A2-D5DF6FF5BDF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71563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4E68054-1C85-EC4A-AE6C-E85210895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D968BB7-8D17-C543-A651-E6FCD745F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8D351DA-6841-9047-858F-E11DD7CC0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02A585AB-9AF7-D348-ACFE-1CA26BF445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0EBE5350-8A74-BF43-81DC-B668324EB2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F5487116-7B3A-B54E-B63F-6F109DEF0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61CD-39B7-A343-B3B7-D95513351FE0}" type="datetimeFigureOut">
              <a:rPr kumimoji="1" lang="zh-CN" altLang="en-US" smtClean="0"/>
              <a:t>2024/11/12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677AE21F-2C2E-FD41-B88D-BEEF36D59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1AE1F8DB-5350-7541-80A5-954FD754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0E457-0874-7A48-A3A2-D5DF6FF5BDF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1111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168982A-C4BD-5044-83C1-C49ABA03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4914816F-AFAD-7045-81C4-CD394CD69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61CD-39B7-A343-B3B7-D95513351FE0}" type="datetimeFigureOut">
              <a:rPr kumimoji="1" lang="zh-CN" altLang="en-US" smtClean="0"/>
              <a:t>2024/11/12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9EE4CADD-7C4A-CF45-9673-BE42DE21C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F87C6193-338B-FF4F-9DC7-89B923CAC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0E457-0874-7A48-A3A2-D5DF6FF5BDF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4551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4DD4F7EE-460E-FA4A-9974-9FC13574B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61CD-39B7-A343-B3B7-D95513351FE0}" type="datetimeFigureOut">
              <a:rPr kumimoji="1" lang="zh-CN" altLang="en-US" smtClean="0"/>
              <a:t>2024/11/12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0B957303-FB04-1143-B2F4-01DC5382F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3AF9DC6-EE7B-8E48-87A6-E78B9D5C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0E457-0874-7A48-A3A2-D5DF6FF5BDF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59565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B8901AD-1D20-F245-9250-3597A149B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2FB542B-4634-B946-9B1D-054D440B5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EC3E74FF-4A26-6041-8FDF-5C0509949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D4BA8A6-842D-9346-ABA7-FFB7CBE5B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61CD-39B7-A343-B3B7-D95513351FE0}" type="datetimeFigureOut">
              <a:rPr kumimoji="1" lang="zh-CN" altLang="en-US" smtClean="0"/>
              <a:t>2024/11/12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8F40611-1372-2443-A9BC-BE4E78E7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096B3937-223D-214E-B82C-97664A0AE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0E457-0874-7A48-A3A2-D5DF6FF5BDF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52519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536182B-A299-C84C-A73A-8922073DE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073AE1B1-7525-3E42-8A4A-0A73E8B2C7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E1E61127-2D31-284C-AFAE-E8ED06373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99D4877-4F7D-6F4C-A410-92558C16A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61CD-39B7-A343-B3B7-D95513351FE0}" type="datetimeFigureOut">
              <a:rPr kumimoji="1" lang="zh-CN" altLang="en-US" smtClean="0"/>
              <a:t>2024/11/12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6F44799-A869-D143-805A-5F0CB11F3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0DE0966F-3557-7449-8E81-6135DBCB4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0E457-0874-7A48-A3A2-D5DF6FF5BDF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75770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1AC43559-20DF-204E-BF64-BB3DA91BF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C73B303-23D8-6745-990D-F00C913F0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AA2B77E-3AEF-994D-BF28-6502DF779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F61CD-39B7-A343-B3B7-D95513351FE0}" type="datetimeFigureOut">
              <a:rPr kumimoji="1" lang="zh-CN" altLang="en-US" smtClean="0"/>
              <a:t>2024/11/12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4735D2B-3658-3941-8CB5-0738D68C36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867EB36-1C97-5244-B7A3-A3513056B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0E457-0874-7A48-A3A2-D5DF6FF5BDF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3436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ervice@emeraldinsight.com.cn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729220A-F843-1C49-ABEE-588D53A640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5">
            <a:extLst>
              <a:ext uri="{FF2B5EF4-FFF2-40B4-BE49-F238E27FC236}">
                <a16:creationId xmlns:a16="http://schemas.microsoft.com/office/drawing/2014/main" xmlns="" id="{60E20E79-8770-E6BB-49DB-8595A9D6BF93}"/>
              </a:ext>
            </a:extLst>
          </p:cNvPr>
          <p:cNvSpPr/>
          <p:nvPr/>
        </p:nvSpPr>
        <p:spPr>
          <a:xfrm>
            <a:off x="0" y="1941883"/>
            <a:ext cx="12192000" cy="23670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37A7089-1F5A-4EA4-9032-E395C8C414D0}"/>
              </a:ext>
            </a:extLst>
          </p:cNvPr>
          <p:cNvSpPr txBox="1"/>
          <p:nvPr/>
        </p:nvSpPr>
        <p:spPr>
          <a:xfrm>
            <a:off x="756181" y="2435616"/>
            <a:ext cx="7689284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altLang="zh-CN" sz="4000" b="1" dirty="0">
                <a:solidFill>
                  <a:srgbClr val="00717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How to Use Emerald Insight</a:t>
            </a:r>
            <a:r>
              <a:rPr lang="zh-CN" altLang="en-US" sz="4000" b="1" dirty="0">
                <a:solidFill>
                  <a:srgbClr val="00717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  </a:t>
            </a:r>
            <a:endParaRPr lang="en-US" altLang="zh-CN" sz="4000" b="1" dirty="0">
              <a:solidFill>
                <a:srgbClr val="00717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</a:endParaRPr>
          </a:p>
          <a:p>
            <a:pPr>
              <a:spcBef>
                <a:spcPts val="1800"/>
              </a:spcBef>
            </a:pPr>
            <a:r>
              <a:rPr lang="zh-CN" altLang="en-US" sz="32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使用</a:t>
            </a:r>
            <a:r>
              <a:rPr lang="en" altLang="zh-CN" sz="32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Emerald</a:t>
            </a:r>
            <a:r>
              <a:rPr lang="zh-CN" altLang="en-US" sz="32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平台进行检索</a:t>
            </a:r>
          </a:p>
        </p:txBody>
      </p:sp>
      <p:pic>
        <p:nvPicPr>
          <p:cNvPr id="3" name="图片 2" descr="图片包含 游戏机, 钟表&#10;&#10;描述已自动生成">
            <a:extLst>
              <a:ext uri="{FF2B5EF4-FFF2-40B4-BE49-F238E27FC236}">
                <a16:creationId xmlns:a16="http://schemas.microsoft.com/office/drawing/2014/main" xmlns="" id="{C4715568-ECD1-6745-8D47-6ACA7D266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0395" y="2348531"/>
            <a:ext cx="1596685" cy="159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89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2790675-B972-43BC-B256-75B4DCDDB7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7" y="228597"/>
            <a:ext cx="12192147" cy="662940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D9427178-9A20-F442-A03C-E365A750E36A}"/>
              </a:ext>
            </a:extLst>
          </p:cNvPr>
          <p:cNvSpPr/>
          <p:nvPr/>
        </p:nvSpPr>
        <p:spPr>
          <a:xfrm>
            <a:off x="-148" y="0"/>
            <a:ext cx="12192147" cy="353082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xmlns="" id="{A365C77C-3DEF-F041-B846-6C13C0271E8C}"/>
              </a:ext>
            </a:extLst>
          </p:cNvPr>
          <p:cNvSpPr/>
          <p:nvPr/>
        </p:nvSpPr>
        <p:spPr>
          <a:xfrm>
            <a:off x="4003050" y="3799744"/>
            <a:ext cx="1126390" cy="189019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5" name="标题 1">
            <a:extLst>
              <a:ext uri="{FF2B5EF4-FFF2-40B4-BE49-F238E27FC236}">
                <a16:creationId xmlns:a16="http://schemas.microsoft.com/office/drawing/2014/main" xmlns="" id="{0C5803C0-56E0-1140-9CD7-F4BCD391CDA6}"/>
              </a:ext>
            </a:extLst>
          </p:cNvPr>
          <p:cNvSpPr txBox="1">
            <a:spLocks/>
          </p:cNvSpPr>
          <p:nvPr/>
        </p:nvSpPr>
        <p:spPr>
          <a:xfrm>
            <a:off x="3937136" y="5917068"/>
            <a:ext cx="1258217" cy="467408"/>
          </a:xfrm>
          <a:prstGeom prst="rect">
            <a:avLst/>
          </a:prstGeom>
          <a:solidFill>
            <a:srgbClr val="FFC000"/>
          </a:solidFill>
        </p:spPr>
        <p:txBody>
          <a:bodyPr wrap="square" lIns="108000" tIns="108000" rIns="108000" bIns="108000" anchor="ctr" anchorCtr="0">
            <a:spAutoFit/>
          </a:bodyPr>
          <a:lstStyle>
            <a:defPPr>
              <a:defRPr lang="zh-CN"/>
            </a:defPPr>
            <a:lvl1pPr marR="0" lvl="0" indent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algn="ctr"/>
            <a:r>
              <a:rPr lang="zh-CN" altLang="en-US" dirty="0"/>
              <a:t>辅助资源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44493343-4ADA-F744-89A2-43963567EC8F}"/>
              </a:ext>
            </a:extLst>
          </p:cNvPr>
          <p:cNvGrpSpPr/>
          <p:nvPr/>
        </p:nvGrpSpPr>
        <p:grpSpPr>
          <a:xfrm>
            <a:off x="1537619" y="0"/>
            <a:ext cx="9212690" cy="3622409"/>
            <a:chOff x="2147219" y="-177800"/>
            <a:chExt cx="9212690" cy="3622409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45D1E9EE-0D01-A14E-8C27-767C1A738BED}"/>
                </a:ext>
              </a:extLst>
            </p:cNvPr>
            <p:cNvSpPr/>
            <p:nvPr/>
          </p:nvSpPr>
          <p:spPr>
            <a:xfrm>
              <a:off x="2147219" y="-177800"/>
              <a:ext cx="1734931" cy="353082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TextBox 8">
              <a:extLst>
                <a:ext uri="{FF2B5EF4-FFF2-40B4-BE49-F238E27FC236}">
                  <a16:creationId xmlns:a16="http://schemas.microsoft.com/office/drawing/2014/main" xmlns="" id="{94AFDAD1-F936-0A4F-B74E-5A1ACB24D9DF}"/>
                </a:ext>
              </a:extLst>
            </p:cNvPr>
            <p:cNvSpPr txBox="1"/>
            <p:nvPr/>
          </p:nvSpPr>
          <p:spPr>
            <a:xfrm>
              <a:off x="2601750" y="296397"/>
              <a:ext cx="825867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作者</a:t>
              </a:r>
              <a:endPara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4" name="TextBox 1">
              <a:extLst>
                <a:ext uri="{FF2B5EF4-FFF2-40B4-BE49-F238E27FC236}">
                  <a16:creationId xmlns:a16="http://schemas.microsoft.com/office/drawing/2014/main" xmlns="" id="{F43966E9-85CA-F449-B006-811145BEC0D2}"/>
                </a:ext>
              </a:extLst>
            </p:cNvPr>
            <p:cNvSpPr txBox="1"/>
            <p:nvPr/>
          </p:nvSpPr>
          <p:spPr>
            <a:xfrm>
              <a:off x="2500043" y="873239"/>
              <a:ext cx="1256848" cy="2571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投稿服务</a:t>
              </a:r>
              <a:endPara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OA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出版</a:t>
              </a:r>
              <a:endPara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征稿启示</a:t>
              </a:r>
              <a:endPara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学术宣传</a:t>
              </a:r>
              <a:endPara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案例写作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xmlns="" id="{4316EF8F-65BD-9049-818F-F1BA01EE0B10}"/>
                </a:ext>
              </a:extLst>
            </p:cNvPr>
            <p:cNvSpPr/>
            <p:nvPr/>
          </p:nvSpPr>
          <p:spPr>
            <a:xfrm>
              <a:off x="4377027" y="-177799"/>
              <a:ext cx="1652490" cy="331735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TextBox 8">
              <a:extLst>
                <a:ext uri="{FF2B5EF4-FFF2-40B4-BE49-F238E27FC236}">
                  <a16:creationId xmlns:a16="http://schemas.microsoft.com/office/drawing/2014/main" xmlns="" id="{EF3D87EF-B41B-3349-8435-01223EA8DBF6}"/>
                </a:ext>
              </a:extLst>
            </p:cNvPr>
            <p:cNvSpPr txBox="1"/>
            <p:nvPr/>
          </p:nvSpPr>
          <p:spPr>
            <a:xfrm>
              <a:off x="4684306" y="279162"/>
              <a:ext cx="1069524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图书馆</a:t>
              </a:r>
            </a:p>
          </p:txBody>
        </p:sp>
        <p:sp>
          <p:nvSpPr>
            <p:cNvPr id="28" name="TextBox 1">
              <a:extLst>
                <a:ext uri="{FF2B5EF4-FFF2-40B4-BE49-F238E27FC236}">
                  <a16:creationId xmlns:a16="http://schemas.microsoft.com/office/drawing/2014/main" xmlns="" id="{86EC2F8A-62DB-B748-99CF-C773923043DA}"/>
                </a:ext>
              </a:extLst>
            </p:cNvPr>
            <p:cNvSpPr txBox="1"/>
            <p:nvPr/>
          </p:nvSpPr>
          <p:spPr>
            <a:xfrm>
              <a:off x="4675200" y="814266"/>
              <a:ext cx="1256848" cy="2067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浏览资源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资源宣传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资源合集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平台使用</a:t>
              </a: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4DA27827-C46E-4A04-8361-24033140E8F4}"/>
                </a:ext>
              </a:extLst>
            </p:cNvPr>
            <p:cNvGrpSpPr/>
            <p:nvPr/>
          </p:nvGrpSpPr>
          <p:grpSpPr>
            <a:xfrm>
              <a:off x="6526188" y="-177800"/>
              <a:ext cx="1367802" cy="3030279"/>
              <a:chOff x="5194276" y="1108810"/>
              <a:chExt cx="1205810" cy="2693020"/>
            </a:xfrm>
          </p:grpSpPr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xmlns="" id="{92A73B79-F1E6-B445-A617-551A17C8E0A8}"/>
                  </a:ext>
                </a:extLst>
              </p:cNvPr>
              <p:cNvSpPr/>
              <p:nvPr/>
            </p:nvSpPr>
            <p:spPr>
              <a:xfrm>
                <a:off x="5194276" y="1108810"/>
                <a:ext cx="1205810" cy="26930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TextBox 8">
                <a:extLst>
                  <a:ext uri="{FF2B5EF4-FFF2-40B4-BE49-F238E27FC236}">
                    <a16:creationId xmlns:a16="http://schemas.microsoft.com/office/drawing/2014/main" xmlns="" id="{59BEF4B2-23F1-C34B-84BF-8CE4A676FEBB}"/>
                  </a:ext>
                </a:extLst>
              </p:cNvPr>
              <p:cNvSpPr txBox="1"/>
              <p:nvPr/>
            </p:nvSpPr>
            <p:spPr>
              <a:xfrm>
                <a:off x="5254890" y="1535429"/>
                <a:ext cx="1067215" cy="355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>
                        <a:lumMod val="50000"/>
                      </a:srgbClr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科研人员</a:t>
                </a:r>
              </a:p>
            </p:txBody>
          </p:sp>
          <p:sp>
            <p:nvSpPr>
              <p:cNvPr id="31" name="TextBox 1">
                <a:extLst>
                  <a:ext uri="{FF2B5EF4-FFF2-40B4-BE49-F238E27FC236}">
                    <a16:creationId xmlns:a16="http://schemas.microsoft.com/office/drawing/2014/main" xmlns="" id="{65D7DBD7-A456-0A48-9CAE-FA7530D03279}"/>
                  </a:ext>
                </a:extLst>
              </p:cNvPr>
              <p:cNvSpPr txBox="1"/>
              <p:nvPr/>
            </p:nvSpPr>
            <p:spPr>
              <a:xfrm>
                <a:off x="5352374" y="1956551"/>
                <a:ext cx="902811" cy="1346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搜索期刊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开放科研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开放获取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图书出版</a:t>
                </a:r>
              </a:p>
            </p:txBody>
          </p:sp>
        </p:grp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xmlns="" id="{1712AB88-BA1E-0041-A797-38FF7CF66D30}"/>
                </a:ext>
              </a:extLst>
            </p:cNvPr>
            <p:cNvSpPr/>
            <p:nvPr/>
          </p:nvSpPr>
          <p:spPr>
            <a:xfrm>
              <a:off x="8308219" y="-177800"/>
              <a:ext cx="1284474" cy="278400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TextBox 8">
              <a:extLst>
                <a:ext uri="{FF2B5EF4-FFF2-40B4-BE49-F238E27FC236}">
                  <a16:creationId xmlns:a16="http://schemas.microsoft.com/office/drawing/2014/main" xmlns="" id="{D1F9D188-C92D-8049-9C49-DDEEEA6F8959}"/>
                </a:ext>
              </a:extLst>
            </p:cNvPr>
            <p:cNvSpPr txBox="1"/>
            <p:nvPr/>
          </p:nvSpPr>
          <p:spPr>
            <a:xfrm>
              <a:off x="8498802" y="289859"/>
              <a:ext cx="916755" cy="399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审稿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人</a:t>
              </a:r>
            </a:p>
          </p:txBody>
        </p:sp>
        <p:sp>
          <p:nvSpPr>
            <p:cNvPr id="34" name="TextBox 1">
              <a:extLst>
                <a:ext uri="{FF2B5EF4-FFF2-40B4-BE49-F238E27FC236}">
                  <a16:creationId xmlns:a16="http://schemas.microsoft.com/office/drawing/2014/main" xmlns="" id="{CDDC5567-DA86-0C46-9F51-C1B1B0109A2C}"/>
                </a:ext>
              </a:extLst>
            </p:cNvPr>
            <p:cNvSpPr txBox="1"/>
            <p:nvPr/>
          </p:nvSpPr>
          <p:spPr>
            <a:xfrm>
              <a:off x="8451926" y="706829"/>
              <a:ext cx="1017201" cy="1156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同行评审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自荐审稿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审稿指南</a:t>
              </a: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xmlns="" id="{3F9F021E-A20F-6743-BAD2-3D2A98E7FE5A}"/>
                </a:ext>
              </a:extLst>
            </p:cNvPr>
            <p:cNvSpPr/>
            <p:nvPr/>
          </p:nvSpPr>
          <p:spPr>
            <a:xfrm>
              <a:off x="10006922" y="-177800"/>
              <a:ext cx="1284473" cy="2420385"/>
            </a:xfrm>
            <a:prstGeom prst="rect">
              <a:avLst/>
            </a:prstGeom>
            <a:solidFill>
              <a:srgbClr val="D3BE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TextBox 8">
              <a:extLst>
                <a:ext uri="{FF2B5EF4-FFF2-40B4-BE49-F238E27FC236}">
                  <a16:creationId xmlns:a16="http://schemas.microsoft.com/office/drawing/2014/main" xmlns="" id="{35043E3A-4DB1-D345-A89D-E1644E37A916}"/>
                </a:ext>
              </a:extLst>
            </p:cNvPr>
            <p:cNvSpPr txBox="1"/>
            <p:nvPr/>
          </p:nvSpPr>
          <p:spPr>
            <a:xfrm>
              <a:off x="10294425" y="232897"/>
              <a:ext cx="733161" cy="44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编辑</a:t>
              </a:r>
            </a:p>
          </p:txBody>
        </p:sp>
        <p:sp>
          <p:nvSpPr>
            <p:cNvPr id="37" name="TextBox 1">
              <a:extLst>
                <a:ext uri="{FF2B5EF4-FFF2-40B4-BE49-F238E27FC236}">
                  <a16:creationId xmlns:a16="http://schemas.microsoft.com/office/drawing/2014/main" xmlns="" id="{DB0290EB-FCBB-D947-9724-0A08A92A7BAA}"/>
                </a:ext>
              </a:extLst>
            </p:cNvPr>
            <p:cNvSpPr txBox="1"/>
            <p:nvPr/>
          </p:nvSpPr>
          <p:spPr>
            <a:xfrm>
              <a:off x="10142229" y="600465"/>
              <a:ext cx="1217680" cy="1156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图书主编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期刊主编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出版伦理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929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BB938051-54BD-8B45-9048-BB6BF040FD40}"/>
              </a:ext>
            </a:extLst>
          </p:cNvPr>
          <p:cNvSpPr/>
          <p:nvPr/>
        </p:nvSpPr>
        <p:spPr>
          <a:xfrm>
            <a:off x="9354065" y="-1"/>
            <a:ext cx="2607276" cy="120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TextBox 3">
            <a:extLst>
              <a:ext uri="{FF2B5EF4-FFF2-40B4-BE49-F238E27FC236}">
                <a16:creationId xmlns:a16="http://schemas.microsoft.com/office/drawing/2014/main" xmlns="" id="{7145849A-710F-7A44-A040-3B49BF6F74BC}"/>
              </a:ext>
            </a:extLst>
          </p:cNvPr>
          <p:cNvSpPr txBox="1"/>
          <p:nvPr/>
        </p:nvSpPr>
        <p:spPr>
          <a:xfrm>
            <a:off x="3023002" y="3220375"/>
            <a:ext cx="1648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66E75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注册账号</a:t>
            </a:r>
            <a:endParaRPr lang="en-GB" sz="2800" b="1" dirty="0"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134743B8-79B1-644E-877F-0DF6D1316170}"/>
              </a:ext>
            </a:extLst>
          </p:cNvPr>
          <p:cNvSpPr txBox="1"/>
          <p:nvPr/>
        </p:nvSpPr>
        <p:spPr>
          <a:xfrm>
            <a:off x="5174648" y="2776919"/>
            <a:ext cx="539175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邮箱订阅服务，最新文献推送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存储历史检索条件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查阅个人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所在机构订购的文献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远程访问功能，随时随地查阅资源</a:t>
            </a:r>
            <a:endParaRPr kumimoji="1"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TextBox 3">
            <a:extLst>
              <a:ext uri="{FF2B5EF4-FFF2-40B4-BE49-F238E27FC236}">
                <a16:creationId xmlns:a16="http://schemas.microsoft.com/office/drawing/2014/main" xmlns="" id="{FD52B70C-0B81-934B-8BD4-CB8B6C9EE551}"/>
              </a:ext>
            </a:extLst>
          </p:cNvPr>
          <p:cNvSpPr txBox="1"/>
          <p:nvPr/>
        </p:nvSpPr>
        <p:spPr>
          <a:xfrm>
            <a:off x="3023000" y="5043388"/>
            <a:ext cx="1686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66E75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联系我们</a:t>
            </a:r>
            <a:endParaRPr lang="en-GB" sz="2800" b="1" dirty="0"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48A6BA6C-EA02-5A45-BA65-D4DF855F9AE9}"/>
              </a:ext>
            </a:extLst>
          </p:cNvPr>
          <p:cNvSpPr txBox="1"/>
          <p:nvPr/>
        </p:nvSpPr>
        <p:spPr>
          <a:xfrm>
            <a:off x="5174648" y="4814730"/>
            <a:ext cx="4839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任何</a:t>
            </a:r>
            <a:r>
              <a:rPr lang="en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Emerald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平台使用问题，请联系： 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Bef>
                <a:spcPts val="600"/>
              </a:spcBef>
            </a:pPr>
            <a:r>
              <a:rPr lang="en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Email: </a:t>
            </a:r>
            <a:r>
              <a:rPr lang="en" altLang="zh-CN" dirty="0">
                <a:solidFill>
                  <a:srgbClr val="3D8A9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service@emeraldinsight.com.cn</a:t>
            </a:r>
            <a:endParaRPr lang="en-US" altLang="zh-CN" dirty="0">
              <a:solidFill>
                <a:srgbClr val="3D8A9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Bef>
                <a:spcPts val="600"/>
              </a:spcBef>
            </a:pPr>
            <a:r>
              <a:rPr lang="en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Tel: 010-8230 6358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05BB35F2-CB4F-B84F-8676-3F0B5AB6D6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887" y="3176349"/>
            <a:ext cx="541784" cy="54178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D3407207-1661-2C47-9A3C-DBB0C6A18E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5526" y="5055420"/>
            <a:ext cx="544507" cy="544507"/>
          </a:xfrm>
          <a:prstGeom prst="rect">
            <a:avLst/>
          </a:prstGeom>
        </p:spPr>
      </p:pic>
      <p:cxnSp>
        <p:nvCxnSpPr>
          <p:cNvPr id="35" name="直线连接符 34">
            <a:extLst>
              <a:ext uri="{FF2B5EF4-FFF2-40B4-BE49-F238E27FC236}">
                <a16:creationId xmlns:a16="http://schemas.microsoft.com/office/drawing/2014/main" xmlns="" id="{9770BE9F-4A23-084D-93E5-201502353EB0}"/>
              </a:ext>
            </a:extLst>
          </p:cNvPr>
          <p:cNvCxnSpPr/>
          <p:nvPr/>
        </p:nvCxnSpPr>
        <p:spPr>
          <a:xfrm>
            <a:off x="4961016" y="2955763"/>
            <a:ext cx="0" cy="1013992"/>
          </a:xfrm>
          <a:prstGeom prst="line">
            <a:avLst/>
          </a:prstGeom>
          <a:ln w="50800">
            <a:solidFill>
              <a:srgbClr val="93B4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线连接符 35">
            <a:extLst>
              <a:ext uri="{FF2B5EF4-FFF2-40B4-BE49-F238E27FC236}">
                <a16:creationId xmlns:a16="http://schemas.microsoft.com/office/drawing/2014/main" xmlns="" id="{B12500D7-7A59-D241-8E0B-46F12D9B9579}"/>
              </a:ext>
            </a:extLst>
          </p:cNvPr>
          <p:cNvCxnSpPr/>
          <p:nvPr/>
        </p:nvCxnSpPr>
        <p:spPr>
          <a:xfrm>
            <a:off x="4961016" y="4862856"/>
            <a:ext cx="0" cy="1013992"/>
          </a:xfrm>
          <a:prstGeom prst="line">
            <a:avLst/>
          </a:prstGeom>
          <a:ln w="50800">
            <a:solidFill>
              <a:srgbClr val="93B4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形用户界面, 应用程序&#10;&#10;描述已自动生成">
            <a:extLst>
              <a:ext uri="{FF2B5EF4-FFF2-40B4-BE49-F238E27FC236}">
                <a16:creationId xmlns:a16="http://schemas.microsoft.com/office/drawing/2014/main" xmlns="" id="{70A3C644-7F2E-5D4A-BFCD-CC9D028057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3834" y="0"/>
            <a:ext cx="7684331" cy="2258548"/>
          </a:xfrm>
          <a:prstGeom prst="rect">
            <a:avLst/>
          </a:prstGeom>
        </p:spPr>
      </p:pic>
      <p:pic>
        <p:nvPicPr>
          <p:cNvPr id="9" name="图片 8" descr="蓝色的天空&#10;&#10;描述已自动生成">
            <a:extLst>
              <a:ext uri="{FF2B5EF4-FFF2-40B4-BE49-F238E27FC236}">
                <a16:creationId xmlns:a16="http://schemas.microsoft.com/office/drawing/2014/main" xmlns="" id="{9A6F5AF8-23B5-F545-9979-EC3E0B54A9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34490" y="571"/>
            <a:ext cx="2257510" cy="2257977"/>
          </a:xfrm>
          <a:prstGeom prst="rect">
            <a:avLst/>
          </a:prstGeom>
        </p:spPr>
      </p:pic>
      <p:pic>
        <p:nvPicPr>
          <p:cNvPr id="11" name="图片 10" descr="蓝色的天空&#10;&#10;描述已自动生成">
            <a:extLst>
              <a:ext uri="{FF2B5EF4-FFF2-40B4-BE49-F238E27FC236}">
                <a16:creationId xmlns:a16="http://schemas.microsoft.com/office/drawing/2014/main" xmlns="" id="{6FC52844-0FB7-8448-96AE-532F25F7B2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676" y="-1"/>
            <a:ext cx="2257510" cy="2258548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DAACFB8D-DBBE-2942-877F-EAF75E28EDAF}"/>
              </a:ext>
            </a:extLst>
          </p:cNvPr>
          <p:cNvGrpSpPr/>
          <p:nvPr/>
        </p:nvGrpSpPr>
        <p:grpSpPr>
          <a:xfrm>
            <a:off x="-12700" y="6103879"/>
            <a:ext cx="12204700" cy="515250"/>
            <a:chOff x="-12700" y="6103879"/>
            <a:chExt cx="12204700" cy="515250"/>
          </a:xfrm>
        </p:grpSpPr>
        <p:pic>
          <p:nvPicPr>
            <p:cNvPr id="15" name="图片 14" descr="徽标&#10;&#10;描述已自动生成">
              <a:extLst>
                <a:ext uri="{FF2B5EF4-FFF2-40B4-BE49-F238E27FC236}">
                  <a16:creationId xmlns:a16="http://schemas.microsoft.com/office/drawing/2014/main" xmlns="" id="{0BEB6511-33F1-8C4A-8947-500DB74E3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96500" y="6103879"/>
              <a:ext cx="1727200" cy="515250"/>
            </a:xfrm>
            <a:prstGeom prst="rect">
              <a:avLst/>
            </a:prstGeom>
          </p:spPr>
        </p:pic>
        <p:cxnSp>
          <p:nvCxnSpPr>
            <p:cNvPr id="16" name="直线连接符 15">
              <a:extLst>
                <a:ext uri="{FF2B5EF4-FFF2-40B4-BE49-F238E27FC236}">
                  <a16:creationId xmlns:a16="http://schemas.microsoft.com/office/drawing/2014/main" xmlns="" id="{874FF2A2-79F3-AA43-BE23-9C57FB66BF32}"/>
                </a:ext>
              </a:extLst>
            </p:cNvPr>
            <p:cNvCxnSpPr/>
            <p:nvPr/>
          </p:nvCxnSpPr>
          <p:spPr>
            <a:xfrm>
              <a:off x="-12700" y="6475804"/>
              <a:ext cx="10198100" cy="0"/>
            </a:xfrm>
            <a:prstGeom prst="line">
              <a:avLst/>
            </a:prstGeom>
            <a:ln w="12700">
              <a:solidFill>
                <a:srgbClr val="A0C6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线连接符 16">
              <a:extLst>
                <a:ext uri="{FF2B5EF4-FFF2-40B4-BE49-F238E27FC236}">
                  <a16:creationId xmlns:a16="http://schemas.microsoft.com/office/drawing/2014/main" xmlns="" id="{C5FE5323-2D72-714E-A007-5C9E12D2211F}"/>
                </a:ext>
              </a:extLst>
            </p:cNvPr>
            <p:cNvCxnSpPr/>
            <p:nvPr/>
          </p:nvCxnSpPr>
          <p:spPr>
            <a:xfrm>
              <a:off x="11645900" y="6192779"/>
              <a:ext cx="546100" cy="0"/>
            </a:xfrm>
            <a:prstGeom prst="line">
              <a:avLst/>
            </a:prstGeom>
            <a:ln w="12700">
              <a:solidFill>
                <a:srgbClr val="3172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56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8BE0E9B-5E0B-4F3A-850E-8D79A53EE5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81497" y="668337"/>
            <a:ext cx="2512041" cy="7540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00717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注册账号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EB0D77D4-0ABC-4F82-8E39-11FD61035AAC}"/>
              </a:ext>
            </a:extLst>
          </p:cNvPr>
          <p:cNvSpPr/>
          <p:nvPr/>
        </p:nvSpPr>
        <p:spPr>
          <a:xfrm>
            <a:off x="998631" y="1691129"/>
            <a:ext cx="46172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点击右上角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Login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进入登录和注册界面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4BAC98FE-32FA-43FF-96DF-E064CE5CBC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9967" y="2359968"/>
            <a:ext cx="2132131" cy="909729"/>
          </a:xfrm>
          <a:prstGeom prst="rect">
            <a:avLst/>
          </a:prstGeom>
          <a:effectLst>
            <a:outerShdw blurRad="139700" dist="38100" dir="10800000" algn="r" rotWithShape="0">
              <a:prstClr val="black">
                <a:alpha val="30000"/>
              </a:prstClr>
            </a:outerShdw>
          </a:effectLst>
        </p:spPr>
      </p:pic>
      <p:pic>
        <p:nvPicPr>
          <p:cNvPr id="16" name="图片 15" descr="图形用户界面, 应用程序, 网站&#10;&#10;描述已自动生成">
            <a:extLst>
              <a:ext uri="{FF2B5EF4-FFF2-40B4-BE49-F238E27FC236}">
                <a16:creationId xmlns:a16="http://schemas.microsoft.com/office/drawing/2014/main" xmlns="" id="{E7C0C8EE-21C8-422B-ADB9-E56D4A5EE9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967" y="4398038"/>
            <a:ext cx="4423291" cy="1772415"/>
          </a:xfrm>
          <a:prstGeom prst="rect">
            <a:avLst/>
          </a:prstGeom>
          <a:effectLst>
            <a:outerShdw blurRad="190500" dist="38100" dir="10800000" algn="r" rotWithShape="0">
              <a:prstClr val="black">
                <a:alpha val="23000"/>
              </a:prstClr>
            </a:outerShdw>
          </a:effec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ADAE0D1E-51B2-4D76-A0A0-4F0E6C6143F7}"/>
              </a:ext>
            </a:extLst>
          </p:cNvPr>
          <p:cNvSpPr/>
          <p:nvPr/>
        </p:nvSpPr>
        <p:spPr>
          <a:xfrm>
            <a:off x="998630" y="3729199"/>
            <a:ext cx="477986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60"/>
              </a:lnSpc>
              <a:spcAft>
                <a:spcPts val="1200"/>
              </a:spcAft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点击右下方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Register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注册，填写信息</a:t>
            </a:r>
          </a:p>
          <a:p>
            <a:pPr>
              <a:lnSpc>
                <a:spcPts val="2360"/>
              </a:lnSpc>
              <a:spcAft>
                <a:spcPts val="1200"/>
              </a:spcAft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32D7D090-041E-41B6-9E3A-95E4B8689C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3359" y="223558"/>
            <a:ext cx="4156610" cy="6410883"/>
          </a:xfrm>
          <a:prstGeom prst="rect">
            <a:avLst/>
          </a:prstGeom>
          <a:effectLst>
            <a:outerShdw blurRad="152400" dist="38100" dir="10800000" algn="r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89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EB0D77D4-0ABC-4F82-8E39-11FD61035AAC}"/>
              </a:ext>
            </a:extLst>
          </p:cNvPr>
          <p:cNvSpPr/>
          <p:nvPr/>
        </p:nvSpPr>
        <p:spPr>
          <a:xfrm>
            <a:off x="918024" y="2000387"/>
            <a:ext cx="97838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完成上一步填写注册之后，邮箱会收到一封激活邮件，点击</a:t>
            </a:r>
            <a:r>
              <a:rPr lang="en-US" altLang="zh-CN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Login</a:t>
            </a:r>
            <a:endParaRPr lang="zh-CN" alt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图片 6" descr="图片包含 屏幕截图&#10;&#10;描述已自动生成">
            <a:extLst>
              <a:ext uri="{FF2B5EF4-FFF2-40B4-BE49-F238E27FC236}">
                <a16:creationId xmlns:a16="http://schemas.microsoft.com/office/drawing/2014/main" xmlns="" id="{F5B6ADB5-B2A0-4D52-84E4-78C3F74ABE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107" y="2955818"/>
            <a:ext cx="4248551" cy="2546271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  <a:effectLst>
            <a:outerShdw blurRad="127000" dist="38100" dir="10800000" algn="r" rotWithShape="0">
              <a:prstClr val="black">
                <a:alpha val="24000"/>
              </a:prstClr>
            </a:outerShdw>
          </a:effectLst>
        </p:spPr>
      </p:pic>
      <p:pic>
        <p:nvPicPr>
          <p:cNvPr id="6" name="图片 5" descr="激活邮件">
            <a:extLst>
              <a:ext uri="{FF2B5EF4-FFF2-40B4-BE49-F238E27FC236}">
                <a16:creationId xmlns:a16="http://schemas.microsoft.com/office/drawing/2014/main" xmlns="" id="{66B71BC4-4225-4D8C-AE2E-B05DD1C7DE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1550" y="2902675"/>
            <a:ext cx="5228343" cy="2546271"/>
          </a:xfrm>
          <a:prstGeom prst="rect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</a:ln>
          <a:effectLst>
            <a:outerShdw blurRad="139700" dist="38100" dir="10800000" algn="r" rotWithShape="0">
              <a:prstClr val="black">
                <a:alpha val="21000"/>
              </a:prstClr>
            </a:outerShdw>
          </a:effectLst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xmlns="" id="{2FC04ADA-1D3C-45D1-93ED-7D8736F00FFA}"/>
              </a:ext>
            </a:extLst>
          </p:cNvPr>
          <p:cNvSpPr/>
          <p:nvPr/>
        </p:nvSpPr>
        <p:spPr>
          <a:xfrm>
            <a:off x="4742376" y="4026358"/>
            <a:ext cx="302436" cy="2989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="" id="{E78F3CC9-ACF5-434D-85A6-5618994D9A43}"/>
              </a:ext>
            </a:extLst>
          </p:cNvPr>
          <p:cNvSpPr/>
          <p:nvPr/>
        </p:nvSpPr>
        <p:spPr>
          <a:xfrm>
            <a:off x="6101984" y="4026357"/>
            <a:ext cx="302436" cy="2989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箭头: 右 2">
            <a:extLst>
              <a:ext uri="{FF2B5EF4-FFF2-40B4-BE49-F238E27FC236}">
                <a16:creationId xmlns:a16="http://schemas.microsoft.com/office/drawing/2014/main" xmlns="" id="{1890AABB-558D-4454-9CE6-846BA24A385C}"/>
              </a:ext>
            </a:extLst>
          </p:cNvPr>
          <p:cNvSpPr/>
          <p:nvPr/>
        </p:nvSpPr>
        <p:spPr>
          <a:xfrm>
            <a:off x="5395586" y="4114161"/>
            <a:ext cx="360083" cy="123304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xmlns="" id="{67802A8B-913C-D34B-BA85-A85611F2ACF4}"/>
              </a:ext>
            </a:extLst>
          </p:cNvPr>
          <p:cNvSpPr txBox="1">
            <a:spLocks/>
          </p:cNvSpPr>
          <p:nvPr/>
        </p:nvSpPr>
        <p:spPr>
          <a:xfrm>
            <a:off x="907422" y="862127"/>
            <a:ext cx="10515600" cy="7534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66E7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b="1" dirty="0"/>
              <a:t>注册账号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670CA6C9-D5E8-0B4E-940B-E51CA34E0917}"/>
              </a:ext>
            </a:extLst>
          </p:cNvPr>
          <p:cNvGrpSpPr/>
          <p:nvPr/>
        </p:nvGrpSpPr>
        <p:grpSpPr>
          <a:xfrm>
            <a:off x="-12700" y="6103879"/>
            <a:ext cx="12204700" cy="515250"/>
            <a:chOff x="-12700" y="6103879"/>
            <a:chExt cx="12204700" cy="515250"/>
          </a:xfrm>
        </p:grpSpPr>
        <p:pic>
          <p:nvPicPr>
            <p:cNvPr id="11" name="图片 10" descr="徽标&#10;&#10;描述已自动生成">
              <a:extLst>
                <a:ext uri="{FF2B5EF4-FFF2-40B4-BE49-F238E27FC236}">
                  <a16:creationId xmlns:a16="http://schemas.microsoft.com/office/drawing/2014/main" xmlns="" id="{24F79A85-48ED-D64A-9C2D-70ED572DD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96500" y="6103879"/>
              <a:ext cx="1727200" cy="515250"/>
            </a:xfrm>
            <a:prstGeom prst="rect">
              <a:avLst/>
            </a:prstGeom>
          </p:spPr>
        </p:pic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xmlns="" id="{676609F1-E97F-9445-80D4-AF1A79CC2F23}"/>
                </a:ext>
              </a:extLst>
            </p:cNvPr>
            <p:cNvCxnSpPr/>
            <p:nvPr/>
          </p:nvCxnSpPr>
          <p:spPr>
            <a:xfrm>
              <a:off x="-12700" y="6475804"/>
              <a:ext cx="10198100" cy="0"/>
            </a:xfrm>
            <a:prstGeom prst="line">
              <a:avLst/>
            </a:prstGeom>
            <a:ln w="12700">
              <a:solidFill>
                <a:srgbClr val="A0C6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连接符 13">
              <a:extLst>
                <a:ext uri="{FF2B5EF4-FFF2-40B4-BE49-F238E27FC236}">
                  <a16:creationId xmlns:a16="http://schemas.microsoft.com/office/drawing/2014/main" xmlns="" id="{BA0BB386-3062-A247-9EF0-A73D85F067FB}"/>
                </a:ext>
              </a:extLst>
            </p:cNvPr>
            <p:cNvCxnSpPr/>
            <p:nvPr/>
          </p:nvCxnSpPr>
          <p:spPr>
            <a:xfrm>
              <a:off x="11645900" y="6192779"/>
              <a:ext cx="546100" cy="0"/>
            </a:xfrm>
            <a:prstGeom prst="line">
              <a:avLst/>
            </a:prstGeom>
            <a:ln w="12700">
              <a:solidFill>
                <a:srgbClr val="3172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202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521312" y="1418016"/>
            <a:ext cx="10515600" cy="5726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密码设置完成后，直接跳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转登录状态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，显示您的账户和机构名称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E3984291-CC0F-3C48-804A-698603A671AF}"/>
              </a:ext>
            </a:extLst>
          </p:cNvPr>
          <p:cNvGrpSpPr/>
          <p:nvPr/>
        </p:nvGrpSpPr>
        <p:grpSpPr>
          <a:xfrm>
            <a:off x="1610432" y="2038478"/>
            <a:ext cx="8971136" cy="3830197"/>
            <a:chOff x="1567509" y="2380593"/>
            <a:chExt cx="8680079" cy="3705931"/>
          </a:xfrm>
          <a:effectLst>
            <a:outerShdw blurRad="177800" dist="38100" dir="10800000" algn="r" rotWithShape="0">
              <a:prstClr val="black">
                <a:alpha val="25000"/>
              </a:prstClr>
            </a:outerShdw>
          </a:effectLst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33F7A253-0627-45AA-94F7-27B2095194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4388" r="3198" b="129"/>
            <a:stretch/>
          </p:blipFill>
          <p:spPr>
            <a:xfrm>
              <a:off x="1567509" y="2380593"/>
              <a:ext cx="8680079" cy="46084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7" name="图片 6" descr="山上的标志&#10;&#10;中度可信度描述已自动生成">
              <a:extLst>
                <a:ext uri="{FF2B5EF4-FFF2-40B4-BE49-F238E27FC236}">
                  <a16:creationId xmlns:a16="http://schemas.microsoft.com/office/drawing/2014/main" xmlns="" id="{39478D6F-81DE-5645-8F52-1B6813DA7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67509" y="2823107"/>
              <a:ext cx="8680078" cy="3263417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</p:grpSp>
      <p:sp>
        <p:nvSpPr>
          <p:cNvPr id="8" name="标题 1">
            <a:extLst>
              <a:ext uri="{FF2B5EF4-FFF2-40B4-BE49-F238E27FC236}">
                <a16:creationId xmlns:a16="http://schemas.microsoft.com/office/drawing/2014/main" xmlns="" id="{1377187B-008E-AA40-B2FD-C932039A86BD}"/>
              </a:ext>
            </a:extLst>
          </p:cNvPr>
          <p:cNvSpPr txBox="1">
            <a:spLocks/>
          </p:cNvSpPr>
          <p:nvPr/>
        </p:nvSpPr>
        <p:spPr>
          <a:xfrm>
            <a:off x="1521312" y="536386"/>
            <a:ext cx="10515600" cy="7534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66E7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b="1" dirty="0" smtClean="0"/>
              <a:t>登录账号</a:t>
            </a:r>
            <a:endParaRPr lang="zh-CN" altLang="en-US" b="1"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835020EA-F883-144A-A441-90E6BEE811D3}"/>
              </a:ext>
            </a:extLst>
          </p:cNvPr>
          <p:cNvGrpSpPr/>
          <p:nvPr/>
        </p:nvGrpSpPr>
        <p:grpSpPr>
          <a:xfrm>
            <a:off x="-12700" y="6103879"/>
            <a:ext cx="12204700" cy="515250"/>
            <a:chOff x="-12700" y="6103879"/>
            <a:chExt cx="12204700" cy="515250"/>
          </a:xfrm>
        </p:grpSpPr>
        <p:pic>
          <p:nvPicPr>
            <p:cNvPr id="15" name="图片 14" descr="徽标&#10;&#10;描述已自动生成">
              <a:extLst>
                <a:ext uri="{FF2B5EF4-FFF2-40B4-BE49-F238E27FC236}">
                  <a16:creationId xmlns:a16="http://schemas.microsoft.com/office/drawing/2014/main" xmlns="" id="{1F60E5A5-734D-674B-93B2-2C1F43038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96500" y="6103879"/>
              <a:ext cx="1727200" cy="515250"/>
            </a:xfrm>
            <a:prstGeom prst="rect">
              <a:avLst/>
            </a:prstGeom>
          </p:spPr>
        </p:pic>
        <p:cxnSp>
          <p:nvCxnSpPr>
            <p:cNvPr id="16" name="直线连接符 15">
              <a:extLst>
                <a:ext uri="{FF2B5EF4-FFF2-40B4-BE49-F238E27FC236}">
                  <a16:creationId xmlns:a16="http://schemas.microsoft.com/office/drawing/2014/main" xmlns="" id="{566CC1F5-2F2F-4A43-A018-E8C04849C67F}"/>
                </a:ext>
              </a:extLst>
            </p:cNvPr>
            <p:cNvCxnSpPr/>
            <p:nvPr/>
          </p:nvCxnSpPr>
          <p:spPr>
            <a:xfrm>
              <a:off x="-12700" y="6475804"/>
              <a:ext cx="10198100" cy="0"/>
            </a:xfrm>
            <a:prstGeom prst="line">
              <a:avLst/>
            </a:prstGeom>
            <a:ln w="12700">
              <a:solidFill>
                <a:srgbClr val="A0C6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线连接符 16">
              <a:extLst>
                <a:ext uri="{FF2B5EF4-FFF2-40B4-BE49-F238E27FC236}">
                  <a16:creationId xmlns:a16="http://schemas.microsoft.com/office/drawing/2014/main" xmlns="" id="{35D22E0C-6217-9D4C-8E25-9D0287913D80}"/>
                </a:ext>
              </a:extLst>
            </p:cNvPr>
            <p:cNvCxnSpPr/>
            <p:nvPr/>
          </p:nvCxnSpPr>
          <p:spPr>
            <a:xfrm>
              <a:off x="11645900" y="6192779"/>
              <a:ext cx="546100" cy="0"/>
            </a:xfrm>
            <a:prstGeom prst="line">
              <a:avLst/>
            </a:prstGeom>
            <a:ln w="12700">
              <a:solidFill>
                <a:srgbClr val="3172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4945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699" y="716327"/>
            <a:ext cx="10515600" cy="753460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Emerald</a:t>
            </a:r>
            <a:r>
              <a:rPr lang="zh-CN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 </a:t>
            </a:r>
            <a:r>
              <a:rPr lang="zh-CN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远程访问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787399" y="1732734"/>
            <a:ext cx="5346701" cy="12431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ts val="2460"/>
              </a:lnSpc>
              <a:spcBef>
                <a:spcPts val="0"/>
              </a:spcBef>
              <a:buNone/>
            </a:pPr>
            <a:r>
              <a:rPr lang="en-US" altLang="zh-CN" sz="1800" b="1" dirty="0">
                <a:solidFill>
                  <a:srgbClr val="89A8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IP</a:t>
            </a:r>
            <a:r>
              <a:rPr lang="zh-CN" altLang="en-US" sz="1800" b="1" dirty="0">
                <a:solidFill>
                  <a:srgbClr val="89A8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范围外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访问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Emerald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资源。发送以下信息至 </a:t>
            </a:r>
            <a:r>
              <a:rPr lang="en-US" altLang="zh-CN" sz="1800" b="1" dirty="0" err="1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service@emeraldinsight.com.cn</a:t>
            </a:r>
            <a:r>
              <a:rPr lang="en-US" altLang="zh-CN" sz="1800" b="1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zh-CN" altLang="en-US" sz="1800" b="1" dirty="0">
              <a:solidFill>
                <a:schemeClr val="accent2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lnSpc>
                <a:spcPts val="2460"/>
              </a:lnSpc>
              <a:spcBef>
                <a:spcPts val="0"/>
              </a:spcBef>
              <a:buNone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获取 </a:t>
            </a:r>
            <a:r>
              <a:rPr lang="zh-CN" altLang="en-US" sz="1800" b="1" dirty="0">
                <a:solidFill>
                  <a:srgbClr val="89A8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机构码</a:t>
            </a:r>
            <a:r>
              <a:rPr lang="zh-CN" altLang="en-US" sz="1800" b="1" dirty="0">
                <a:solidFill>
                  <a:srgbClr val="45949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 </a:t>
            </a:r>
            <a:r>
              <a:rPr lang="en-US" altLang="zh-CN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Organisation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 Access Number (OAN)</a:t>
            </a: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2460"/>
              </a:lnSpc>
              <a:spcBef>
                <a:spcPts val="0"/>
              </a:spcBef>
            </a:pP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412149"/>
              </p:ext>
            </p:extLst>
          </p:nvPr>
        </p:nvGraphicFramePr>
        <p:xfrm>
          <a:off x="919165" y="3022260"/>
          <a:ext cx="3809999" cy="2914855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9397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58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kumimoji="0" lang="zh-CN" alt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机构</a:t>
                      </a:r>
                    </a:p>
                  </a:txBody>
                  <a:tcPr marL="91447" marR="91447" marT="45730" marB="45730" anchor="ctr" horzOverflow="overflow">
                    <a:lnL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7" marR="91447" marT="45730" marB="45730" anchor="ctr" horzOverflow="overflow">
                    <a:lnL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58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kumimoji="0" lang="zh-CN" alt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学院</a:t>
                      </a:r>
                    </a:p>
                  </a:txBody>
                  <a:tcPr marL="91447" marR="91447" marT="45730" marB="45730" anchor="ctr" horzOverflow="overflow">
                    <a:lnL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F5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7" marR="91447" marT="45730" marB="45730" anchor="ctr" horzOverflow="overflow">
                    <a:lnL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F5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58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kumimoji="0" lang="zh-CN" alt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姓名</a:t>
                      </a:r>
                    </a:p>
                  </a:txBody>
                  <a:tcPr marL="91447" marR="91447" marT="45730" marB="45730" anchor="ctr" horzOverflow="overflow">
                    <a:lnL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7" marR="91447" marT="45730" marB="45730" anchor="ctr" horzOverflow="overflow">
                    <a:lnL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58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kumimoji="0" lang="zh-CN" alt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邮箱</a:t>
                      </a:r>
                    </a:p>
                  </a:txBody>
                  <a:tcPr marL="91447" marR="91447" marT="45730" marB="45730" anchor="ctr" horzOverflow="overflow">
                    <a:lnL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F5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7" marR="91447" marT="45730" marB="45730" anchor="ctr" horzOverflow="overflow">
                    <a:lnL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F5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58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kumimoji="0" lang="zh-CN" alt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电话</a:t>
                      </a:r>
                    </a:p>
                  </a:txBody>
                  <a:tcPr marL="91447" marR="91447" marT="45730" marB="45730" anchor="ctr" horzOverflow="overflow">
                    <a:lnL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7" marR="91447" marT="45730" marB="45730" anchor="ctr" horzOverflow="overflow">
                    <a:lnL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57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kumimoji="0" lang="zh-CN" alt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职称</a:t>
                      </a:r>
                    </a:p>
                  </a:txBody>
                  <a:tcPr marL="91447" marR="91447" marT="45730" marB="45730" anchor="ctr" horzOverflow="overflow">
                    <a:lnL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F5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7" marR="91447" marT="45730" marB="45730" anchor="ctr" horzOverflow="overflow">
                    <a:lnL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F5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xmlns="" id="{4D6EC15B-6A21-4FAD-B519-7C2977DD2314}"/>
              </a:ext>
            </a:extLst>
          </p:cNvPr>
          <p:cNvSpPr/>
          <p:nvPr/>
        </p:nvSpPr>
        <p:spPr>
          <a:xfrm>
            <a:off x="6766946" y="1732734"/>
            <a:ext cx="4130140" cy="769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ts val="2460"/>
              </a:lnSpc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登录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Emerald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个人账户，进入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Profile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，添加获得的机构码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OAN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751A1FEB-22E6-804F-B255-0F4B3735452E}"/>
              </a:ext>
            </a:extLst>
          </p:cNvPr>
          <p:cNvGrpSpPr/>
          <p:nvPr/>
        </p:nvGrpSpPr>
        <p:grpSpPr>
          <a:xfrm>
            <a:off x="6870700" y="2594052"/>
            <a:ext cx="3727186" cy="3366503"/>
            <a:chOff x="6870700" y="2679780"/>
            <a:chExt cx="3930780" cy="3550395"/>
          </a:xfrm>
        </p:grpSpPr>
        <p:pic>
          <p:nvPicPr>
            <p:cNvPr id="13" name="图片 12" descr="设置密码之后直接跳转登陆">
              <a:extLst>
                <a:ext uri="{FF2B5EF4-FFF2-40B4-BE49-F238E27FC236}">
                  <a16:creationId xmlns:a16="http://schemas.microsoft.com/office/drawing/2014/main" xmlns="" id="{CE789E85-4D2A-4E2D-979E-D3B87918A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870700" y="2679780"/>
              <a:ext cx="3924786" cy="465233"/>
            </a:xfrm>
            <a:prstGeom prst="rect">
              <a:avLst/>
            </a:prstGeom>
            <a:effectLst>
              <a:outerShdw blurRad="114300" dist="38100" dir="10800000" algn="r" rotWithShape="0">
                <a:prstClr val="black">
                  <a:alpha val="27000"/>
                </a:prstClr>
              </a:outerShdw>
            </a:effectLst>
          </p:spPr>
        </p:pic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58A8DB5F-2F26-4486-85EF-35730729C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4734" y="2777952"/>
              <a:ext cx="598775" cy="280798"/>
            </a:xfrm>
            <a:prstGeom prst="rect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xmlns="" id="{1B27545F-8745-499A-B8FC-B0122BC236CB}"/>
                </a:ext>
              </a:extLst>
            </p:cNvPr>
            <p:cNvGrpSpPr/>
            <p:nvPr/>
          </p:nvGrpSpPr>
          <p:grpSpPr>
            <a:xfrm>
              <a:off x="6877480" y="3350175"/>
              <a:ext cx="3924000" cy="2880000"/>
              <a:chOff x="6425034" y="2560960"/>
              <a:chExt cx="4239218" cy="3310563"/>
            </a:xfrm>
            <a:effectLst>
              <a:outerShdw blurRad="127000" dist="38100" dir="10800000" algn="r" rotWithShape="0">
                <a:prstClr val="black">
                  <a:alpha val="25000"/>
                </a:prstClr>
              </a:outerShdw>
            </a:effectLst>
          </p:grpSpPr>
          <p:pic>
            <p:nvPicPr>
              <p:cNvPr id="8" name="图片 7" descr="图片包含 屏幕截图&#10;&#10;描述已自动生成">
                <a:extLst>
                  <a:ext uri="{FF2B5EF4-FFF2-40B4-BE49-F238E27FC236}">
                    <a16:creationId xmlns:a16="http://schemas.microsoft.com/office/drawing/2014/main" xmlns="" id="{A04C28B1-7BF0-4D07-A5E1-0BFD921959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25035" y="2560960"/>
                <a:ext cx="4239217" cy="3056963"/>
              </a:xfrm>
              <a:prstGeom prst="rect">
                <a:avLst/>
              </a:prstGeom>
            </p:spPr>
          </p:pic>
          <p:pic>
            <p:nvPicPr>
              <p:cNvPr id="19" name="图片 18" descr="图片包含 屏幕截图&#10;&#10;描述已自动生成">
                <a:extLst>
                  <a:ext uri="{FF2B5EF4-FFF2-40B4-BE49-F238E27FC236}">
                    <a16:creationId xmlns:a16="http://schemas.microsoft.com/office/drawing/2014/main" xmlns="" id="{A856E296-1133-46C9-B7B4-9830572C4D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25034" y="5595009"/>
                <a:ext cx="4239217" cy="276514"/>
              </a:xfrm>
              <a:prstGeom prst="rect">
                <a:avLst/>
              </a:prstGeom>
            </p:spPr>
          </p:pic>
        </p:grp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0E5826C6-B45A-43AF-9B37-0CA00E10F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5223" y="5936054"/>
              <a:ext cx="2738911" cy="269399"/>
            </a:xfrm>
            <a:prstGeom prst="rect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90725C36-F68A-B34F-9CAD-05E1349E105E}"/>
              </a:ext>
            </a:extLst>
          </p:cNvPr>
          <p:cNvGrpSpPr/>
          <p:nvPr/>
        </p:nvGrpSpPr>
        <p:grpSpPr>
          <a:xfrm>
            <a:off x="-12700" y="6103879"/>
            <a:ext cx="12204700" cy="515250"/>
            <a:chOff x="-12700" y="6103879"/>
            <a:chExt cx="12204700" cy="515250"/>
          </a:xfrm>
        </p:grpSpPr>
        <p:pic>
          <p:nvPicPr>
            <p:cNvPr id="14" name="图片 13" descr="徽标&#10;&#10;描述已自动生成">
              <a:extLst>
                <a:ext uri="{FF2B5EF4-FFF2-40B4-BE49-F238E27FC236}">
                  <a16:creationId xmlns:a16="http://schemas.microsoft.com/office/drawing/2014/main" xmlns="" id="{637E0381-7DB9-9648-B9BB-AE6A703BF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96500" y="6103879"/>
              <a:ext cx="1727200" cy="515250"/>
            </a:xfrm>
            <a:prstGeom prst="rect">
              <a:avLst/>
            </a:prstGeom>
          </p:spPr>
        </p:pic>
        <p:cxnSp>
          <p:nvCxnSpPr>
            <p:cNvPr id="15" name="直线连接符 14">
              <a:extLst>
                <a:ext uri="{FF2B5EF4-FFF2-40B4-BE49-F238E27FC236}">
                  <a16:creationId xmlns:a16="http://schemas.microsoft.com/office/drawing/2014/main" xmlns="" id="{D6D12C87-9A7D-8340-9C57-9A9F19A8DF38}"/>
                </a:ext>
              </a:extLst>
            </p:cNvPr>
            <p:cNvCxnSpPr/>
            <p:nvPr/>
          </p:nvCxnSpPr>
          <p:spPr>
            <a:xfrm>
              <a:off x="-12700" y="6475804"/>
              <a:ext cx="10198100" cy="0"/>
            </a:xfrm>
            <a:prstGeom prst="line">
              <a:avLst/>
            </a:prstGeom>
            <a:ln w="12700">
              <a:solidFill>
                <a:srgbClr val="A0C6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连接符 15">
              <a:extLst>
                <a:ext uri="{FF2B5EF4-FFF2-40B4-BE49-F238E27FC236}">
                  <a16:creationId xmlns:a16="http://schemas.microsoft.com/office/drawing/2014/main" xmlns="" id="{BA6D4BC4-1B92-5347-8ABD-AE06E9FDB2EE}"/>
                </a:ext>
              </a:extLst>
            </p:cNvPr>
            <p:cNvCxnSpPr/>
            <p:nvPr/>
          </p:nvCxnSpPr>
          <p:spPr>
            <a:xfrm>
              <a:off x="11645900" y="6192779"/>
              <a:ext cx="546100" cy="0"/>
            </a:xfrm>
            <a:prstGeom prst="line">
              <a:avLst/>
            </a:prstGeom>
            <a:ln w="12700">
              <a:solidFill>
                <a:srgbClr val="3172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6070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E58D2489-A1C4-4899-83F3-5AD6B95408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147E097-E863-4543-831C-DCE7D7F6900C}"/>
              </a:ext>
            </a:extLst>
          </p:cNvPr>
          <p:cNvSpPr txBox="1"/>
          <p:nvPr/>
        </p:nvSpPr>
        <p:spPr>
          <a:xfrm>
            <a:off x="3161654" y="3532279"/>
            <a:ext cx="5215565" cy="9612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TEL: 010 – 8230 6438</a:t>
            </a:r>
          </a:p>
          <a:p>
            <a:pPr>
              <a:lnSpc>
                <a:spcPct val="150000"/>
              </a:lnSpc>
            </a:pPr>
            <a:r>
              <a:rPr lang="en-GB" sz="2000" u="sng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service@emeraldinsight.com.cn</a:t>
            </a:r>
            <a:r>
              <a:rPr lang="en-GB" sz="2000" u="sng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endParaRPr lang="en-GB" sz="2000" u="sng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C0FF2876-55F8-8B28-0C81-12544BFFC605}"/>
              </a:ext>
            </a:extLst>
          </p:cNvPr>
          <p:cNvSpPr txBox="1"/>
          <p:nvPr/>
        </p:nvSpPr>
        <p:spPr>
          <a:xfrm>
            <a:off x="3132626" y="2307717"/>
            <a:ext cx="4691683" cy="1015663"/>
          </a:xfrm>
          <a:prstGeom prst="rect">
            <a:avLst/>
          </a:prstGeom>
          <a:noFill/>
          <a:effectLst>
            <a:outerShdw blurRad="50800" dist="38100" dir="8100000" algn="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Thanks</a:t>
            </a:r>
          </a:p>
        </p:txBody>
      </p:sp>
      <p:pic>
        <p:nvPicPr>
          <p:cNvPr id="5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xmlns="" id="{24EF983B-C492-004C-AEE9-2CB050EACA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636" y="391521"/>
            <a:ext cx="2551611" cy="94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84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E55FF691-01FB-6D44-9CC1-AEEA8A88F5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81" b="10211"/>
          <a:stretch/>
        </p:blipFill>
        <p:spPr>
          <a:xfrm>
            <a:off x="6541487" y="2129599"/>
            <a:ext cx="4539054" cy="1516271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7DC56865-9A34-4B40-B031-C126A5F9C548}"/>
              </a:ext>
            </a:extLst>
          </p:cNvPr>
          <p:cNvSpPr/>
          <p:nvPr/>
        </p:nvSpPr>
        <p:spPr>
          <a:xfrm>
            <a:off x="6541487" y="2129599"/>
            <a:ext cx="4539055" cy="1516271"/>
          </a:xfrm>
          <a:prstGeom prst="rect">
            <a:avLst/>
          </a:prstGeom>
          <a:solidFill>
            <a:schemeClr val="tx1">
              <a:lumMod val="75000"/>
              <a:lumOff val="2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C5FBDB-6A6C-B74F-835A-23A76CE63267}"/>
              </a:ext>
            </a:extLst>
          </p:cNvPr>
          <p:cNvSpPr txBox="1"/>
          <p:nvPr/>
        </p:nvSpPr>
        <p:spPr>
          <a:xfrm>
            <a:off x="687702" y="596061"/>
            <a:ext cx="6841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66E75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Emerald</a:t>
            </a:r>
            <a:r>
              <a:rPr lang="zh-CN" altLang="en-US" sz="3600" b="1" dirty="0">
                <a:solidFill>
                  <a:srgbClr val="066E75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 检索平台特色</a:t>
            </a:r>
            <a:endParaRPr lang="en-GB" sz="3600" b="1" dirty="0"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BB938051-54BD-8B45-9048-BB6BF040FD40}"/>
              </a:ext>
            </a:extLst>
          </p:cNvPr>
          <p:cNvSpPr/>
          <p:nvPr/>
        </p:nvSpPr>
        <p:spPr>
          <a:xfrm>
            <a:off x="9354065" y="-1"/>
            <a:ext cx="2607276" cy="120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E78939A3-4F2F-DB4F-9B8A-1CE82D037AA5}"/>
              </a:ext>
            </a:extLst>
          </p:cNvPr>
          <p:cNvSpPr/>
          <p:nvPr/>
        </p:nvSpPr>
        <p:spPr>
          <a:xfrm>
            <a:off x="9947189" y="5769416"/>
            <a:ext cx="2244811" cy="1088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图片 8" descr="图片包含 室内, 桌子, 咖啡, 活&#10;&#10;描述已自动生成">
            <a:extLst>
              <a:ext uri="{FF2B5EF4-FFF2-40B4-BE49-F238E27FC236}">
                <a16:creationId xmlns:a16="http://schemas.microsoft.com/office/drawing/2014/main" xmlns="" id="{D6C17C9D-8218-3F4E-9BA2-FB78BB2C9B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0" t="44268" r="20636" b="22407"/>
          <a:stretch/>
        </p:blipFill>
        <p:spPr>
          <a:xfrm>
            <a:off x="1111458" y="2129599"/>
            <a:ext cx="4539055" cy="1516271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F663329B-A4B2-8248-85F2-539E595B8942}"/>
              </a:ext>
            </a:extLst>
          </p:cNvPr>
          <p:cNvSpPr/>
          <p:nvPr/>
        </p:nvSpPr>
        <p:spPr>
          <a:xfrm>
            <a:off x="1111458" y="2129599"/>
            <a:ext cx="4539055" cy="1516271"/>
          </a:xfrm>
          <a:prstGeom prst="rect">
            <a:avLst/>
          </a:prstGeom>
          <a:solidFill>
            <a:schemeClr val="tx1">
              <a:lumMod val="75000"/>
              <a:lumOff val="2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F74110B1-8EA0-8945-81CE-6FE8806FDFE5}"/>
              </a:ext>
            </a:extLst>
          </p:cNvPr>
          <p:cNvSpPr txBox="1"/>
          <p:nvPr/>
        </p:nvSpPr>
        <p:spPr>
          <a:xfrm>
            <a:off x="2079841" y="2595346"/>
            <a:ext cx="2650416" cy="5847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b="1" spc="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轻松检索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80764911-C477-2E4B-884C-A7C51DDA827D}"/>
              </a:ext>
            </a:extLst>
          </p:cNvPr>
          <p:cNvSpPr txBox="1"/>
          <p:nvPr/>
        </p:nvSpPr>
        <p:spPr>
          <a:xfrm>
            <a:off x="7509870" y="2595346"/>
            <a:ext cx="2650416" cy="5847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b="1" spc="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及时响应</a:t>
            </a:r>
          </a:p>
        </p:txBody>
      </p:sp>
      <p:sp>
        <p:nvSpPr>
          <p:cNvPr id="16" name="六边形 15">
            <a:extLst>
              <a:ext uri="{FF2B5EF4-FFF2-40B4-BE49-F238E27FC236}">
                <a16:creationId xmlns:a16="http://schemas.microsoft.com/office/drawing/2014/main" xmlns="" id="{7D7F9FF4-B2E5-F346-96A2-D790D56A6C1C}"/>
              </a:ext>
            </a:extLst>
          </p:cNvPr>
          <p:cNvSpPr/>
          <p:nvPr/>
        </p:nvSpPr>
        <p:spPr>
          <a:xfrm rot="5400000">
            <a:off x="1331530" y="4095276"/>
            <a:ext cx="209784" cy="180849"/>
          </a:xfrm>
          <a:prstGeom prst="hexagon">
            <a:avLst/>
          </a:prstGeom>
          <a:solidFill>
            <a:srgbClr val="4CA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A6367"/>
              </a:solidFill>
            </a:endParaRPr>
          </a:p>
        </p:txBody>
      </p:sp>
      <p:sp>
        <p:nvSpPr>
          <p:cNvPr id="17" name="六边形 16">
            <a:extLst>
              <a:ext uri="{FF2B5EF4-FFF2-40B4-BE49-F238E27FC236}">
                <a16:creationId xmlns:a16="http://schemas.microsoft.com/office/drawing/2014/main" xmlns="" id="{2CBBC639-A9B5-3F4B-A415-2C6565955776}"/>
              </a:ext>
            </a:extLst>
          </p:cNvPr>
          <p:cNvSpPr/>
          <p:nvPr/>
        </p:nvSpPr>
        <p:spPr>
          <a:xfrm rot="5400000">
            <a:off x="1331527" y="4612284"/>
            <a:ext cx="209784" cy="180849"/>
          </a:xfrm>
          <a:prstGeom prst="hexagon">
            <a:avLst/>
          </a:prstGeom>
          <a:solidFill>
            <a:srgbClr val="4CA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A6367"/>
              </a:solidFill>
            </a:endParaRPr>
          </a:p>
        </p:txBody>
      </p:sp>
      <p:sp>
        <p:nvSpPr>
          <p:cNvPr id="18" name="六边形 17">
            <a:extLst>
              <a:ext uri="{FF2B5EF4-FFF2-40B4-BE49-F238E27FC236}">
                <a16:creationId xmlns:a16="http://schemas.microsoft.com/office/drawing/2014/main" xmlns="" id="{68FA0D82-B8B0-3042-835E-EA7F845C4056}"/>
              </a:ext>
            </a:extLst>
          </p:cNvPr>
          <p:cNvSpPr/>
          <p:nvPr/>
        </p:nvSpPr>
        <p:spPr>
          <a:xfrm rot="5400000">
            <a:off x="1331527" y="5129292"/>
            <a:ext cx="209784" cy="180849"/>
          </a:xfrm>
          <a:prstGeom prst="hexagon">
            <a:avLst/>
          </a:prstGeom>
          <a:solidFill>
            <a:srgbClr val="4CA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A6367"/>
              </a:solidFill>
            </a:endParaRPr>
          </a:p>
        </p:txBody>
      </p:sp>
      <p:sp>
        <p:nvSpPr>
          <p:cNvPr id="19" name="六边形 18">
            <a:extLst>
              <a:ext uri="{FF2B5EF4-FFF2-40B4-BE49-F238E27FC236}">
                <a16:creationId xmlns:a16="http://schemas.microsoft.com/office/drawing/2014/main" xmlns="" id="{823CD133-2711-A748-8F04-F0565BDAEF38}"/>
              </a:ext>
            </a:extLst>
          </p:cNvPr>
          <p:cNvSpPr/>
          <p:nvPr/>
        </p:nvSpPr>
        <p:spPr>
          <a:xfrm rot="5400000">
            <a:off x="1331526" y="5646300"/>
            <a:ext cx="209784" cy="180849"/>
          </a:xfrm>
          <a:prstGeom prst="hexagon">
            <a:avLst/>
          </a:prstGeom>
          <a:solidFill>
            <a:srgbClr val="4CA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A6367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FF7F3861-4912-6642-8C9B-4F34C3CB4EB8}"/>
              </a:ext>
            </a:extLst>
          </p:cNvPr>
          <p:cNvSpPr txBox="1"/>
          <p:nvPr/>
        </p:nvSpPr>
        <p:spPr>
          <a:xfrm>
            <a:off x="1756610" y="4016423"/>
            <a:ext cx="3691226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页面简洁，操作便捷</a:t>
            </a:r>
            <a:endParaRPr kumimoji="1" lang="en-US" altLang="zh-CN" sz="17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kumimoji="1" lang="en-US" altLang="zh-CN" sz="17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zh-CN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整合资源，一体化检索</a:t>
            </a:r>
            <a:endParaRPr kumimoji="1" lang="en-US" altLang="zh-CN" sz="17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kumimoji="1" lang="en-US" altLang="zh-CN" sz="17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zh-CN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高级检索，精确查找，关键词联想</a:t>
            </a:r>
            <a:endParaRPr kumimoji="1" lang="en-US" altLang="zh-CN" sz="17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kumimoji="1" lang="en-US" altLang="zh-CN" sz="17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zh-CN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检索结果支持二次筛选</a:t>
            </a:r>
            <a:endParaRPr kumimoji="1" lang="en-US" altLang="zh-CN" sz="17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六边形 25">
            <a:extLst>
              <a:ext uri="{FF2B5EF4-FFF2-40B4-BE49-F238E27FC236}">
                <a16:creationId xmlns:a16="http://schemas.microsoft.com/office/drawing/2014/main" xmlns="" id="{7F10C891-543D-3249-B907-6AAB4C126069}"/>
              </a:ext>
            </a:extLst>
          </p:cNvPr>
          <p:cNvSpPr/>
          <p:nvPr/>
        </p:nvSpPr>
        <p:spPr>
          <a:xfrm rot="5400000">
            <a:off x="6805901" y="4101168"/>
            <a:ext cx="209784" cy="180849"/>
          </a:xfrm>
          <a:prstGeom prst="hexagon">
            <a:avLst/>
          </a:prstGeom>
          <a:solidFill>
            <a:srgbClr val="93B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A6367"/>
              </a:solidFill>
            </a:endParaRPr>
          </a:p>
        </p:txBody>
      </p:sp>
      <p:sp>
        <p:nvSpPr>
          <p:cNvPr id="27" name="六边形 26">
            <a:extLst>
              <a:ext uri="{FF2B5EF4-FFF2-40B4-BE49-F238E27FC236}">
                <a16:creationId xmlns:a16="http://schemas.microsoft.com/office/drawing/2014/main" xmlns="" id="{CDEDA0F4-C2A7-8042-A32A-A4A763C70669}"/>
              </a:ext>
            </a:extLst>
          </p:cNvPr>
          <p:cNvSpPr/>
          <p:nvPr/>
        </p:nvSpPr>
        <p:spPr>
          <a:xfrm rot="5400000">
            <a:off x="6805898" y="4618176"/>
            <a:ext cx="209784" cy="180849"/>
          </a:xfrm>
          <a:prstGeom prst="hexagon">
            <a:avLst/>
          </a:prstGeom>
          <a:solidFill>
            <a:srgbClr val="93B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A6367"/>
              </a:solidFill>
            </a:endParaRPr>
          </a:p>
        </p:txBody>
      </p:sp>
      <p:sp>
        <p:nvSpPr>
          <p:cNvPr id="28" name="六边形 27">
            <a:extLst>
              <a:ext uri="{FF2B5EF4-FFF2-40B4-BE49-F238E27FC236}">
                <a16:creationId xmlns:a16="http://schemas.microsoft.com/office/drawing/2014/main" xmlns="" id="{F2CCA790-AE10-FD41-93D6-999709B37933}"/>
              </a:ext>
            </a:extLst>
          </p:cNvPr>
          <p:cNvSpPr/>
          <p:nvPr/>
        </p:nvSpPr>
        <p:spPr>
          <a:xfrm rot="5400000">
            <a:off x="6805898" y="5135184"/>
            <a:ext cx="209784" cy="180849"/>
          </a:xfrm>
          <a:prstGeom prst="hexagon">
            <a:avLst/>
          </a:prstGeom>
          <a:solidFill>
            <a:srgbClr val="93B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A6367"/>
              </a:solidFill>
            </a:endParaRPr>
          </a:p>
        </p:txBody>
      </p:sp>
      <p:sp>
        <p:nvSpPr>
          <p:cNvPr id="29" name="六边形 28">
            <a:extLst>
              <a:ext uri="{FF2B5EF4-FFF2-40B4-BE49-F238E27FC236}">
                <a16:creationId xmlns:a16="http://schemas.microsoft.com/office/drawing/2014/main" xmlns="" id="{CC1B158A-C1E0-A24A-A958-084F286C4461}"/>
              </a:ext>
            </a:extLst>
          </p:cNvPr>
          <p:cNvSpPr/>
          <p:nvPr/>
        </p:nvSpPr>
        <p:spPr>
          <a:xfrm rot="5400000">
            <a:off x="6805897" y="5652192"/>
            <a:ext cx="209784" cy="180849"/>
          </a:xfrm>
          <a:prstGeom prst="hexagon">
            <a:avLst/>
          </a:prstGeom>
          <a:solidFill>
            <a:srgbClr val="93B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A6367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B7FA464F-B2D4-9B41-8F07-F7CA8B9FE74F}"/>
              </a:ext>
            </a:extLst>
          </p:cNvPr>
          <p:cNvSpPr txBox="1"/>
          <p:nvPr/>
        </p:nvSpPr>
        <p:spPr>
          <a:xfrm>
            <a:off x="7230981" y="4022315"/>
            <a:ext cx="3691226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内容及时更新，紧追前沿热点</a:t>
            </a:r>
            <a:endParaRPr kumimoji="1" lang="en-US" altLang="zh-CN" sz="17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kumimoji="1" lang="en-US" altLang="zh-CN" sz="17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zh-CN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智能性、可扩展的搜索技术</a:t>
            </a:r>
            <a:endParaRPr kumimoji="1" lang="en-US" altLang="zh-CN" sz="17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kumimoji="1" lang="en-US" altLang="zh-CN" sz="17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-US" altLang="zh-CN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AWS</a:t>
            </a:r>
            <a:r>
              <a:rPr kumimoji="1" lang="zh-CN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云服务器，高速响应</a:t>
            </a:r>
            <a:endParaRPr kumimoji="1" lang="en-US" altLang="zh-CN" sz="17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kumimoji="1" lang="en-US" altLang="zh-CN" sz="17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zh-CN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中国地区配备专业人员，本地化服务</a:t>
            </a:r>
            <a:endParaRPr kumimoji="1" lang="en-US" altLang="zh-CN" sz="17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" name="TextBox 12">
            <a:extLst>
              <a:ext uri="{FF2B5EF4-FFF2-40B4-BE49-F238E27FC236}">
                <a16:creationId xmlns:a16="http://schemas.microsoft.com/office/drawing/2014/main" xmlns="" id="{3E6FA478-D4FA-9441-8A71-721E8D775551}"/>
              </a:ext>
            </a:extLst>
          </p:cNvPr>
          <p:cNvSpPr txBox="1"/>
          <p:nvPr/>
        </p:nvSpPr>
        <p:spPr>
          <a:xfrm>
            <a:off x="711766" y="1256989"/>
            <a:ext cx="6320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30m downloads per year, 109m visitors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worldwide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307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1765A16-3730-422C-BBCF-2832E90A30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9614"/>
            <a:ext cx="12192000" cy="66453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7C9A951-9D89-4F04-914B-82FD35AFA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94923"/>
            <a:ext cx="12192000" cy="1563077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0CA20E8D-33B0-44F0-9485-938F36372039}"/>
              </a:ext>
            </a:extLst>
          </p:cNvPr>
          <p:cNvGrpSpPr/>
          <p:nvPr/>
        </p:nvGrpSpPr>
        <p:grpSpPr>
          <a:xfrm>
            <a:off x="246974" y="692916"/>
            <a:ext cx="2564416" cy="1090401"/>
            <a:chOff x="6448968" y="931838"/>
            <a:chExt cx="3263467" cy="881713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xmlns="" id="{0F84DE2C-2EFF-4716-AA39-2A298845BB71}"/>
                </a:ext>
              </a:extLst>
            </p:cNvPr>
            <p:cNvSpPr/>
            <p:nvPr/>
          </p:nvSpPr>
          <p:spPr>
            <a:xfrm>
              <a:off x="6448968" y="931838"/>
              <a:ext cx="3263467" cy="881713"/>
            </a:xfrm>
            <a:prstGeom prst="roundRect">
              <a:avLst/>
            </a:prstGeom>
            <a:solidFill>
              <a:srgbClr val="418B97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427B7317-1150-4EE9-A091-F65D7B7FD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8968" y="1017095"/>
              <a:ext cx="3263467" cy="71120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在授权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IP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范围</a:t>
              </a:r>
              <a:r>
                <a:rPr kumimoji="0" lang="zh-CN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内登录</a:t>
              </a:r>
              <a:r>
                <a:rPr kumimoji="0" lang="en-US" altLang="zh-CN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Emerald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主页，获得机构订购资源的访问权限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0DD26B8F-C031-46C2-AF00-2F8B152EC12F}"/>
              </a:ext>
            </a:extLst>
          </p:cNvPr>
          <p:cNvGrpSpPr/>
          <p:nvPr/>
        </p:nvGrpSpPr>
        <p:grpSpPr>
          <a:xfrm>
            <a:off x="10982080" y="692916"/>
            <a:ext cx="786632" cy="711200"/>
            <a:chOff x="6448968" y="894042"/>
            <a:chExt cx="3263467" cy="881713"/>
          </a:xfrm>
          <a:solidFill>
            <a:srgbClr val="FFC000"/>
          </a:solidFill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="" id="{812BF5D6-D7AD-438E-B910-DD79E24D41C4}"/>
                </a:ext>
              </a:extLst>
            </p:cNvPr>
            <p:cNvSpPr/>
            <p:nvPr/>
          </p:nvSpPr>
          <p:spPr>
            <a:xfrm>
              <a:off x="6448968" y="894042"/>
              <a:ext cx="3263467" cy="881713"/>
            </a:xfrm>
            <a:prstGeom prst="roundRect">
              <a:avLst/>
            </a:prstGeom>
            <a:solidFill>
              <a:srgbClr val="418B97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B1190A13-1D20-4066-B5BF-586E2506A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8968" y="982034"/>
              <a:ext cx="3263467" cy="71120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注册登录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CC39FBB9-6615-46B0-B300-E9BDC7081F30}"/>
              </a:ext>
            </a:extLst>
          </p:cNvPr>
          <p:cNvGrpSpPr/>
          <p:nvPr/>
        </p:nvGrpSpPr>
        <p:grpSpPr>
          <a:xfrm>
            <a:off x="4928201" y="5798132"/>
            <a:ext cx="1138036" cy="455030"/>
            <a:chOff x="6448968" y="894042"/>
            <a:chExt cx="3263467" cy="881713"/>
          </a:xfrm>
          <a:solidFill>
            <a:srgbClr val="FFC000"/>
          </a:solidFill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xmlns="" id="{967B0B1C-9FC8-4EB5-B89D-8B4A45E8318C}"/>
                </a:ext>
              </a:extLst>
            </p:cNvPr>
            <p:cNvSpPr/>
            <p:nvPr/>
          </p:nvSpPr>
          <p:spPr>
            <a:xfrm>
              <a:off x="6448968" y="894042"/>
              <a:ext cx="3263467" cy="881713"/>
            </a:xfrm>
            <a:prstGeom prst="roundRect">
              <a:avLst/>
            </a:prstGeom>
            <a:solidFill>
              <a:srgbClr val="418B97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5222105F-E04A-4C7D-BB6B-AA8FBD503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8968" y="1017095"/>
              <a:ext cx="3263467" cy="71120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辅助资源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3C904492-06A4-3547-9826-A04A9B85E875}"/>
              </a:ext>
            </a:extLst>
          </p:cNvPr>
          <p:cNvGrpSpPr/>
          <p:nvPr/>
        </p:nvGrpSpPr>
        <p:grpSpPr>
          <a:xfrm>
            <a:off x="6737684" y="4568410"/>
            <a:ext cx="1104272" cy="447180"/>
            <a:chOff x="7236385" y="894042"/>
            <a:chExt cx="2476050" cy="881713"/>
          </a:xfrm>
        </p:grpSpPr>
        <p:sp>
          <p:nvSpPr>
            <p:cNvPr id="28" name="矩形: 圆角 16">
              <a:extLst>
                <a:ext uri="{FF2B5EF4-FFF2-40B4-BE49-F238E27FC236}">
                  <a16:creationId xmlns:a16="http://schemas.microsoft.com/office/drawing/2014/main" xmlns="" id="{0E26E82D-83C6-2449-92BA-8EEF53346793}"/>
                </a:ext>
              </a:extLst>
            </p:cNvPr>
            <p:cNvSpPr/>
            <p:nvPr/>
          </p:nvSpPr>
          <p:spPr>
            <a:xfrm>
              <a:off x="7236385" y="894042"/>
              <a:ext cx="2476050" cy="881713"/>
            </a:xfrm>
            <a:prstGeom prst="roundRect">
              <a:avLst>
                <a:gd name="adj" fmla="val 16667"/>
              </a:avLst>
            </a:prstGeom>
            <a:solidFill>
              <a:srgbClr val="418B97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xmlns="" id="{6B6C6A3C-0350-9247-B843-26F5CA551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385" y="1013664"/>
              <a:ext cx="2476050" cy="71120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高级检索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022929FC-4567-754B-AD07-51FE46A154B3}"/>
              </a:ext>
            </a:extLst>
          </p:cNvPr>
          <p:cNvGrpSpPr/>
          <p:nvPr/>
        </p:nvGrpSpPr>
        <p:grpSpPr>
          <a:xfrm>
            <a:off x="8836943" y="3818442"/>
            <a:ext cx="1125205" cy="447180"/>
            <a:chOff x="6448968" y="894042"/>
            <a:chExt cx="2522987" cy="881713"/>
          </a:xfrm>
        </p:grpSpPr>
        <p:sp>
          <p:nvSpPr>
            <p:cNvPr id="18" name="矩形: 圆角 16">
              <a:extLst>
                <a:ext uri="{FF2B5EF4-FFF2-40B4-BE49-F238E27FC236}">
                  <a16:creationId xmlns:a16="http://schemas.microsoft.com/office/drawing/2014/main" xmlns="" id="{28F00D9B-BD5E-9B4C-A42C-5A43927DB682}"/>
                </a:ext>
              </a:extLst>
            </p:cNvPr>
            <p:cNvSpPr/>
            <p:nvPr/>
          </p:nvSpPr>
          <p:spPr>
            <a:xfrm>
              <a:off x="6448968" y="894042"/>
              <a:ext cx="2522987" cy="881713"/>
            </a:xfrm>
            <a:prstGeom prst="roundRect">
              <a:avLst>
                <a:gd name="adj" fmla="val 16667"/>
              </a:avLst>
            </a:prstGeom>
            <a:solidFill>
              <a:srgbClr val="418B97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3C4B802D-1811-9C42-A5D7-7EEB79A45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8968" y="982034"/>
              <a:ext cx="2522987" cy="71120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普通检索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0035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BB938051-54BD-8B45-9048-BB6BF040FD40}"/>
              </a:ext>
            </a:extLst>
          </p:cNvPr>
          <p:cNvSpPr/>
          <p:nvPr/>
        </p:nvSpPr>
        <p:spPr>
          <a:xfrm>
            <a:off x="9354065" y="-1"/>
            <a:ext cx="2607276" cy="120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TextBox 3">
            <a:extLst>
              <a:ext uri="{FF2B5EF4-FFF2-40B4-BE49-F238E27FC236}">
                <a16:creationId xmlns:a16="http://schemas.microsoft.com/office/drawing/2014/main" xmlns="" id="{7145849A-710F-7A44-A040-3B49BF6F74BC}"/>
              </a:ext>
            </a:extLst>
          </p:cNvPr>
          <p:cNvSpPr txBox="1"/>
          <p:nvPr/>
        </p:nvSpPr>
        <p:spPr>
          <a:xfrm>
            <a:off x="3156348" y="3062049"/>
            <a:ext cx="1648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66E75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普通检索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134743B8-79B1-644E-877F-0DF6D1316170}"/>
              </a:ext>
            </a:extLst>
          </p:cNvPr>
          <p:cNvSpPr txBox="1"/>
          <p:nvPr/>
        </p:nvSpPr>
        <p:spPr>
          <a:xfrm>
            <a:off x="5327048" y="2783979"/>
            <a:ext cx="483963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有针对性地检索某本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Emerald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期刊或图书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检索范围广泛，关键词限定较少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目标检索内容的学科范围较小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1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3" name="TextBox 3">
            <a:extLst>
              <a:ext uri="{FF2B5EF4-FFF2-40B4-BE49-F238E27FC236}">
                <a16:creationId xmlns:a16="http://schemas.microsoft.com/office/drawing/2014/main" xmlns="" id="{FD52B70C-0B81-934B-8BD4-CB8B6C9EE551}"/>
              </a:ext>
            </a:extLst>
          </p:cNvPr>
          <p:cNvSpPr txBox="1"/>
          <p:nvPr/>
        </p:nvSpPr>
        <p:spPr>
          <a:xfrm>
            <a:off x="3156348" y="4946384"/>
            <a:ext cx="168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66E75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高级检索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48A6BA6C-EA02-5A45-BA65-D4DF855F9AE9}"/>
              </a:ext>
            </a:extLst>
          </p:cNvPr>
          <p:cNvSpPr txBox="1"/>
          <p:nvPr/>
        </p:nvSpPr>
        <p:spPr>
          <a:xfrm>
            <a:off x="5327048" y="4675030"/>
            <a:ext cx="4839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目标检索内容有明确的限定条件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精准定位，高效查找文章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便捷地使用“布尔逻辑”运算法</a:t>
            </a:r>
            <a:endParaRPr kumimoji="1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8" name="图片 7" descr="图形用户界面&#10;&#10;中度可信度描述已自动生成">
            <a:extLst>
              <a:ext uri="{FF2B5EF4-FFF2-40B4-BE49-F238E27FC236}">
                <a16:creationId xmlns:a16="http://schemas.microsoft.com/office/drawing/2014/main" xmlns="" id="{FAC9AC6A-DE35-3E46-A78F-294336D59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2010611"/>
          </a:xfrm>
          <a:prstGeom prst="rect">
            <a:avLst/>
          </a:prstGeom>
          <a:effectLst/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05BB35F2-CB4F-B84F-8676-3F0B5AB6D6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8874" y="3062049"/>
            <a:ext cx="544507" cy="54178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D3407207-1661-2C47-9A3C-DBB0C6A18E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8874" y="4941120"/>
            <a:ext cx="544507" cy="544507"/>
          </a:xfrm>
          <a:prstGeom prst="rect">
            <a:avLst/>
          </a:prstGeom>
        </p:spPr>
      </p:pic>
      <p:cxnSp>
        <p:nvCxnSpPr>
          <p:cNvPr id="35" name="直线连接符 34">
            <a:extLst>
              <a:ext uri="{FF2B5EF4-FFF2-40B4-BE49-F238E27FC236}">
                <a16:creationId xmlns:a16="http://schemas.microsoft.com/office/drawing/2014/main" xmlns="" id="{9770BE9F-4A23-084D-93E5-201502353EB0}"/>
              </a:ext>
            </a:extLst>
          </p:cNvPr>
          <p:cNvCxnSpPr/>
          <p:nvPr/>
        </p:nvCxnSpPr>
        <p:spPr>
          <a:xfrm>
            <a:off x="5113416" y="2816063"/>
            <a:ext cx="0" cy="1013992"/>
          </a:xfrm>
          <a:prstGeom prst="line">
            <a:avLst/>
          </a:prstGeom>
          <a:ln w="50800">
            <a:solidFill>
              <a:srgbClr val="93B4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线连接符 35">
            <a:extLst>
              <a:ext uri="{FF2B5EF4-FFF2-40B4-BE49-F238E27FC236}">
                <a16:creationId xmlns:a16="http://schemas.microsoft.com/office/drawing/2014/main" xmlns="" id="{B12500D7-7A59-D241-8E0B-46F12D9B9579}"/>
              </a:ext>
            </a:extLst>
          </p:cNvPr>
          <p:cNvCxnSpPr/>
          <p:nvPr/>
        </p:nvCxnSpPr>
        <p:spPr>
          <a:xfrm>
            <a:off x="5113416" y="4723156"/>
            <a:ext cx="0" cy="1013992"/>
          </a:xfrm>
          <a:prstGeom prst="line">
            <a:avLst/>
          </a:prstGeom>
          <a:ln w="50800">
            <a:solidFill>
              <a:srgbClr val="93B4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890190A6-DADC-DF47-93FA-BC2B52C67BF0}"/>
              </a:ext>
            </a:extLst>
          </p:cNvPr>
          <p:cNvGrpSpPr/>
          <p:nvPr/>
        </p:nvGrpSpPr>
        <p:grpSpPr>
          <a:xfrm>
            <a:off x="-12700" y="6103879"/>
            <a:ext cx="12204700" cy="515250"/>
            <a:chOff x="-12700" y="6103879"/>
            <a:chExt cx="12204700" cy="515250"/>
          </a:xfrm>
        </p:grpSpPr>
        <p:pic>
          <p:nvPicPr>
            <p:cNvPr id="13" name="图片 12" descr="徽标&#10;&#10;描述已自动生成">
              <a:extLst>
                <a:ext uri="{FF2B5EF4-FFF2-40B4-BE49-F238E27FC236}">
                  <a16:creationId xmlns:a16="http://schemas.microsoft.com/office/drawing/2014/main" xmlns="" id="{024B50E3-9635-5548-B15F-07C4C2EEB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96500" y="6103879"/>
              <a:ext cx="1727200" cy="515250"/>
            </a:xfrm>
            <a:prstGeom prst="rect">
              <a:avLst/>
            </a:prstGeom>
          </p:spPr>
        </p:pic>
        <p:cxnSp>
          <p:nvCxnSpPr>
            <p:cNvPr id="14" name="直线连接符 13">
              <a:extLst>
                <a:ext uri="{FF2B5EF4-FFF2-40B4-BE49-F238E27FC236}">
                  <a16:creationId xmlns:a16="http://schemas.microsoft.com/office/drawing/2014/main" xmlns="" id="{51594FCD-9545-8B46-B4A1-03D1D34D9F86}"/>
                </a:ext>
              </a:extLst>
            </p:cNvPr>
            <p:cNvCxnSpPr/>
            <p:nvPr/>
          </p:nvCxnSpPr>
          <p:spPr>
            <a:xfrm>
              <a:off x="-12700" y="6475804"/>
              <a:ext cx="10198100" cy="0"/>
            </a:xfrm>
            <a:prstGeom prst="line">
              <a:avLst/>
            </a:prstGeom>
            <a:ln w="12700">
              <a:solidFill>
                <a:srgbClr val="A0C6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线连接符 14">
              <a:extLst>
                <a:ext uri="{FF2B5EF4-FFF2-40B4-BE49-F238E27FC236}">
                  <a16:creationId xmlns:a16="http://schemas.microsoft.com/office/drawing/2014/main" xmlns="" id="{6C45D49D-8F9C-1840-A7BB-353CF4D09008}"/>
                </a:ext>
              </a:extLst>
            </p:cNvPr>
            <p:cNvCxnSpPr/>
            <p:nvPr/>
          </p:nvCxnSpPr>
          <p:spPr>
            <a:xfrm>
              <a:off x="11645900" y="6192779"/>
              <a:ext cx="546100" cy="0"/>
            </a:xfrm>
            <a:prstGeom prst="line">
              <a:avLst/>
            </a:prstGeom>
            <a:ln w="12700">
              <a:solidFill>
                <a:srgbClr val="3172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3866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B92D217-E115-4BED-8BC8-A065D643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5" y="579338"/>
            <a:ext cx="10515600" cy="719092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高级检索 </a:t>
            </a:r>
            <a:r>
              <a:rPr lang="en-US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– Advanced Search</a:t>
            </a:r>
            <a:endParaRPr lang="zh-CN" altLang="en-US" sz="3200" dirty="0"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0" name="内容占位符 9" descr="图片包含 屏幕截图&#10;&#10;描述已自动生成">
            <a:extLst>
              <a:ext uri="{FF2B5EF4-FFF2-40B4-BE49-F238E27FC236}">
                <a16:creationId xmlns:a16="http://schemas.microsoft.com/office/drawing/2014/main" xmlns="" id="{036C50E9-182D-4C4C-896A-636BCD179AC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830" y="1712081"/>
            <a:ext cx="6379075" cy="4351338"/>
          </a:xfrm>
          <a:prstGeom prst="rect">
            <a:avLst/>
          </a:prstGeom>
          <a:effectLst>
            <a:outerShdw blurRad="190500" dist="63500" dir="10800000" algn="r" rotWithShape="0">
              <a:prstClr val="black">
                <a:alpha val="21000"/>
              </a:prst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74FDB695-1252-4932-A110-639FFBC77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853" y="2848781"/>
            <a:ext cx="942857" cy="8190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1466FDB6-2C88-498D-A9FD-7A28A6EAC9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6802" y="2848781"/>
            <a:ext cx="1504762" cy="1754655"/>
          </a:xfrm>
          <a:prstGeom prst="rect">
            <a:avLst/>
          </a:prstGeom>
          <a:effectLst/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72F08DF0-0223-46DA-994C-FE40C855A34F}"/>
              </a:ext>
            </a:extLst>
          </p:cNvPr>
          <p:cNvSpPr txBox="1"/>
          <p:nvPr/>
        </p:nvSpPr>
        <p:spPr>
          <a:xfrm>
            <a:off x="776890" y="2883748"/>
            <a:ext cx="1183788" cy="716707"/>
          </a:xfrm>
          <a:prstGeom prst="rect">
            <a:avLst/>
          </a:prstGeom>
          <a:solidFill>
            <a:srgbClr val="FFC000"/>
          </a:solidFill>
        </p:spPr>
        <p:txBody>
          <a:bodyPr wrap="square" lIns="108000" tIns="108000" rIns="108000" bIns="108000" anchor="ctr" anchorCtr="0">
            <a:spAutoFit/>
          </a:bodyPr>
          <a:lstStyle>
            <a:defPPr>
              <a:defRPr lang="zh-CN"/>
            </a:defPPr>
            <a:lvl1pPr marR="0" lvl="0" indent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支持布尔逻辑运算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153E9C5A-EE5E-4D7B-A076-6700056F0C94}"/>
              </a:ext>
            </a:extLst>
          </p:cNvPr>
          <p:cNvSpPr/>
          <p:nvPr/>
        </p:nvSpPr>
        <p:spPr>
          <a:xfrm>
            <a:off x="9854584" y="1894378"/>
            <a:ext cx="1387666" cy="716707"/>
          </a:xfrm>
          <a:prstGeom prst="rect">
            <a:avLst/>
          </a:prstGeom>
          <a:solidFill>
            <a:srgbClr val="FFC000"/>
          </a:solidFill>
        </p:spPr>
        <p:txBody>
          <a:bodyPr wrap="square" lIns="108000" tIns="108000" rIns="108000" bIns="108000" anchor="ctr" anchorCtr="0">
            <a:spAutoFit/>
          </a:bodyPr>
          <a:lstStyle/>
          <a:p>
            <a:pPr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选择检索词出现的范围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FDA93183-5234-45B3-A965-42B77AD7DD91}"/>
              </a:ext>
            </a:extLst>
          </p:cNvPr>
          <p:cNvSpPr txBox="1"/>
          <p:nvPr/>
        </p:nvSpPr>
        <p:spPr>
          <a:xfrm>
            <a:off x="4420994" y="3707757"/>
            <a:ext cx="3475709" cy="467408"/>
          </a:xfrm>
          <a:prstGeom prst="rect">
            <a:avLst/>
          </a:prstGeom>
          <a:solidFill>
            <a:srgbClr val="FFC000"/>
          </a:solidFill>
        </p:spPr>
        <p:txBody>
          <a:bodyPr wrap="square" lIns="108000" tIns="108000" rIns="108000" bIns="108000" anchor="ctr" anchorCtr="0">
            <a:spAutoFit/>
          </a:bodyPr>
          <a:lstStyle>
            <a:defPPr>
              <a:defRPr lang="zh-CN"/>
            </a:defPPr>
            <a:lvl1pPr marR="0" lvl="0" indent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点击添加检索项，可</a:t>
            </a:r>
            <a:r>
              <a:rPr lang="zh-CN" altLang="en-US"/>
              <a:t>添加至</a:t>
            </a:r>
            <a:r>
              <a:rPr lang="en-US" altLang="zh-CN" dirty="0"/>
              <a:t>10</a:t>
            </a:r>
            <a:r>
              <a:rPr lang="zh-CN" altLang="en-US" dirty="0"/>
              <a:t>个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F3E267AA-AF56-448D-BFB1-1442E81438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5516" y="5645646"/>
            <a:ext cx="2733333" cy="733333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AC62A671-7574-425E-97C1-A9ABB304CA42}"/>
              </a:ext>
            </a:extLst>
          </p:cNvPr>
          <p:cNvSpPr txBox="1"/>
          <p:nvPr/>
        </p:nvSpPr>
        <p:spPr>
          <a:xfrm>
            <a:off x="1819823" y="4280358"/>
            <a:ext cx="1183789" cy="467408"/>
          </a:xfrm>
          <a:prstGeom prst="rect">
            <a:avLst/>
          </a:prstGeom>
          <a:solidFill>
            <a:srgbClr val="FFC000"/>
          </a:solidFill>
        </p:spPr>
        <p:txBody>
          <a:bodyPr wrap="square" lIns="108000" tIns="108000" rIns="108000" bIns="108000" anchor="ctr" anchorCtr="0">
            <a:spAutoFit/>
          </a:bodyPr>
          <a:lstStyle>
            <a:defPPr>
              <a:defRPr lang="zh-CN"/>
            </a:defPPr>
            <a:lvl1pPr marR="0" lvl="0" indent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出版时间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2D927729-3DDC-428D-A22F-0F906217278A}"/>
              </a:ext>
            </a:extLst>
          </p:cNvPr>
          <p:cNvSpPr txBox="1"/>
          <p:nvPr/>
        </p:nvSpPr>
        <p:spPr>
          <a:xfrm>
            <a:off x="1813613" y="5307550"/>
            <a:ext cx="1183789" cy="467408"/>
          </a:xfrm>
          <a:prstGeom prst="rect">
            <a:avLst/>
          </a:prstGeom>
          <a:solidFill>
            <a:srgbClr val="FFC000"/>
          </a:solidFill>
        </p:spPr>
        <p:txBody>
          <a:bodyPr wrap="square" lIns="108000" tIns="108000" rIns="108000" bIns="108000" anchor="ctr" anchorCtr="0">
            <a:spAutoFit/>
          </a:bodyPr>
          <a:lstStyle>
            <a:defPPr>
              <a:defRPr lang="zh-CN"/>
            </a:defPPr>
            <a:lvl1pPr marR="0" lvl="0" indent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权限范围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8BF020FF-13C2-46E6-ABEC-5394F0A08F36}"/>
              </a:ext>
            </a:extLst>
          </p:cNvPr>
          <p:cNvSpPr txBox="1"/>
          <p:nvPr/>
        </p:nvSpPr>
        <p:spPr>
          <a:xfrm>
            <a:off x="1730867" y="1831248"/>
            <a:ext cx="1183788" cy="467408"/>
          </a:xfrm>
          <a:prstGeom prst="rect">
            <a:avLst/>
          </a:prstGeom>
          <a:solidFill>
            <a:srgbClr val="FFC000"/>
          </a:solidFill>
        </p:spPr>
        <p:txBody>
          <a:bodyPr wrap="square" lIns="108000" tIns="108000" rIns="108000" bIns="108000" anchor="ctr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资源类型</a:t>
            </a: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矩形: 圆顶角 23">
            <a:extLst>
              <a:ext uri="{FF2B5EF4-FFF2-40B4-BE49-F238E27FC236}">
                <a16:creationId xmlns:a16="http://schemas.microsoft.com/office/drawing/2014/main" xmlns="" id="{9D18B3BD-1405-4ED9-80C6-1223DF00C0A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579354" y="2635839"/>
            <a:ext cx="312158" cy="751056"/>
          </a:xfrm>
          <a:prstGeom prst="round2SameRect">
            <a:avLst>
              <a:gd name="adj1" fmla="val 50000"/>
              <a:gd name="adj2" fmla="val 0"/>
            </a:avLst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" name="矩形: 圆顶角 24">
            <a:extLst>
              <a:ext uri="{FF2B5EF4-FFF2-40B4-BE49-F238E27FC236}">
                <a16:creationId xmlns:a16="http://schemas.microsoft.com/office/drawing/2014/main" xmlns="" id="{C91A58C4-EA52-4004-A576-7FD4D058DB90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8147280" y="2428722"/>
            <a:ext cx="316660" cy="1142613"/>
          </a:xfrm>
          <a:prstGeom prst="round2SameRect">
            <a:avLst>
              <a:gd name="adj1" fmla="val 50000"/>
              <a:gd name="adj2" fmla="val 0"/>
            </a:avLst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TextBox 9">
            <a:extLst>
              <a:ext uri="{FF2B5EF4-FFF2-40B4-BE49-F238E27FC236}">
                <a16:creationId xmlns:a16="http://schemas.microsoft.com/office/drawing/2014/main" xmlns="" id="{EC13ADFF-39F0-5945-B364-82D0E30DD904}"/>
              </a:ext>
            </a:extLst>
          </p:cNvPr>
          <p:cNvSpPr txBox="1"/>
          <p:nvPr/>
        </p:nvSpPr>
        <p:spPr>
          <a:xfrm>
            <a:off x="3308486" y="2065817"/>
            <a:ext cx="5568431" cy="31215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7179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284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1BE1DFC5-5E3D-7848-9652-13FA276B29C7}"/>
              </a:ext>
            </a:extLst>
          </p:cNvPr>
          <p:cNvGrpSpPr/>
          <p:nvPr/>
        </p:nvGrpSpPr>
        <p:grpSpPr>
          <a:xfrm>
            <a:off x="0" y="1282827"/>
            <a:ext cx="12192000" cy="5263237"/>
            <a:chOff x="0" y="1125661"/>
            <a:chExt cx="12192000" cy="5263237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xmlns="" id="{B3A2D17E-A8CA-4C19-BEEB-326A45C341A0}"/>
                </a:ext>
              </a:extLst>
            </p:cNvPr>
            <p:cNvGrpSpPr/>
            <p:nvPr/>
          </p:nvGrpSpPr>
          <p:grpSpPr>
            <a:xfrm>
              <a:off x="0" y="1633220"/>
              <a:ext cx="10457295" cy="4755678"/>
              <a:chOff x="114119" y="1934919"/>
              <a:chExt cx="10457295" cy="4755678"/>
            </a:xfrm>
            <a:effectLst>
              <a:outerShdw blurRad="177800" dist="38100" dir="10800000" algn="r" rotWithShape="0">
                <a:prstClr val="black">
                  <a:alpha val="23000"/>
                </a:prstClr>
              </a:outerShdw>
            </a:effectLst>
          </p:grpSpPr>
          <p:pic>
            <p:nvPicPr>
              <p:cNvPr id="5" name="图片 4" descr="图片包含 屏幕截图&#10;&#10;描述已自动生成">
                <a:extLst>
                  <a:ext uri="{FF2B5EF4-FFF2-40B4-BE49-F238E27FC236}">
                    <a16:creationId xmlns:a16="http://schemas.microsoft.com/office/drawing/2014/main" xmlns="" id="{36E27116-2221-4630-B4C9-5EA90FEF2A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534"/>
              <a:stretch/>
            </p:blipFill>
            <p:spPr>
              <a:xfrm>
                <a:off x="114119" y="1934919"/>
                <a:ext cx="8243334" cy="4755678"/>
              </a:xfrm>
              <a:prstGeom prst="rect">
                <a:avLst/>
              </a:prstGeom>
            </p:spPr>
          </p:pic>
          <p:pic>
            <p:nvPicPr>
              <p:cNvPr id="11" name="图片 10" descr="图片包含 文字&#10;&#10;描述已自动生成">
                <a:extLst>
                  <a:ext uri="{FF2B5EF4-FFF2-40B4-BE49-F238E27FC236}">
                    <a16:creationId xmlns:a16="http://schemas.microsoft.com/office/drawing/2014/main" xmlns="" id="{07464A84-3FEC-41E1-97DE-53C8756CD0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43368" y="3209721"/>
                <a:ext cx="2228046" cy="3480876"/>
              </a:xfrm>
              <a:prstGeom prst="rect">
                <a:avLst/>
              </a:prstGeom>
            </p:spPr>
          </p:pic>
          <p:pic>
            <p:nvPicPr>
              <p:cNvPr id="7" name="图片 6" descr="图片包含 屏幕截图&#10;&#10;描述已自动生成">
                <a:extLst>
                  <a:ext uri="{FF2B5EF4-FFF2-40B4-BE49-F238E27FC236}">
                    <a16:creationId xmlns:a16="http://schemas.microsoft.com/office/drawing/2014/main" xmlns="" id="{BAFE7BAE-0A39-44A6-AB92-58C03D5ED5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26373" y="1938796"/>
                <a:ext cx="2243912" cy="1285213"/>
              </a:xfrm>
              <a:prstGeom prst="rect">
                <a:avLst/>
              </a:prstGeom>
            </p:spPr>
          </p:pic>
        </p:grp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FB934FF8-D94C-4D51-89F5-A550B19C5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0" y="1125661"/>
              <a:ext cx="12189400" cy="509343"/>
            </a:xfrm>
            <a:prstGeom prst="rect">
              <a:avLst/>
            </a:prstGeom>
          </p:spPr>
        </p:pic>
      </p:grpSp>
      <p:sp>
        <p:nvSpPr>
          <p:cNvPr id="20" name="文本框 19"/>
          <p:cNvSpPr txBox="1"/>
          <p:nvPr/>
        </p:nvSpPr>
        <p:spPr>
          <a:xfrm>
            <a:off x="10548911" y="2276858"/>
            <a:ext cx="1643087" cy="716707"/>
          </a:xfrm>
          <a:prstGeom prst="rect">
            <a:avLst/>
          </a:prstGeom>
          <a:solidFill>
            <a:srgbClr val="FFC000"/>
          </a:solidFill>
        </p:spPr>
        <p:txBody>
          <a:bodyPr wrap="square" lIns="108000" tIns="108000" rIns="108000" bIns="108000" anchor="ctr" anchorCtr="0">
            <a:spAutoFit/>
          </a:bodyPr>
          <a:lstStyle>
            <a:defPPr>
              <a:defRPr lang="zh-CN"/>
            </a:defPPr>
            <a:lvl1pPr marR="0" lvl="0" indent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根据相关性与时间顺序排序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0548912" y="4053353"/>
            <a:ext cx="1643087" cy="1094247"/>
          </a:xfrm>
          <a:prstGeom prst="rect">
            <a:avLst/>
          </a:prstGeom>
          <a:solidFill>
            <a:srgbClr val="FFC000"/>
          </a:solidFill>
        </p:spPr>
        <p:txBody>
          <a:bodyPr wrap="square" lIns="108000" tIns="108000" rIns="108000" bIns="108000" anchor="ctr" anchorCtr="0">
            <a:spAutoFit/>
          </a:bodyPr>
          <a:lstStyle>
            <a:defPPr>
              <a:defRPr lang="zh-CN"/>
            </a:defPPr>
            <a:lvl1pPr marR="0" lvl="0" indent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二次筛选：</a:t>
            </a:r>
            <a:endParaRPr lang="en-US" altLang="zh-CN" dirty="0"/>
          </a:p>
          <a:p>
            <a:r>
              <a:rPr lang="zh-CN" altLang="en-US" dirty="0"/>
              <a:t>权限、发表时间、资源类型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40056655-28F9-4AF4-91EA-2CC64A719CAE}"/>
              </a:ext>
            </a:extLst>
          </p:cNvPr>
          <p:cNvSpPr txBox="1"/>
          <p:nvPr/>
        </p:nvSpPr>
        <p:spPr>
          <a:xfrm>
            <a:off x="1536608" y="2468536"/>
            <a:ext cx="1145994" cy="467408"/>
          </a:xfrm>
          <a:prstGeom prst="rect">
            <a:avLst/>
          </a:prstGeom>
          <a:solidFill>
            <a:srgbClr val="FFC000"/>
          </a:solidFill>
        </p:spPr>
        <p:txBody>
          <a:bodyPr wrap="square" lIns="108000" tIns="108000" rIns="108000" bIns="108000" anchor="ctr" anchorCtr="0">
            <a:spAutoFit/>
          </a:bodyPr>
          <a:lstStyle>
            <a:defPPr>
              <a:defRPr lang="zh-CN"/>
            </a:defPPr>
            <a:lvl1pPr marR="0" lvl="0" indent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资源类型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xmlns="" id="{1814814F-86FC-4464-AFA9-7018244D7355}"/>
              </a:ext>
            </a:extLst>
          </p:cNvPr>
          <p:cNvSpPr txBox="1"/>
          <p:nvPr/>
        </p:nvSpPr>
        <p:spPr>
          <a:xfrm>
            <a:off x="7225945" y="2564881"/>
            <a:ext cx="706807" cy="467408"/>
          </a:xfrm>
          <a:prstGeom prst="rect">
            <a:avLst/>
          </a:prstGeom>
          <a:solidFill>
            <a:srgbClr val="FFC000"/>
          </a:solidFill>
        </p:spPr>
        <p:txBody>
          <a:bodyPr wrap="square" lIns="108000" tIns="108000" rIns="108000" bIns="108000" anchor="ctr" anchorCtr="0">
            <a:spAutoFit/>
          </a:bodyPr>
          <a:lstStyle>
            <a:defPPr>
              <a:defRPr lang="zh-CN"/>
            </a:defPPr>
            <a:lvl1pPr marR="0" lvl="0" indent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权限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xmlns="" id="{486A9892-6C23-4121-ACDC-664CA53A806B}"/>
              </a:ext>
            </a:extLst>
          </p:cNvPr>
          <p:cNvSpPr txBox="1"/>
          <p:nvPr/>
        </p:nvSpPr>
        <p:spPr>
          <a:xfrm>
            <a:off x="6270883" y="3585945"/>
            <a:ext cx="1636792" cy="467408"/>
          </a:xfrm>
          <a:prstGeom prst="rect">
            <a:avLst/>
          </a:prstGeom>
          <a:solidFill>
            <a:srgbClr val="FFC000"/>
          </a:solidFill>
        </p:spPr>
        <p:txBody>
          <a:bodyPr wrap="square" lIns="108000" tIns="108000" rIns="108000" bIns="108000" anchor="ctr" anchorCtr="0">
            <a:spAutoFit/>
          </a:bodyPr>
          <a:lstStyle>
            <a:defPPr>
              <a:defRPr lang="zh-CN"/>
            </a:defPPr>
            <a:lvl1pPr marR="0" lvl="0" indent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查看下载</a:t>
            </a:r>
            <a:r>
              <a:rPr lang="en-US" altLang="zh-CN" dirty="0"/>
              <a:t>PDF</a:t>
            </a:r>
            <a:endParaRPr lang="zh-CN" altLang="en-US" dirty="0"/>
          </a:p>
        </p:txBody>
      </p:sp>
      <p:sp>
        <p:nvSpPr>
          <p:cNvPr id="19" name="标题 1">
            <a:extLst>
              <a:ext uri="{FF2B5EF4-FFF2-40B4-BE49-F238E27FC236}">
                <a16:creationId xmlns:a16="http://schemas.microsoft.com/office/drawing/2014/main" xmlns="" id="{D323D070-0C5A-F34C-8533-1FEAD39CAF04}"/>
              </a:ext>
            </a:extLst>
          </p:cNvPr>
          <p:cNvSpPr txBox="1">
            <a:spLocks/>
          </p:cNvSpPr>
          <p:nvPr/>
        </p:nvSpPr>
        <p:spPr>
          <a:xfrm>
            <a:off x="639255" y="479323"/>
            <a:ext cx="10515600" cy="71909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solidFill>
                  <a:srgbClr val="00717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检索结果</a:t>
            </a: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xmlns="" id="{54D63EBC-4F7B-524C-8307-D423281826B5}"/>
              </a:ext>
            </a:extLst>
          </p:cNvPr>
          <p:cNvSpPr txBox="1"/>
          <p:nvPr/>
        </p:nvSpPr>
        <p:spPr>
          <a:xfrm>
            <a:off x="758605" y="2680593"/>
            <a:ext cx="555845" cy="27758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7179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xmlns="" id="{7EC9FF44-971A-0149-968E-79BC3F4BF9AF}"/>
              </a:ext>
            </a:extLst>
          </p:cNvPr>
          <p:cNvSpPr txBox="1"/>
          <p:nvPr/>
        </p:nvSpPr>
        <p:spPr>
          <a:xfrm>
            <a:off x="817342" y="4786725"/>
            <a:ext cx="1963957" cy="3960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7179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5" name="TextBox 9">
            <a:extLst>
              <a:ext uri="{FF2B5EF4-FFF2-40B4-BE49-F238E27FC236}">
                <a16:creationId xmlns:a16="http://schemas.microsoft.com/office/drawing/2014/main" xmlns="" id="{A66199C5-CD11-FB40-8C7D-937A208168CE}"/>
              </a:ext>
            </a:extLst>
          </p:cNvPr>
          <p:cNvSpPr txBox="1"/>
          <p:nvPr/>
        </p:nvSpPr>
        <p:spPr>
          <a:xfrm>
            <a:off x="6211197" y="2758116"/>
            <a:ext cx="878082" cy="27758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7179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xmlns="" id="{41C54030-9439-F348-80DB-A33CCFBD1880}"/>
              </a:ext>
            </a:extLst>
          </p:cNvPr>
          <p:cNvSpPr txBox="1"/>
          <p:nvPr/>
        </p:nvSpPr>
        <p:spPr>
          <a:xfrm>
            <a:off x="6211197" y="3158980"/>
            <a:ext cx="878082" cy="27758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7179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7" name="TextBox 9">
            <a:extLst>
              <a:ext uri="{FF2B5EF4-FFF2-40B4-BE49-F238E27FC236}">
                <a16:creationId xmlns:a16="http://schemas.microsoft.com/office/drawing/2014/main" xmlns="" id="{E284444B-A246-3740-9048-818BC794A34B}"/>
              </a:ext>
            </a:extLst>
          </p:cNvPr>
          <p:cNvSpPr txBox="1"/>
          <p:nvPr/>
        </p:nvSpPr>
        <p:spPr>
          <a:xfrm>
            <a:off x="8211124" y="2190948"/>
            <a:ext cx="2228045" cy="88852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7179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1" name="TextBox 9">
            <a:extLst>
              <a:ext uri="{FF2B5EF4-FFF2-40B4-BE49-F238E27FC236}">
                <a16:creationId xmlns:a16="http://schemas.microsoft.com/office/drawing/2014/main" xmlns="" id="{F159F80C-53A3-8D4B-B2FC-0AEC038605B1}"/>
              </a:ext>
            </a:extLst>
          </p:cNvPr>
          <p:cNvSpPr txBox="1"/>
          <p:nvPr/>
        </p:nvSpPr>
        <p:spPr>
          <a:xfrm>
            <a:off x="8211123" y="3158972"/>
            <a:ext cx="2228045" cy="33840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7179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613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图片包含 屏幕截图&#10;&#10;描述已自动生成">
            <a:extLst>
              <a:ext uri="{FF2B5EF4-FFF2-40B4-BE49-F238E27FC236}">
                <a16:creationId xmlns:a16="http://schemas.microsoft.com/office/drawing/2014/main" xmlns="" id="{ABBEB554-F17B-4FED-9E2A-E304AD0CE5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0523" y="4105362"/>
            <a:ext cx="3114551" cy="2527665"/>
          </a:xfrm>
          <a:prstGeom prst="rect">
            <a:avLst/>
          </a:prstGeom>
          <a:effectLst>
            <a:outerShdw blurRad="127000" dist="38100" dir="10800000" algn="r" rotWithShape="0">
              <a:prstClr val="black">
                <a:alpha val="24000"/>
              </a:prstClr>
            </a:outerShdw>
          </a:effectLst>
        </p:spPr>
      </p:pic>
      <p:pic>
        <p:nvPicPr>
          <p:cNvPr id="37" name="图片 36" descr="图片包含 屏幕截图&#10;&#10;描述已自动生成">
            <a:extLst>
              <a:ext uri="{FF2B5EF4-FFF2-40B4-BE49-F238E27FC236}">
                <a16:creationId xmlns:a16="http://schemas.microsoft.com/office/drawing/2014/main" xmlns="" id="{0579ABFE-DC0C-4E6C-9EE9-AD70F36848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601" y="4105362"/>
            <a:ext cx="4087430" cy="2527664"/>
          </a:xfrm>
          <a:prstGeom prst="rect">
            <a:avLst/>
          </a:prstGeom>
          <a:effectLst>
            <a:outerShdw blurRad="101600" dist="38100" dir="10800000" algn="r" rotWithShape="0">
              <a:prstClr val="black">
                <a:alpha val="23000"/>
              </a:prstClr>
            </a:outerShdw>
          </a:effectLst>
        </p:spPr>
      </p:pic>
      <p:pic>
        <p:nvPicPr>
          <p:cNvPr id="4" name="图片 3" descr="图片包含 屏幕截图&#10;&#10;描述已自动生成">
            <a:extLst>
              <a:ext uri="{FF2B5EF4-FFF2-40B4-BE49-F238E27FC236}">
                <a16:creationId xmlns:a16="http://schemas.microsoft.com/office/drawing/2014/main" xmlns="" id="{9E86F417-B8DB-4DA4-BFAB-20995E17C0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601" y="1357787"/>
            <a:ext cx="5277633" cy="2663205"/>
          </a:xfrm>
          <a:prstGeom prst="rect">
            <a:avLst/>
          </a:prstGeom>
          <a:effectLst>
            <a:outerShdw blurRad="127000" dist="38100" dir="10800000" algn="r" rotWithShape="0">
              <a:prstClr val="black">
                <a:alpha val="23000"/>
              </a:prstClr>
            </a:outerShdw>
          </a:effectLst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5E576654-2837-48DB-8C78-633F2787C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5294" y="5398639"/>
            <a:ext cx="2530406" cy="980038"/>
          </a:xfrm>
          <a:prstGeom prst="rect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AC56FE61-97A1-43E8-85F4-D2CF63745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551" y="4194176"/>
            <a:ext cx="862601" cy="307245"/>
          </a:xfrm>
          <a:prstGeom prst="rect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DDA341F5-4EF9-4388-9E15-BF4DE9BEFDDE}"/>
              </a:ext>
            </a:extLst>
          </p:cNvPr>
          <p:cNvSpPr txBox="1"/>
          <p:nvPr/>
        </p:nvSpPr>
        <p:spPr>
          <a:xfrm>
            <a:off x="8281444" y="576989"/>
            <a:ext cx="3425904" cy="467408"/>
          </a:xfrm>
          <a:prstGeom prst="rect">
            <a:avLst/>
          </a:prstGeom>
          <a:solidFill>
            <a:srgbClr val="FFC000"/>
          </a:solidFill>
        </p:spPr>
        <p:txBody>
          <a:bodyPr wrap="square" lIns="108000" tIns="108000" rIns="108000" bIns="108000" anchor="ctr" anchorCtr="0">
            <a:spAutoFit/>
          </a:bodyPr>
          <a:lstStyle>
            <a:defPPr>
              <a:defRPr lang="zh-CN"/>
            </a:defPPr>
            <a:lvl1pPr marR="0" lvl="0" indent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作者在</a:t>
            </a:r>
            <a:r>
              <a:rPr lang="en-US" altLang="zh-CN" dirty="0"/>
              <a:t>Emerald</a:t>
            </a:r>
            <a:r>
              <a:rPr lang="zh-CN" altLang="en-US" dirty="0"/>
              <a:t>出版的所有文章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40056655-28F9-4AF4-91EA-2CC64A719CAE}"/>
              </a:ext>
            </a:extLst>
          </p:cNvPr>
          <p:cNvSpPr txBox="1"/>
          <p:nvPr/>
        </p:nvSpPr>
        <p:spPr>
          <a:xfrm>
            <a:off x="1888431" y="4194746"/>
            <a:ext cx="1218687" cy="467408"/>
          </a:xfrm>
          <a:prstGeom prst="rect">
            <a:avLst/>
          </a:prstGeom>
          <a:solidFill>
            <a:srgbClr val="FFC000"/>
          </a:solidFill>
        </p:spPr>
        <p:txBody>
          <a:bodyPr wrap="square" lIns="108000" tIns="108000" rIns="108000" bIns="108000" anchor="ctr" anchorCtr="0">
            <a:spAutoFit/>
          </a:bodyPr>
          <a:lstStyle>
            <a:defPPr>
              <a:defRPr lang="zh-CN"/>
            </a:defPPr>
            <a:lvl1pPr marR="0" lvl="0" indent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完整摘要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A04F9480-F470-4849-A64B-4C7C4CA11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101" y="2384319"/>
            <a:ext cx="1426457" cy="368570"/>
          </a:xfrm>
          <a:prstGeom prst="rect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6EF9C1A0-8401-470A-BCE6-CE9CE0930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5294" y="4122370"/>
            <a:ext cx="829420" cy="341632"/>
          </a:xfrm>
          <a:prstGeom prst="rect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 descr="图片包含 屏幕截图&#10;&#10;描述已自动生成">
            <a:extLst>
              <a:ext uri="{FF2B5EF4-FFF2-40B4-BE49-F238E27FC236}">
                <a16:creationId xmlns:a16="http://schemas.microsoft.com/office/drawing/2014/main" xmlns="" id="{FE4F3993-1BB0-426E-9678-7673936D23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3976" y="1357787"/>
            <a:ext cx="3660841" cy="3304367"/>
          </a:xfrm>
          <a:prstGeom prst="roundRect">
            <a:avLst>
              <a:gd name="adj" fmla="val 6180"/>
            </a:avLst>
          </a:prstGeom>
          <a:ln w="317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xmlns="" id="{6B4E6751-AC50-4B4D-B918-DEE757510227}"/>
              </a:ext>
            </a:extLst>
          </p:cNvPr>
          <p:cNvSpPr txBox="1"/>
          <p:nvPr/>
        </p:nvSpPr>
        <p:spPr>
          <a:xfrm>
            <a:off x="6034234" y="3888666"/>
            <a:ext cx="1225627" cy="467408"/>
          </a:xfrm>
          <a:prstGeom prst="rect">
            <a:avLst/>
          </a:prstGeom>
          <a:solidFill>
            <a:srgbClr val="FFC000"/>
          </a:solidFill>
        </p:spPr>
        <p:txBody>
          <a:bodyPr wrap="square" lIns="108000" tIns="108000" rIns="108000" bIns="108000" anchor="ctr" anchorCtr="0">
            <a:spAutoFit/>
          </a:bodyPr>
          <a:lstStyle>
            <a:defPPr>
              <a:defRPr lang="zh-CN"/>
            </a:defPPr>
            <a:lvl1pPr marR="0" lvl="0" indent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文章信息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xmlns="" id="{6ECCF5E5-D25C-440C-8DE9-7F6DCE20AFCA}"/>
              </a:ext>
            </a:extLst>
          </p:cNvPr>
          <p:cNvSpPr txBox="1"/>
          <p:nvPr/>
        </p:nvSpPr>
        <p:spPr>
          <a:xfrm>
            <a:off x="8163976" y="5663198"/>
            <a:ext cx="2764908" cy="467408"/>
          </a:xfrm>
          <a:prstGeom prst="rect">
            <a:avLst/>
          </a:prstGeom>
          <a:solidFill>
            <a:srgbClr val="FFC000"/>
          </a:solidFill>
        </p:spPr>
        <p:txBody>
          <a:bodyPr wrap="square" lIns="108000" tIns="108000" rIns="108000" bIns="108000" anchor="ctr" anchorCtr="0">
            <a:spAutoFit/>
          </a:bodyPr>
          <a:lstStyle>
            <a:defPPr>
              <a:defRPr lang="zh-CN"/>
            </a:defPPr>
            <a:lvl1pPr marR="0" lvl="0" indent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关键词，可直接点击检索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xmlns="" id="{DF7D9251-ECC7-4C1D-B796-EF7A28C5AB6A}"/>
              </a:ext>
            </a:extLst>
          </p:cNvPr>
          <p:cNvCxnSpPr>
            <a:cxnSpLocks/>
          </p:cNvCxnSpPr>
          <p:nvPr/>
        </p:nvCxnSpPr>
        <p:spPr>
          <a:xfrm>
            <a:off x="2263775" y="2592535"/>
            <a:ext cx="5900201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标题 1">
            <a:extLst>
              <a:ext uri="{FF2B5EF4-FFF2-40B4-BE49-F238E27FC236}">
                <a16:creationId xmlns:a16="http://schemas.microsoft.com/office/drawing/2014/main" xmlns="" id="{7360E630-939E-664A-9DE2-1D35D2B7FFCC}"/>
              </a:ext>
            </a:extLst>
          </p:cNvPr>
          <p:cNvSpPr txBox="1">
            <a:spLocks/>
          </p:cNvSpPr>
          <p:nvPr/>
        </p:nvSpPr>
        <p:spPr>
          <a:xfrm>
            <a:off x="639255" y="479323"/>
            <a:ext cx="10515600" cy="71909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solidFill>
                  <a:srgbClr val="00717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检索结果</a:t>
            </a:r>
          </a:p>
        </p:txBody>
      </p:sp>
    </p:spTree>
    <p:extLst>
      <p:ext uri="{BB962C8B-B14F-4D97-AF65-F5344CB8AC3E}">
        <p14:creationId xmlns:p14="http://schemas.microsoft.com/office/powerpoint/2010/main" val="4127549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屏幕截图&#10;&#10;描述已自动生成">
            <a:extLst>
              <a:ext uri="{FF2B5EF4-FFF2-40B4-BE49-F238E27FC236}">
                <a16:creationId xmlns:a16="http://schemas.microsoft.com/office/drawing/2014/main" xmlns="" id="{3BB2025B-16D8-4778-9542-64E37469BD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66" y="514412"/>
            <a:ext cx="9798097" cy="5555456"/>
          </a:xfrm>
          <a:prstGeom prst="rect">
            <a:avLst/>
          </a:prstGeom>
          <a:effectLst>
            <a:outerShdw blurRad="152400" dist="38100" dir="10800000" algn="r" rotWithShape="0">
              <a:prstClr val="black">
                <a:alpha val="24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4480785" y="1823695"/>
            <a:ext cx="1615216" cy="467408"/>
          </a:xfrm>
          <a:prstGeom prst="rect">
            <a:avLst/>
          </a:prstGeom>
          <a:solidFill>
            <a:srgbClr val="FFC000"/>
          </a:solidFill>
        </p:spPr>
        <p:txBody>
          <a:bodyPr wrap="square" lIns="108000" tIns="108000" rIns="108000" bIns="108000" anchor="ctr" anchorCtr="0">
            <a:spAutoFit/>
          </a:bodyPr>
          <a:lstStyle>
            <a:defPPr>
              <a:defRPr lang="zh-CN"/>
            </a:defPPr>
            <a:lvl1pPr marR="0" lvl="0" indent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文章所在期刊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739566" y="2044699"/>
            <a:ext cx="943434" cy="233704"/>
          </a:xfrm>
          <a:prstGeom prst="rect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155700" y="3751227"/>
            <a:ext cx="1483424" cy="2318642"/>
          </a:xfrm>
          <a:prstGeom prst="rect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22733" y="2895685"/>
            <a:ext cx="1614348" cy="716707"/>
          </a:xfrm>
          <a:prstGeom prst="rect">
            <a:avLst/>
          </a:prstGeom>
          <a:solidFill>
            <a:srgbClr val="FFC000"/>
          </a:solidFill>
        </p:spPr>
        <p:txBody>
          <a:bodyPr wrap="square" lIns="108000" tIns="108000" rIns="108000" bIns="108000" anchor="ctr" anchorCtr="0">
            <a:spAutoFit/>
          </a:bodyPr>
          <a:lstStyle>
            <a:defPPr>
              <a:defRPr lang="zh-CN"/>
            </a:defPPr>
            <a:lvl1pPr marR="0" lvl="0" indent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点击文章各部分进行跳读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934685" y="2824731"/>
            <a:ext cx="1807028" cy="467408"/>
          </a:xfrm>
          <a:prstGeom prst="rect">
            <a:avLst/>
          </a:prstGeom>
          <a:solidFill>
            <a:srgbClr val="FFC000"/>
          </a:solidFill>
        </p:spPr>
        <p:txBody>
          <a:bodyPr wrap="square" lIns="108000" tIns="108000" rIns="108000" bIns="108000" anchor="ctr" anchorCtr="0">
            <a:spAutoFit/>
          </a:bodyPr>
          <a:lstStyle>
            <a:defPPr>
              <a:defRPr lang="zh-CN"/>
            </a:defPPr>
            <a:lvl1pPr marR="0" lvl="0" indent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查看、下载</a:t>
            </a:r>
            <a:r>
              <a:rPr lang="en-US" altLang="zh-CN" dirty="0"/>
              <a:t>PDF</a:t>
            </a:r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8728F2AE-179E-0647-90D4-514E6E8FB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166" y="2822063"/>
            <a:ext cx="943434" cy="341631"/>
          </a:xfrm>
          <a:prstGeom prst="rect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1B195A71-87A6-0340-B8A5-C992FDA6F7B9}"/>
              </a:ext>
            </a:extLst>
          </p:cNvPr>
          <p:cNvGrpSpPr/>
          <p:nvPr/>
        </p:nvGrpSpPr>
        <p:grpSpPr>
          <a:xfrm>
            <a:off x="2923459" y="1699721"/>
            <a:ext cx="9086433" cy="4967941"/>
            <a:chOff x="2941367" y="1719943"/>
            <a:chExt cx="9086433" cy="4967941"/>
          </a:xfrm>
          <a:effectLst>
            <a:outerShdw blurRad="127000" dist="38100" dir="10800000" algn="r" rotWithShape="0">
              <a:prstClr val="black">
                <a:alpha val="24000"/>
              </a:prstClr>
            </a:outerShdw>
          </a:effectLst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9C729304-EC11-874B-91A1-CAF94F806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41367" y="1719943"/>
              <a:ext cx="9086433" cy="4967941"/>
            </a:xfrm>
            <a:prstGeom prst="rect">
              <a:avLst/>
            </a:prstGeom>
            <a:ln w="25400">
              <a:noFill/>
            </a:ln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13BFD35F-8E33-FC44-B689-A9A6359EC33E}"/>
                </a:ext>
              </a:extLst>
            </p:cNvPr>
            <p:cNvSpPr txBox="1"/>
            <p:nvPr/>
          </p:nvSpPr>
          <p:spPr>
            <a:xfrm>
              <a:off x="7357583" y="5531339"/>
              <a:ext cx="1169325" cy="84494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lIns="108000" tIns="108000" rIns="108000" bIns="108000" anchor="ctr" anchorCtr="0">
              <a:spAutoFit/>
            </a:bodyPr>
            <a:lstStyle>
              <a:defPPr>
                <a:defRPr lang="zh-CN"/>
              </a:defPPr>
              <a:lvl1pPr marR="0" lvl="0" indent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>
                  <a:solidFill>
                    <a:prstClr val="black">
                      <a:lumMod val="75000"/>
                      <a:lumOff val="25000"/>
                    </a:prst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defRPr>
              </a:lvl1pPr>
            </a:lstStyle>
            <a:p>
              <a:r>
                <a:rPr lang="zh-CN" altLang="en-US" dirty="0"/>
                <a:t>期刊编委</a:t>
              </a:r>
              <a:endParaRPr lang="en-GB" altLang="zh-CN" dirty="0"/>
            </a:p>
            <a:p>
              <a:r>
                <a:rPr lang="zh-CN" altLang="en-US" dirty="0"/>
                <a:t>投稿指南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526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037001B0-8320-6A4C-A243-392169B34412}"/>
              </a:ext>
            </a:extLst>
          </p:cNvPr>
          <p:cNvGrpSpPr/>
          <p:nvPr/>
        </p:nvGrpSpPr>
        <p:grpSpPr>
          <a:xfrm>
            <a:off x="1752794" y="175510"/>
            <a:ext cx="7595001" cy="6426798"/>
            <a:chOff x="1752794" y="175510"/>
            <a:chExt cx="7595001" cy="6426798"/>
          </a:xfrm>
        </p:grpSpPr>
        <p:pic>
          <p:nvPicPr>
            <p:cNvPr id="3" name="图片 2" descr="图片包含 屏幕截图&#10;&#10;描述已自动生成">
              <a:extLst>
                <a:ext uri="{FF2B5EF4-FFF2-40B4-BE49-F238E27FC236}">
                  <a16:creationId xmlns:a16="http://schemas.microsoft.com/office/drawing/2014/main" xmlns="" id="{D3232E65-8627-4C82-9453-DAAE31B0DE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52794" y="175510"/>
              <a:ext cx="7595001" cy="5061857"/>
            </a:xfrm>
            <a:prstGeom prst="rect">
              <a:avLst/>
            </a:prstGeom>
            <a:effectLst>
              <a:outerShdw blurRad="127000" dist="38100" dir="10800000" algn="r" rotWithShape="0">
                <a:prstClr val="black">
                  <a:alpha val="26000"/>
                </a:prstClr>
              </a:outerShdw>
            </a:effectLst>
          </p:spPr>
        </p:pic>
        <p:pic>
          <p:nvPicPr>
            <p:cNvPr id="6" name="图片 5" descr="图片包含 屏幕截图&#10;&#10;描述已自动生成">
              <a:extLst>
                <a:ext uri="{FF2B5EF4-FFF2-40B4-BE49-F238E27FC236}">
                  <a16:creationId xmlns:a16="http://schemas.microsoft.com/office/drawing/2014/main" xmlns="" id="{73641AE3-31E5-4518-8FEC-2581D15258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52794" y="5241594"/>
              <a:ext cx="7595001" cy="1360714"/>
            </a:xfrm>
            <a:prstGeom prst="rect">
              <a:avLst/>
            </a:prstGeom>
            <a:effectLst>
              <a:outerShdw blurRad="139700" dist="38100" dir="10800000" algn="r" rotWithShape="0">
                <a:prstClr val="black">
                  <a:alpha val="22000"/>
                </a:prstClr>
              </a:outerShdw>
            </a:effectLst>
          </p:spPr>
        </p:pic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EC2B1598-90B7-44DA-88A7-0C090EE2A500}"/>
              </a:ext>
            </a:extLst>
          </p:cNvPr>
          <p:cNvSpPr txBox="1"/>
          <p:nvPr/>
        </p:nvSpPr>
        <p:spPr>
          <a:xfrm>
            <a:off x="3775052" y="2030531"/>
            <a:ext cx="5716438" cy="467408"/>
          </a:xfrm>
          <a:prstGeom prst="rect">
            <a:avLst/>
          </a:prstGeom>
          <a:solidFill>
            <a:srgbClr val="FFC000"/>
          </a:solidFill>
        </p:spPr>
        <p:txBody>
          <a:bodyPr wrap="square" lIns="108000" tIns="108000" rIns="108000" bIns="108000" anchor="ctr" anchorCtr="0">
            <a:spAutoFit/>
          </a:bodyPr>
          <a:lstStyle>
            <a:defPPr>
              <a:defRPr lang="zh-CN"/>
            </a:defPPr>
            <a:lvl1pPr marR="0" lvl="0" indent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导出引文，导入</a:t>
            </a:r>
            <a:r>
              <a:rPr lang="en-US" altLang="zh-CN" dirty="0"/>
              <a:t>EndNote</a:t>
            </a:r>
            <a:r>
              <a:rPr lang="zh-CN" altLang="en-US" dirty="0"/>
              <a:t>、</a:t>
            </a:r>
            <a:r>
              <a:rPr lang="en-US" altLang="zh-CN" dirty="0"/>
              <a:t>Mendeley</a:t>
            </a:r>
            <a:r>
              <a:rPr lang="zh-CN" altLang="en-US" dirty="0"/>
              <a:t>等文献管理软件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A86471B8-45CD-4A21-89C2-4A3B7A15F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6489" y="2187942"/>
            <a:ext cx="1640782" cy="341632"/>
          </a:xfrm>
          <a:prstGeom prst="rect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902E4244-6C7D-4AA9-AAE2-014CD521B991}"/>
              </a:ext>
            </a:extLst>
          </p:cNvPr>
          <p:cNvSpPr txBox="1"/>
          <p:nvPr/>
        </p:nvSpPr>
        <p:spPr>
          <a:xfrm>
            <a:off x="4597194" y="4925266"/>
            <a:ext cx="2303463" cy="467408"/>
          </a:xfrm>
          <a:prstGeom prst="rect">
            <a:avLst/>
          </a:prstGeom>
          <a:solidFill>
            <a:srgbClr val="FFC000"/>
          </a:solidFill>
        </p:spPr>
        <p:txBody>
          <a:bodyPr wrap="square" lIns="108000" tIns="108000" rIns="108000" bIns="108000" anchor="ctr" anchorCtr="0">
            <a:spAutoFit/>
          </a:bodyPr>
          <a:lstStyle>
            <a:defPPr>
              <a:defRPr lang="zh-CN"/>
            </a:defPPr>
            <a:lvl1pPr marR="0" lvl="0" indent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点击文献，查看详情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CE01E69F-8584-4AC2-B636-5056A92A6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110" y="4895735"/>
            <a:ext cx="1493411" cy="263235"/>
          </a:xfrm>
          <a:prstGeom prst="rect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249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564</Words>
  <Application>Microsoft Office PowerPoint</Application>
  <PresentationFormat>自定义</PresentationFormat>
  <Paragraphs>130</Paragraphs>
  <Slides>16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高级检索 – Advanced Search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注册账号</vt:lpstr>
      <vt:lpstr>PowerPoint 演示文稿</vt:lpstr>
      <vt:lpstr>PowerPoint 演示文稿</vt:lpstr>
      <vt:lpstr>Emerald 远程访问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Stella Li</dc:creator>
  <cp:lastModifiedBy>DELL</cp:lastModifiedBy>
  <cp:revision>133</cp:revision>
  <dcterms:created xsi:type="dcterms:W3CDTF">2022-06-07T06:30:55Z</dcterms:created>
  <dcterms:modified xsi:type="dcterms:W3CDTF">2024-11-12T02:22:55Z</dcterms:modified>
</cp:coreProperties>
</file>