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media/image55.jpg" ContentType="image/jpg"/>
  <Override PartName="/ppt/media/image56.jpg" ContentType="image/jpg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media/image83.jpg" ContentType="image/jpg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media/image84.jpg" ContentType="image/jpg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media/image88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4284" r:id="rId2"/>
    <p:sldId id="12541139" r:id="rId3"/>
    <p:sldId id="12541127" r:id="rId4"/>
    <p:sldId id="258" r:id="rId5"/>
    <p:sldId id="259" r:id="rId6"/>
    <p:sldId id="12541141" r:id="rId7"/>
    <p:sldId id="4292" r:id="rId8"/>
    <p:sldId id="4290" r:id="rId9"/>
    <p:sldId id="12541143" r:id="rId10"/>
    <p:sldId id="12541142" r:id="rId11"/>
    <p:sldId id="4287" r:id="rId12"/>
    <p:sldId id="12541117" r:id="rId13"/>
    <p:sldId id="12541144" r:id="rId14"/>
    <p:sldId id="12541145" r:id="rId15"/>
    <p:sldId id="12541132" r:id="rId16"/>
    <p:sldId id="12541133" r:id="rId17"/>
    <p:sldId id="12541134" r:id="rId18"/>
    <p:sldId id="12541129" r:id="rId19"/>
    <p:sldId id="12541128" r:id="rId20"/>
    <p:sldId id="12541146" r:id="rId21"/>
    <p:sldId id="12541147" r:id="rId22"/>
    <p:sldId id="12541148" r:id="rId23"/>
    <p:sldId id="25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7227"/>
    <a:srgbClr val="4E437F"/>
    <a:srgbClr val="4E4694"/>
    <a:srgbClr val="5D498D"/>
    <a:srgbClr val="764C7D"/>
    <a:srgbClr val="9B5968"/>
    <a:srgbClr val="BA6351"/>
    <a:srgbClr val="F475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256" autoAdjust="0"/>
  </p:normalViewPr>
  <p:slideViewPr>
    <p:cSldViewPr snapToGrid="0">
      <p:cViewPr varScale="1">
        <p:scale>
          <a:sx n="64" d="100"/>
          <a:sy n="64" d="100"/>
        </p:scale>
        <p:origin x="732" y="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B64170BE-74F8-D2A2-8A01-5EA1820B060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B312B6C-3494-1F6B-92D1-A5636A73E83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FC4E18-2870-43DD-9DCE-8CF0462223A2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FE3C936-39C4-3014-338D-C7C93DCB14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AAF8D50-F9E2-8350-B97C-4A4111C83C0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55122-C160-4B38-82EA-11B148DA0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3745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A21796-E2F2-4932-BB71-C9365AF70E3D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F49F4-1060-4B85-8EF4-76EB138988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4688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843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088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869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7390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143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668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720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A8CDCCD-413E-7B62-7D6B-1260C74AD3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639" y="3172"/>
            <a:ext cx="12180721" cy="6851655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02F7113-4553-E105-33D8-60A810CC20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4128" y="825850"/>
            <a:ext cx="4507611" cy="301814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sz="1800" dirty="0"/>
              <a:t>Presenter Name, Presenter 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636BA7-020C-F127-2853-96110F99F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4128" y="1531621"/>
            <a:ext cx="6541238" cy="1207548"/>
          </a:xfrm>
        </p:spPr>
        <p:txBody>
          <a:bodyPr wrap="square" anchor="b">
            <a:spAutoFit/>
          </a:bodyPr>
          <a:lstStyle>
            <a:lvl1pPr algn="l">
              <a:lnSpc>
                <a:spcPct val="9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912133-A577-6D19-0D0C-D7F338A2C6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4128" y="2826037"/>
            <a:ext cx="6541238" cy="55399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90000"/>
              </a:lnSpc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52B0274-5EAC-E10D-ADA5-6A710DC4C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135" y="5687568"/>
            <a:ext cx="2162810" cy="760787"/>
          </a:xfrm>
          <a:prstGeom prst="rect">
            <a:avLst/>
          </a:prstGeom>
        </p:spPr>
      </p:pic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C5D9C682-20F0-0867-8563-EF490084AD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4128" y="4541233"/>
            <a:ext cx="4507611" cy="301814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sz="1800" dirty="0"/>
              <a:t>Month XX 202X</a:t>
            </a:r>
          </a:p>
        </p:txBody>
      </p:sp>
    </p:spTree>
    <p:extLst>
      <p:ext uri="{BB962C8B-B14F-4D97-AF65-F5344CB8AC3E}">
        <p14:creationId xmlns:p14="http://schemas.microsoft.com/office/powerpoint/2010/main" val="2794157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2">
          <p15:clr>
            <a:srgbClr val="FBAE40"/>
          </p15:clr>
        </p15:guide>
        <p15:guide id="2" orient="horz" pos="527">
          <p15:clr>
            <a:srgbClr val="FBAE40"/>
          </p15:clr>
        </p15:guide>
        <p15:guide id="3" orient="horz" pos="958">
          <p15:clr>
            <a:srgbClr val="FBAE40"/>
          </p15:clr>
        </p15:guide>
        <p15:guide id="4" orient="horz" pos="1774">
          <p15:clr>
            <a:srgbClr val="FBAE40"/>
          </p15:clr>
        </p15:guide>
        <p15:guide id="5" orient="horz" pos="2863">
          <p15:clr>
            <a:srgbClr val="FBAE40"/>
          </p15:clr>
        </p15:guide>
        <p15:guide id="6" orient="horz" pos="395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756DD8-FE9D-0C6E-ED9C-060EBC4DD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AE5392-C8AD-51CF-4483-DAD011F92B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DC3487-E684-6AA7-88FA-46C616931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22DD4-8AF6-43D8-A8A7-269601BFC280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50843C-D0DA-3588-D7C6-6545395A8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B4B6B6-DF67-F551-4C5A-91A9BD8D0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0666C-5D9C-4F09-AE60-9A8646ADB4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30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B246AFB-71E7-94B1-A52A-C46E86993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246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636BA7-020C-F127-2853-96110F99F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37760" y="2203703"/>
            <a:ext cx="6487478" cy="2039653"/>
          </a:xfrm>
        </p:spPr>
        <p:txBody>
          <a:bodyPr anchor="b"/>
          <a:lstStyle>
            <a:lvl1pPr algn="l">
              <a:lnSpc>
                <a:spcPct val="100000"/>
              </a:lnSpc>
              <a:defRPr sz="4200"/>
            </a:lvl1pPr>
          </a:lstStyle>
          <a:p>
            <a:r>
              <a:rPr lang="zh-CN" altLang="en-US"/>
              <a:t>单击此处编辑母版标题样式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912133-A577-6D19-0D0C-D7F338A2C6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37760" y="4270788"/>
            <a:ext cx="6487478" cy="17505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4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6862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14">
          <p15:clr>
            <a:srgbClr val="FBAE40"/>
          </p15:clr>
        </p15:guide>
        <p15:guide id="2" orient="horz" pos="2682">
          <p15:clr>
            <a:srgbClr val="FBAE40"/>
          </p15:clr>
        </p15:guide>
        <p15:guide id="3" pos="7673">
          <p15:clr>
            <a:srgbClr val="FBAE40"/>
          </p15:clr>
        </p15:guide>
        <p15:guide id="4" pos="7197">
          <p15:clr>
            <a:srgbClr val="FBAE40"/>
          </p15:clr>
        </p15:guide>
        <p15:guide id="5" orient="horz" pos="3793">
          <p15:clr>
            <a:srgbClr val="FBAE40"/>
          </p15:clr>
        </p15:guide>
        <p15:guide id="6" orient="horz" pos="116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Sub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6B2001F-2553-7931-0243-BD6506054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55848"/>
            <a:ext cx="2101291" cy="35021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B930DD-B0EC-139A-AB03-B08C3387B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192" y="701294"/>
            <a:ext cx="3342196" cy="265455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04411-4CE2-BA6A-D932-A401A4A45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3113" y="1353312"/>
            <a:ext cx="6842125" cy="4668076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1200"/>
              </a:spcAft>
              <a:defRPr/>
            </a:lvl1pPr>
            <a:lvl2pPr>
              <a:spcAft>
                <a:spcPts val="1200"/>
              </a:spcAft>
              <a:defRPr/>
            </a:lvl2pPr>
            <a:lvl3pPr>
              <a:spcAft>
                <a:spcPts val="1200"/>
              </a:spcAft>
              <a:defRPr/>
            </a:lvl3pPr>
            <a:lvl4pPr>
              <a:spcAft>
                <a:spcPts val="1200"/>
              </a:spcAft>
              <a:defRPr/>
            </a:lvl4pPr>
            <a:lvl5pPr>
              <a:spcAft>
                <a:spcPts val="1200"/>
              </a:spcAft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F0137-F054-C87A-66D3-3649D1DAB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D1D18-BCE2-4C9E-9D1E-A5084F461B0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1A12FD5-8E85-DFBA-BE26-C06BD050EC2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583113" y="832104"/>
            <a:ext cx="6842125" cy="2743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GB" dirty="0"/>
              <a:t>Subtitle if needed in no more than one line</a:t>
            </a:r>
          </a:p>
        </p:txBody>
      </p:sp>
    </p:spTree>
    <p:extLst>
      <p:ext uri="{BB962C8B-B14F-4D97-AF65-F5344CB8AC3E}">
        <p14:creationId xmlns:p14="http://schemas.microsoft.com/office/powerpoint/2010/main" val="3260557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436">
          <p15:clr>
            <a:srgbClr val="FBAE40"/>
          </p15:clr>
        </p15:guide>
        <p15:guide id="3" pos="483">
          <p15:clr>
            <a:srgbClr val="FBAE40"/>
          </p15:clr>
        </p15:guide>
        <p15:guide id="4" pos="7197">
          <p15:clr>
            <a:srgbClr val="FBAE40"/>
          </p15:clr>
        </p15:guide>
        <p15:guide id="5" orient="horz" pos="527">
          <p15:clr>
            <a:srgbClr val="FBAE40"/>
          </p15:clr>
        </p15:guide>
        <p15:guide id="6" orient="horz" pos="3793">
          <p15:clr>
            <a:srgbClr val="FBAE40"/>
          </p15:clr>
        </p15:guide>
        <p15:guide id="7" pos="2593">
          <p15:clr>
            <a:srgbClr val="FBAE40"/>
          </p15:clr>
        </p15:guide>
        <p15:guide id="8" pos="2887">
          <p15:clr>
            <a:srgbClr val="FBAE40"/>
          </p15:clr>
        </p15:guide>
        <p15:guide id="9" orient="horz" pos="84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6B2001F-2553-7931-0243-BD6506054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55848"/>
            <a:ext cx="2101291" cy="35021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B930DD-B0EC-139A-AB03-B08C3387B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192" y="701294"/>
            <a:ext cx="3342196" cy="265455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04411-4CE2-BA6A-D932-A401A4A45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3113" y="836613"/>
            <a:ext cx="6842125" cy="5184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1200"/>
              </a:spcAft>
              <a:defRPr/>
            </a:lvl1pPr>
            <a:lvl2pPr>
              <a:spcAft>
                <a:spcPts val="1200"/>
              </a:spcAft>
              <a:defRPr/>
            </a:lvl2pPr>
            <a:lvl3pPr>
              <a:spcAft>
                <a:spcPts val="1200"/>
              </a:spcAft>
              <a:defRPr/>
            </a:lvl3pPr>
            <a:lvl4pPr>
              <a:spcAft>
                <a:spcPts val="1200"/>
              </a:spcAft>
              <a:defRPr/>
            </a:lvl4pPr>
            <a:lvl5pPr>
              <a:spcAft>
                <a:spcPts val="1200"/>
              </a:spcAft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F0137-F054-C87A-66D3-3649D1DAB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D1D18-BCE2-4C9E-9D1E-A5084F461B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4138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436">
          <p15:clr>
            <a:srgbClr val="FBAE40"/>
          </p15:clr>
        </p15:guide>
        <p15:guide id="3" pos="483">
          <p15:clr>
            <a:srgbClr val="FBAE40"/>
          </p15:clr>
        </p15:guide>
        <p15:guide id="4" pos="7197">
          <p15:clr>
            <a:srgbClr val="FBAE40"/>
          </p15:clr>
        </p15:guide>
        <p15:guide id="5" orient="horz" pos="527">
          <p15:clr>
            <a:srgbClr val="FBAE40"/>
          </p15:clr>
        </p15:guide>
        <p15:guide id="6" orient="horz" pos="3793">
          <p15:clr>
            <a:srgbClr val="FBAE40"/>
          </p15:clr>
        </p15:guide>
        <p15:guide id="7" pos="2593">
          <p15:clr>
            <a:srgbClr val="FBAE40"/>
          </p15:clr>
        </p15:guide>
        <p15:guide id="8" pos="288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Subtitle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6B2001F-2553-7931-0243-BD6506054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55848"/>
            <a:ext cx="2101291" cy="35021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B930DD-B0EC-139A-AB03-B08C3387B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192" y="701294"/>
            <a:ext cx="3342196" cy="265455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04411-4CE2-BA6A-D932-A401A4A45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3113" y="1353312"/>
            <a:ext cx="3271583" cy="466807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F0137-F054-C87A-66D3-3649D1DAB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D1D18-BCE2-4C9E-9D1E-A5084F461B0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1A12FD5-8E85-DFBA-BE26-C06BD050EC2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583113" y="832104"/>
            <a:ext cx="3271583" cy="2743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GB" dirty="0"/>
              <a:t>Subtitle if needed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8410C2F-7B0E-CCF8-1745-40690090085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49273" y="1353312"/>
            <a:ext cx="3271583" cy="466807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81265E-FDF5-BFC1-3D2B-5C858A248D7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149273" y="832104"/>
            <a:ext cx="3271583" cy="2743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GB" dirty="0"/>
              <a:t>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4175263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436">
          <p15:clr>
            <a:srgbClr val="FBAE40"/>
          </p15:clr>
        </p15:guide>
        <p15:guide id="3" pos="483">
          <p15:clr>
            <a:srgbClr val="FBAE40"/>
          </p15:clr>
        </p15:guide>
        <p15:guide id="4" pos="7197">
          <p15:clr>
            <a:srgbClr val="FBAE40"/>
          </p15:clr>
        </p15:guide>
        <p15:guide id="5" orient="horz" pos="527">
          <p15:clr>
            <a:srgbClr val="FBAE40"/>
          </p15:clr>
        </p15:guide>
        <p15:guide id="6" orient="horz" pos="3793">
          <p15:clr>
            <a:srgbClr val="FBAE40"/>
          </p15:clr>
        </p15:guide>
        <p15:guide id="7" pos="2593">
          <p15:clr>
            <a:srgbClr val="FBAE40"/>
          </p15:clr>
        </p15:guide>
        <p15:guide id="8" pos="2887">
          <p15:clr>
            <a:srgbClr val="FBAE40"/>
          </p15:clr>
        </p15:guide>
        <p15:guide id="9" orient="horz" pos="845">
          <p15:clr>
            <a:srgbClr val="FBAE40"/>
          </p15:clr>
        </p15:guide>
        <p15:guide id="10" pos="4951">
          <p15:clr>
            <a:srgbClr val="FBAE40"/>
          </p15:clr>
        </p15:guide>
        <p15:guide id="11" pos="513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6B2001F-2553-7931-0243-BD6506054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55848"/>
            <a:ext cx="2101291" cy="35021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B930DD-B0EC-139A-AB03-B08C3387B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192" y="701294"/>
            <a:ext cx="3342196" cy="265455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04411-4CE2-BA6A-D932-A401A4A45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3113" y="836613"/>
            <a:ext cx="3271583" cy="518477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F0137-F054-C87A-66D3-3649D1DAB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D1D18-BCE2-4C9E-9D1E-A5084F461B0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8410C2F-7B0E-CCF8-1745-40690090085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49273" y="836613"/>
            <a:ext cx="3271583" cy="518477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5672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436">
          <p15:clr>
            <a:srgbClr val="FBAE40"/>
          </p15:clr>
        </p15:guide>
        <p15:guide id="3" pos="483">
          <p15:clr>
            <a:srgbClr val="FBAE40"/>
          </p15:clr>
        </p15:guide>
        <p15:guide id="4" pos="7197">
          <p15:clr>
            <a:srgbClr val="FBAE40"/>
          </p15:clr>
        </p15:guide>
        <p15:guide id="5" orient="horz" pos="527">
          <p15:clr>
            <a:srgbClr val="FBAE40"/>
          </p15:clr>
        </p15:guide>
        <p15:guide id="6" orient="horz" pos="3793">
          <p15:clr>
            <a:srgbClr val="FBAE40"/>
          </p15:clr>
        </p15:guide>
        <p15:guide id="7" pos="2593">
          <p15:clr>
            <a:srgbClr val="FBAE40"/>
          </p15:clr>
        </p15:guide>
        <p15:guide id="8" pos="2887">
          <p15:clr>
            <a:srgbClr val="FBAE40"/>
          </p15:clr>
        </p15:guide>
        <p15:guide id="10" pos="4951">
          <p15:clr>
            <a:srgbClr val="FBAE40"/>
          </p15:clr>
        </p15:guide>
        <p15:guide id="11" pos="513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EEFB5B9-C5B4-DD54-40AE-D74B23C8C6B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tIns="2520000" anchor="t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[Insert picture here by clicking on the icon below]</a:t>
            </a:r>
          </a:p>
        </p:txBody>
      </p:sp>
    </p:spTree>
    <p:extLst>
      <p:ext uri="{BB962C8B-B14F-4D97-AF65-F5344CB8AC3E}">
        <p14:creationId xmlns:p14="http://schemas.microsoft.com/office/powerpoint/2010/main" val="3121411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436">
          <p15:clr>
            <a:srgbClr val="FBAE40"/>
          </p15:clr>
        </p15:guide>
        <p15:guide id="3" pos="483">
          <p15:clr>
            <a:srgbClr val="FBAE40"/>
          </p15:clr>
        </p15:guide>
        <p15:guide id="4" pos="7197">
          <p15:clr>
            <a:srgbClr val="FBAE40"/>
          </p15:clr>
        </p15:guide>
        <p15:guide id="5" orient="horz" pos="527">
          <p15:clr>
            <a:srgbClr val="FBAE40"/>
          </p15:clr>
        </p15:guide>
        <p15:guide id="6" orient="horz" pos="3793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/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51C73A1-95EE-E000-827E-D6D746C164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F4C891D-010A-3044-57B1-DC7DE42B04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191" y="549275"/>
            <a:ext cx="6653721" cy="870261"/>
          </a:xfrm>
        </p:spPr>
        <p:txBody>
          <a:bodyPr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 you!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2E85C66-D831-D2EA-25A4-EA4D70EA7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99" y="5550408"/>
            <a:ext cx="2162810" cy="760787"/>
          </a:xfrm>
          <a:prstGeom prst="rect">
            <a:avLst/>
          </a:prstGeom>
        </p:spPr>
      </p:pic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0CB18734-A11C-166C-0064-CA327D2984A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64225" y="2744788"/>
            <a:ext cx="3142681" cy="32766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D092C5F-334E-4D16-030A-E1792F76C28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64225" y="1966341"/>
            <a:ext cx="6761013" cy="447675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400" b="1">
                <a:solidFill>
                  <a:schemeClr val="bg1"/>
                </a:solidFill>
              </a:defRPr>
            </a:lvl2pPr>
            <a:lvl3pPr marL="914400" indent="0">
              <a:buNone/>
              <a:defRPr sz="2400" b="1">
                <a:solidFill>
                  <a:schemeClr val="bg1"/>
                </a:solidFill>
              </a:defRPr>
            </a:lvl3pPr>
            <a:lvl4pPr marL="1371600" indent="0">
              <a:buNone/>
              <a:defRPr sz="2400" b="1">
                <a:solidFill>
                  <a:schemeClr val="bg1"/>
                </a:solidFill>
              </a:defRPr>
            </a:lvl4pPr>
            <a:lvl5pPr marL="182880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Contact us</a:t>
            </a:r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280ECA5B-DA29-32B8-CF8E-D0F26E6091C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95945" y="2744788"/>
            <a:ext cx="3142681" cy="32766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5248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46">
          <p15:clr>
            <a:srgbClr val="FBAE40"/>
          </p15:clr>
        </p15:guide>
        <p15:guide id="3" pos="483">
          <p15:clr>
            <a:srgbClr val="FBAE40"/>
          </p15:clr>
        </p15:guide>
        <p15:guide id="4" pos="7197">
          <p15:clr>
            <a:srgbClr val="FBAE40"/>
          </p15:clr>
        </p15:guide>
        <p15:guide id="5" orient="horz" pos="1729">
          <p15:clr>
            <a:srgbClr val="FBAE40"/>
          </p15:clr>
        </p15:guide>
        <p15:guide id="6" orient="horz" pos="3793">
          <p15:clr>
            <a:srgbClr val="FBAE40"/>
          </p15:clr>
        </p15:guide>
        <p15:guide id="7" pos="2933">
          <p15:clr>
            <a:srgbClr val="FBAE40"/>
          </p15:clr>
        </p15:guide>
        <p15:guide id="10" pos="5223">
          <p15:clr>
            <a:srgbClr val="FBAE40"/>
          </p15:clr>
        </p15:guide>
        <p15:guide id="11" pos="4929">
          <p15:clr>
            <a:srgbClr val="FBAE40"/>
          </p15:clr>
        </p15:guide>
        <p15:guide id="12" orient="horz" pos="123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B1B1CA-E403-F1FA-3ED2-C1E18D0B5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13FFF26-24E8-5039-6772-CDCFD62E70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D1D18-BCE2-4C9E-9D1E-A5084F461B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5781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174715-6401-2DBD-BF5E-8246A15A4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624" y="701294"/>
            <a:ext cx="3340608" cy="168529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/>
              <a:t>Slide heading</a:t>
            </a:r>
            <a:br>
              <a:rPr lang="en-GB" dirty="0"/>
            </a:br>
            <a:r>
              <a:rPr lang="en-GB" dirty="0"/>
              <a:t>one column</a:t>
            </a:r>
            <a:br>
              <a:rPr lang="en-GB" dirty="0"/>
            </a:br>
            <a:r>
              <a:rPr lang="en-GB" dirty="0"/>
              <a:t>of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5B572F-A354-C1BF-2E3A-40ABF8854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3113" y="838072"/>
            <a:ext cx="6805611" cy="51833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76FF1-5BF1-A8E6-F70F-CC7AB862CA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4904" y="6147858"/>
            <a:ext cx="428371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fld id="{180D1D18-BCE2-4C9E-9D1E-A5084F461B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5170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105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spcAft>
          <a:spcPts val="1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spcAft>
          <a:spcPts val="1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spcAft>
          <a:spcPts val="1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spcAft>
          <a:spcPts val="1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spcAft>
          <a:spcPts val="1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pubs.aip.org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4" Type="http://schemas.openxmlformats.org/officeDocument/2006/relationships/image" Target="../media/image8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9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jp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image" Target="../media/image30.png"/><Relationship Id="rId15" Type="http://schemas.openxmlformats.org/officeDocument/2006/relationships/image" Target="../media/image40.jpe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jpeg"/><Relationship Id="rId1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Shape&#10;&#10;Description automatically generated">
            <a:extLst>
              <a:ext uri="{FF2B5EF4-FFF2-40B4-BE49-F238E27FC236}">
                <a16:creationId xmlns:a16="http://schemas.microsoft.com/office/drawing/2014/main" id="{DED71276-8AC3-6510-6255-05491FD31A8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25" r="325"/>
          <a:stretch>
            <a:fillRect/>
          </a:stretch>
        </p:blipFill>
        <p:spPr>
          <a:xfrm>
            <a:off x="0" y="-1137"/>
            <a:ext cx="12192000" cy="6858000"/>
          </a:xfr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17928B8-7541-845F-DBA6-797920266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035" y="5450247"/>
            <a:ext cx="2537465" cy="894590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6A697420-5C2C-6DE1-0596-F9362C28BB8E}"/>
              </a:ext>
            </a:extLst>
          </p:cNvPr>
          <p:cNvSpPr txBox="1">
            <a:spLocks/>
          </p:cNvSpPr>
          <p:nvPr/>
        </p:nvSpPr>
        <p:spPr>
          <a:xfrm>
            <a:off x="1024127" y="2313762"/>
            <a:ext cx="6968405" cy="55399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T Pro Black" panose="020B0904030502020204" pitchFamily="34" charset="0"/>
                <a:ea typeface="+mj-ea"/>
                <a:cs typeface="+mj-cs"/>
              </a:rPr>
              <a:t>AIP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T Pro Black" panose="020B0904030502020204" pitchFamily="34" charset="0"/>
                <a:ea typeface="+mj-ea"/>
                <a:cs typeface="+mj-cs"/>
              </a:rPr>
              <a:t>出版社产品介绍及平台使用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T Pro Black" panose="020B0904030502020204" pitchFamily="34" charset="0"/>
              <a:ea typeface="+mj-ea"/>
              <a:cs typeface="+mj-cs"/>
            </a:endParaRP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E42D3C29-D4CC-0C7F-2E48-053E680A2E9F}"/>
              </a:ext>
            </a:extLst>
          </p:cNvPr>
          <p:cNvSpPr txBox="1">
            <a:spLocks/>
          </p:cNvSpPr>
          <p:nvPr/>
        </p:nvSpPr>
        <p:spPr>
          <a:xfrm>
            <a:off x="6367670" y="3905125"/>
            <a:ext cx="2269434" cy="5637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14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cs typeface="+mn-ea"/>
                <a:sym typeface="+mn-lt"/>
              </a:rPr>
              <a:t>美国物理联合会出版社</a:t>
            </a:r>
            <a:r>
              <a:rPr lang="en-US" altLang="zh-CN" sz="1600" dirty="0">
                <a:cs typeface="+mn-ea"/>
                <a:sym typeface="+mn-lt"/>
              </a:rPr>
              <a:t>(AIP Publishing)</a:t>
            </a:r>
          </a:p>
        </p:txBody>
      </p:sp>
    </p:spTree>
    <p:extLst>
      <p:ext uri="{BB962C8B-B14F-4D97-AF65-F5344CB8AC3E}">
        <p14:creationId xmlns:p14="http://schemas.microsoft.com/office/powerpoint/2010/main" val="1668717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9BF6C-C25A-3B65-19B3-7306ADCDA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0682" y="2790812"/>
            <a:ext cx="5030159" cy="1014381"/>
          </a:xfrm>
        </p:spPr>
        <p:txBody>
          <a:bodyPr/>
          <a:lstStyle/>
          <a:p>
            <a:r>
              <a:rPr lang="en-US" altLang="zh-CN" sz="3200" b="1" dirty="0"/>
              <a:t>AIP</a:t>
            </a:r>
            <a:r>
              <a:rPr lang="zh-CN" altLang="en-US" sz="3200" b="1" dirty="0"/>
              <a:t>出版社新平台使用</a:t>
            </a:r>
            <a:br>
              <a:rPr lang="en-US" altLang="zh-CN" sz="3200" b="1" dirty="0"/>
            </a:br>
            <a:r>
              <a:rPr lang="en-US" altLang="zh-CN" sz="3200" b="1" dirty="0">
                <a:hlinkClick r:id="rId2"/>
              </a:rPr>
              <a:t>https://pubs.aip.org/</a:t>
            </a:r>
            <a:r>
              <a:rPr lang="en-US" altLang="zh-CN" sz="3200" b="1" dirty="0"/>
              <a:t> </a:t>
            </a:r>
            <a:endParaRPr lang="zh-CN" altLang="en-US" sz="3200" b="1" dirty="0"/>
          </a:p>
        </p:txBody>
      </p:sp>
      <p:sp>
        <p:nvSpPr>
          <p:cNvPr id="3" name="îṡļiḍe">
            <a:extLst>
              <a:ext uri="{FF2B5EF4-FFF2-40B4-BE49-F238E27FC236}">
                <a16:creationId xmlns:a16="http://schemas.microsoft.com/office/drawing/2014/main" id="{4A89847E-B608-C308-B148-5E68E683817A}"/>
              </a:ext>
            </a:extLst>
          </p:cNvPr>
          <p:cNvSpPr/>
          <p:nvPr/>
        </p:nvSpPr>
        <p:spPr>
          <a:xfrm>
            <a:off x="1157739" y="1189023"/>
            <a:ext cx="1493182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 anchorCtr="0">
            <a:spAutoFit/>
          </a:bodyPr>
          <a:lstStyle/>
          <a:p>
            <a:r>
              <a:rPr kumimoji="1" lang="en-US" altLang="zh-CN" sz="4000" b="1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4" name="灯片编号占位符 79">
            <a:extLst>
              <a:ext uri="{FF2B5EF4-FFF2-40B4-BE49-F238E27FC236}">
                <a16:creationId xmlns:a16="http://schemas.microsoft.com/office/drawing/2014/main" id="{731B5C4D-43A8-74C7-EDD8-66372ACE8B1B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471279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10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55539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Background pattern&#10;&#10;Description automatically generated">
            <a:extLst>
              <a:ext uri="{FF2B5EF4-FFF2-40B4-BE49-F238E27FC236}">
                <a16:creationId xmlns:a16="http://schemas.microsoft.com/office/drawing/2014/main" id="{65A1E7A8-0E18-EAC1-9BFF-7C28B37292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1437" y="0"/>
            <a:ext cx="12192000" cy="6858000"/>
          </a:xfrm>
        </p:spPr>
      </p:pic>
      <p:grpSp>
        <p:nvGrpSpPr>
          <p:cNvPr id="3" name="îśliḑe">
            <a:extLst>
              <a:ext uri="{FF2B5EF4-FFF2-40B4-BE49-F238E27FC236}">
                <a16:creationId xmlns:a16="http://schemas.microsoft.com/office/drawing/2014/main" id="{16ACA2FC-4327-0A89-7816-38956C6CB6A7}"/>
              </a:ext>
            </a:extLst>
          </p:cNvPr>
          <p:cNvGrpSpPr/>
          <p:nvPr/>
        </p:nvGrpSpPr>
        <p:grpSpPr>
          <a:xfrm>
            <a:off x="333384" y="2086678"/>
            <a:ext cx="4706054" cy="370377"/>
            <a:chOff x="6050064" y="2136809"/>
            <a:chExt cx="4706052" cy="370377"/>
          </a:xfrm>
        </p:grpSpPr>
        <p:sp>
          <p:nvSpPr>
            <p:cNvPr id="34" name="ïś1iďe">
              <a:extLst>
                <a:ext uri="{FF2B5EF4-FFF2-40B4-BE49-F238E27FC236}">
                  <a16:creationId xmlns:a16="http://schemas.microsoft.com/office/drawing/2014/main" id="{0C6CFE59-063E-36B4-D058-CF3BB4883134}"/>
                </a:ext>
              </a:extLst>
            </p:cNvPr>
            <p:cNvSpPr/>
            <p:nvPr/>
          </p:nvSpPr>
          <p:spPr>
            <a:xfrm>
              <a:off x="6050064" y="2217978"/>
              <a:ext cx="208246" cy="208038"/>
            </a:xfrm>
            <a:prstGeom prst="rect">
              <a:avLst/>
            </a:prstGeom>
            <a:solidFill>
              <a:schemeClr val="accent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92500" lnSpcReduction="20000"/>
            </a:bodyPr>
            <a:lstStyle/>
            <a:p>
              <a:pPr algn="ctr"/>
              <a:endParaRPr lang="zh-CN" altLang="en-US" sz="1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35" name="ïşľïdè">
              <a:extLst>
                <a:ext uri="{FF2B5EF4-FFF2-40B4-BE49-F238E27FC236}">
                  <a16:creationId xmlns:a16="http://schemas.microsoft.com/office/drawing/2014/main" id="{F1F95FE1-1AD8-280A-5462-025800778B8B}"/>
                </a:ext>
              </a:extLst>
            </p:cNvPr>
            <p:cNvSpPr/>
            <p:nvPr/>
          </p:nvSpPr>
          <p:spPr bwMode="auto">
            <a:xfrm>
              <a:off x="6395581" y="2136809"/>
              <a:ext cx="4360535" cy="370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b="1" dirty="0">
                  <a:solidFill>
                    <a:schemeClr val="bg1"/>
                  </a:solidFill>
                </a:rPr>
                <a:t>改进了网站导航，提升了可发现性，便于找到某篇特定文献</a:t>
              </a:r>
            </a:p>
          </p:txBody>
        </p:sp>
      </p:grpSp>
      <p:grpSp>
        <p:nvGrpSpPr>
          <p:cNvPr id="4" name="ïŝļïḑè">
            <a:extLst>
              <a:ext uri="{FF2B5EF4-FFF2-40B4-BE49-F238E27FC236}">
                <a16:creationId xmlns:a16="http://schemas.microsoft.com/office/drawing/2014/main" id="{B3847700-738D-CB3D-107C-3E2F7597D589}"/>
              </a:ext>
            </a:extLst>
          </p:cNvPr>
          <p:cNvGrpSpPr/>
          <p:nvPr/>
        </p:nvGrpSpPr>
        <p:grpSpPr>
          <a:xfrm>
            <a:off x="333384" y="2848421"/>
            <a:ext cx="4706054" cy="474953"/>
            <a:chOff x="6050064" y="2217978"/>
            <a:chExt cx="4706052" cy="474953"/>
          </a:xfrm>
        </p:grpSpPr>
        <p:sp>
          <p:nvSpPr>
            <p:cNvPr id="32" name="îS1íḑe">
              <a:extLst>
                <a:ext uri="{FF2B5EF4-FFF2-40B4-BE49-F238E27FC236}">
                  <a16:creationId xmlns:a16="http://schemas.microsoft.com/office/drawing/2014/main" id="{EEB6762A-629A-E115-7BB5-A2702B7376A6}"/>
                </a:ext>
              </a:extLst>
            </p:cNvPr>
            <p:cNvSpPr/>
            <p:nvPr/>
          </p:nvSpPr>
          <p:spPr>
            <a:xfrm>
              <a:off x="6050064" y="2217978"/>
              <a:ext cx="208246" cy="208038"/>
            </a:xfrm>
            <a:prstGeom prst="rect">
              <a:avLst/>
            </a:prstGeom>
            <a:solidFill>
              <a:schemeClr val="accent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92500" lnSpcReduction="20000"/>
            </a:bodyPr>
            <a:lstStyle/>
            <a:p>
              <a:pPr algn="ctr"/>
              <a:endParaRPr lang="zh-CN" altLang="en-US" sz="1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33" name="iŝḷïḋé">
              <a:extLst>
                <a:ext uri="{FF2B5EF4-FFF2-40B4-BE49-F238E27FC236}">
                  <a16:creationId xmlns:a16="http://schemas.microsoft.com/office/drawing/2014/main" id="{A0563A5F-3013-FF26-DC4B-273D11638C36}"/>
                </a:ext>
              </a:extLst>
            </p:cNvPr>
            <p:cNvSpPr/>
            <p:nvPr/>
          </p:nvSpPr>
          <p:spPr bwMode="auto">
            <a:xfrm>
              <a:off x="6395581" y="2322554"/>
              <a:ext cx="4360535" cy="370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b="1" dirty="0">
                  <a:solidFill>
                    <a:schemeClr val="bg1"/>
                  </a:solidFill>
                </a:rPr>
                <a:t>推出了新的分屏浏览功能</a:t>
              </a:r>
            </a:p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endParaRPr lang="zh-CN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iśľíḑé">
            <a:extLst>
              <a:ext uri="{FF2B5EF4-FFF2-40B4-BE49-F238E27FC236}">
                <a16:creationId xmlns:a16="http://schemas.microsoft.com/office/drawing/2014/main" id="{568E684E-7785-E3A6-FEBA-B44AE4459974}"/>
              </a:ext>
            </a:extLst>
          </p:cNvPr>
          <p:cNvGrpSpPr/>
          <p:nvPr/>
        </p:nvGrpSpPr>
        <p:grpSpPr>
          <a:xfrm>
            <a:off x="333384" y="4889437"/>
            <a:ext cx="5192015" cy="370377"/>
            <a:chOff x="6050064" y="2136809"/>
            <a:chExt cx="5192013" cy="370377"/>
          </a:xfrm>
        </p:grpSpPr>
        <p:sp>
          <p:nvSpPr>
            <p:cNvPr id="24" name="íṣḷïḑè">
              <a:extLst>
                <a:ext uri="{FF2B5EF4-FFF2-40B4-BE49-F238E27FC236}">
                  <a16:creationId xmlns:a16="http://schemas.microsoft.com/office/drawing/2014/main" id="{8E99F5E8-1C11-7380-CB56-E2D31783F56C}"/>
                </a:ext>
              </a:extLst>
            </p:cNvPr>
            <p:cNvSpPr/>
            <p:nvPr/>
          </p:nvSpPr>
          <p:spPr>
            <a:xfrm>
              <a:off x="6050064" y="2217978"/>
              <a:ext cx="208246" cy="208038"/>
            </a:xfrm>
            <a:prstGeom prst="rect">
              <a:avLst/>
            </a:prstGeom>
            <a:solidFill>
              <a:schemeClr val="accent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92500" lnSpcReduction="20000"/>
            </a:bodyPr>
            <a:lstStyle/>
            <a:p>
              <a:pPr algn="ctr"/>
              <a:endParaRPr lang="zh-CN" altLang="en-US" sz="1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25" name="ï$ľidê">
              <a:extLst>
                <a:ext uri="{FF2B5EF4-FFF2-40B4-BE49-F238E27FC236}">
                  <a16:creationId xmlns:a16="http://schemas.microsoft.com/office/drawing/2014/main" id="{E2E89E35-45D6-B9BF-E76B-8F42952813D1}"/>
                </a:ext>
              </a:extLst>
            </p:cNvPr>
            <p:cNvSpPr/>
            <p:nvPr/>
          </p:nvSpPr>
          <p:spPr bwMode="auto">
            <a:xfrm>
              <a:off x="6395581" y="2136809"/>
              <a:ext cx="4846496" cy="370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b="1" dirty="0">
                  <a:solidFill>
                    <a:schemeClr val="bg1"/>
                  </a:solidFill>
                </a:rPr>
                <a:t>跟踪特定学者最新研究</a:t>
              </a:r>
            </a:p>
          </p:txBody>
        </p:sp>
      </p:grpSp>
      <p:grpSp>
        <p:nvGrpSpPr>
          <p:cNvPr id="15" name="îšḻiďé">
            <a:extLst>
              <a:ext uri="{FF2B5EF4-FFF2-40B4-BE49-F238E27FC236}">
                <a16:creationId xmlns:a16="http://schemas.microsoft.com/office/drawing/2014/main" id="{0742A991-2750-7480-BC56-6A1C55EA5582}"/>
              </a:ext>
            </a:extLst>
          </p:cNvPr>
          <p:cNvGrpSpPr/>
          <p:nvPr/>
        </p:nvGrpSpPr>
        <p:grpSpPr>
          <a:xfrm>
            <a:off x="333384" y="5408077"/>
            <a:ext cx="4706054" cy="370377"/>
            <a:chOff x="6050064" y="2136809"/>
            <a:chExt cx="4706052" cy="370377"/>
          </a:xfrm>
        </p:grpSpPr>
        <p:sp>
          <p:nvSpPr>
            <p:cNvPr id="22" name="ïṩļîḑê">
              <a:extLst>
                <a:ext uri="{FF2B5EF4-FFF2-40B4-BE49-F238E27FC236}">
                  <a16:creationId xmlns:a16="http://schemas.microsoft.com/office/drawing/2014/main" id="{C4A68043-D302-B46C-C502-B3117BD83D4A}"/>
                </a:ext>
              </a:extLst>
            </p:cNvPr>
            <p:cNvSpPr/>
            <p:nvPr/>
          </p:nvSpPr>
          <p:spPr>
            <a:xfrm>
              <a:off x="6050064" y="2217978"/>
              <a:ext cx="208246" cy="208038"/>
            </a:xfrm>
            <a:prstGeom prst="rect">
              <a:avLst/>
            </a:prstGeom>
            <a:solidFill>
              <a:schemeClr val="accent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92500" lnSpcReduction="20000"/>
            </a:bodyPr>
            <a:lstStyle/>
            <a:p>
              <a:pPr algn="ctr"/>
              <a:endParaRPr lang="zh-CN" altLang="en-US" sz="1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23" name="îşľiḍe">
              <a:extLst>
                <a:ext uri="{FF2B5EF4-FFF2-40B4-BE49-F238E27FC236}">
                  <a16:creationId xmlns:a16="http://schemas.microsoft.com/office/drawing/2014/main" id="{63B69A8F-8ABB-E878-E445-0BD25BE58267}"/>
                </a:ext>
              </a:extLst>
            </p:cNvPr>
            <p:cNvSpPr/>
            <p:nvPr/>
          </p:nvSpPr>
          <p:spPr bwMode="auto">
            <a:xfrm>
              <a:off x="6395581" y="2136809"/>
              <a:ext cx="4360535" cy="370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b="1" dirty="0">
                  <a:solidFill>
                    <a:schemeClr val="bg1"/>
                  </a:solidFill>
                </a:rPr>
                <a:t>跟踪某期刊最新文章及精选文章</a:t>
              </a:r>
            </a:p>
          </p:txBody>
        </p:sp>
      </p:grpSp>
      <p:cxnSp>
        <p:nvCxnSpPr>
          <p:cNvPr id="16" name="ïṩļiďe">
            <a:extLst>
              <a:ext uri="{FF2B5EF4-FFF2-40B4-BE49-F238E27FC236}">
                <a16:creationId xmlns:a16="http://schemas.microsoft.com/office/drawing/2014/main" id="{E13D6218-021C-5AC3-6BC6-2BE00C8C1EAF}"/>
              </a:ext>
            </a:extLst>
          </p:cNvPr>
          <p:cNvCxnSpPr>
            <a:cxnSpLocks/>
          </p:cNvCxnSpPr>
          <p:nvPr/>
        </p:nvCxnSpPr>
        <p:spPr>
          <a:xfrm>
            <a:off x="955724" y="2609280"/>
            <a:ext cx="3982989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iš1îḋe">
            <a:extLst>
              <a:ext uri="{FF2B5EF4-FFF2-40B4-BE49-F238E27FC236}">
                <a16:creationId xmlns:a16="http://schemas.microsoft.com/office/drawing/2014/main" id="{A26EF76E-27CB-D5BC-ABDF-8C59819E2C13}"/>
              </a:ext>
            </a:extLst>
          </p:cNvPr>
          <p:cNvCxnSpPr>
            <a:cxnSpLocks/>
          </p:cNvCxnSpPr>
          <p:nvPr/>
        </p:nvCxnSpPr>
        <p:spPr>
          <a:xfrm flipV="1">
            <a:off x="955724" y="3105150"/>
            <a:ext cx="3949651" cy="5611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îŝ1iḍé">
            <a:extLst>
              <a:ext uri="{FF2B5EF4-FFF2-40B4-BE49-F238E27FC236}">
                <a16:creationId xmlns:a16="http://schemas.microsoft.com/office/drawing/2014/main" id="{1139B5C5-BFCB-C32D-CFEE-621F9796CEF8}"/>
              </a:ext>
            </a:extLst>
          </p:cNvPr>
          <p:cNvCxnSpPr>
            <a:cxnSpLocks/>
          </p:cNvCxnSpPr>
          <p:nvPr/>
        </p:nvCxnSpPr>
        <p:spPr>
          <a:xfrm>
            <a:off x="955724" y="3665612"/>
            <a:ext cx="3949651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îŝlidé">
            <a:extLst>
              <a:ext uri="{FF2B5EF4-FFF2-40B4-BE49-F238E27FC236}">
                <a16:creationId xmlns:a16="http://schemas.microsoft.com/office/drawing/2014/main" id="{EC3FBDFB-AF89-E5F6-FF22-AE23752A8A5A}"/>
              </a:ext>
            </a:extLst>
          </p:cNvPr>
          <p:cNvCxnSpPr>
            <a:cxnSpLocks/>
          </p:cNvCxnSpPr>
          <p:nvPr/>
        </p:nvCxnSpPr>
        <p:spPr>
          <a:xfrm flipV="1">
            <a:off x="955724" y="4199202"/>
            <a:ext cx="3949651" cy="4095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íṣḻïdé">
            <a:extLst>
              <a:ext uri="{FF2B5EF4-FFF2-40B4-BE49-F238E27FC236}">
                <a16:creationId xmlns:a16="http://schemas.microsoft.com/office/drawing/2014/main" id="{E9C2FF91-59E6-7304-A94A-59532672699A}"/>
              </a:ext>
            </a:extLst>
          </p:cNvPr>
          <p:cNvCxnSpPr>
            <a:cxnSpLocks/>
          </p:cNvCxnSpPr>
          <p:nvPr/>
        </p:nvCxnSpPr>
        <p:spPr>
          <a:xfrm>
            <a:off x="955724" y="4717183"/>
            <a:ext cx="3878214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íṡľïḍé">
            <a:extLst>
              <a:ext uri="{FF2B5EF4-FFF2-40B4-BE49-F238E27FC236}">
                <a16:creationId xmlns:a16="http://schemas.microsoft.com/office/drawing/2014/main" id="{7A698BDA-50A5-3639-19D7-47D79CD723E5}"/>
              </a:ext>
            </a:extLst>
          </p:cNvPr>
          <p:cNvCxnSpPr>
            <a:cxnSpLocks/>
          </p:cNvCxnSpPr>
          <p:nvPr/>
        </p:nvCxnSpPr>
        <p:spPr>
          <a:xfrm flipV="1">
            <a:off x="955724" y="5259814"/>
            <a:ext cx="3949651" cy="458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标题 1">
            <a:extLst>
              <a:ext uri="{FF2B5EF4-FFF2-40B4-BE49-F238E27FC236}">
                <a16:creationId xmlns:a16="http://schemas.microsoft.com/office/drawing/2014/main" id="{4A5CDC46-4AA7-313B-50FA-EC7D82A80ABE}"/>
              </a:ext>
            </a:extLst>
          </p:cNvPr>
          <p:cNvSpPr txBox="1">
            <a:spLocks/>
          </p:cNvSpPr>
          <p:nvPr/>
        </p:nvSpPr>
        <p:spPr>
          <a:xfrm>
            <a:off x="78858" y="444114"/>
            <a:ext cx="5188881" cy="10760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5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600" b="1" dirty="0">
                <a:solidFill>
                  <a:schemeClr val="bg1"/>
                </a:solidFill>
              </a:rPr>
              <a:t>AIP</a:t>
            </a:r>
            <a:r>
              <a:rPr lang="zh-CN" altLang="en-US" sz="2600" b="1" dirty="0">
                <a:solidFill>
                  <a:schemeClr val="bg1"/>
                </a:solidFill>
              </a:rPr>
              <a:t>出版社新平台优化了用户和管理员服务，带来了精简的时新体验</a:t>
            </a:r>
            <a:r>
              <a:rPr lang="zh-CN" altLang="en-US" sz="2800" b="1" dirty="0">
                <a:solidFill>
                  <a:schemeClr val="bg1"/>
                </a:solidFill>
              </a:rPr>
              <a:t>。</a:t>
            </a:r>
          </a:p>
        </p:txBody>
      </p:sp>
      <p:cxnSp>
        <p:nvCxnSpPr>
          <p:cNvPr id="2" name="íṡľïḍé">
            <a:extLst>
              <a:ext uri="{FF2B5EF4-FFF2-40B4-BE49-F238E27FC236}">
                <a16:creationId xmlns:a16="http://schemas.microsoft.com/office/drawing/2014/main" id="{EF6073A3-C3C9-043F-B9FC-80BEA35F8E95}"/>
              </a:ext>
            </a:extLst>
          </p:cNvPr>
          <p:cNvCxnSpPr>
            <a:cxnSpLocks/>
          </p:cNvCxnSpPr>
          <p:nvPr/>
        </p:nvCxnSpPr>
        <p:spPr>
          <a:xfrm flipV="1">
            <a:off x="941435" y="5778454"/>
            <a:ext cx="3963940" cy="1458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iśḷiďé">
            <a:extLst>
              <a:ext uri="{FF2B5EF4-FFF2-40B4-BE49-F238E27FC236}">
                <a16:creationId xmlns:a16="http://schemas.microsoft.com/office/drawing/2014/main" id="{EAD0C7DA-4295-18E9-7113-E496ED475323}"/>
              </a:ext>
            </a:extLst>
          </p:cNvPr>
          <p:cNvGrpSpPr/>
          <p:nvPr/>
        </p:nvGrpSpPr>
        <p:grpSpPr>
          <a:xfrm>
            <a:off x="352430" y="4343173"/>
            <a:ext cx="4706054" cy="370377"/>
            <a:chOff x="6050064" y="2136809"/>
            <a:chExt cx="4706052" cy="370377"/>
          </a:xfrm>
        </p:grpSpPr>
        <p:sp>
          <p:nvSpPr>
            <p:cNvPr id="9" name="ïṥľiḑê">
              <a:extLst>
                <a:ext uri="{FF2B5EF4-FFF2-40B4-BE49-F238E27FC236}">
                  <a16:creationId xmlns:a16="http://schemas.microsoft.com/office/drawing/2014/main" id="{2936E39B-DC56-6D63-825D-02DE285D2DE0}"/>
                </a:ext>
              </a:extLst>
            </p:cNvPr>
            <p:cNvSpPr/>
            <p:nvPr/>
          </p:nvSpPr>
          <p:spPr>
            <a:xfrm>
              <a:off x="6050064" y="2217978"/>
              <a:ext cx="208246" cy="208038"/>
            </a:xfrm>
            <a:prstGeom prst="rect">
              <a:avLst/>
            </a:prstGeom>
            <a:solidFill>
              <a:schemeClr val="accent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92500" lnSpcReduction="20000"/>
            </a:bodyPr>
            <a:lstStyle/>
            <a:p>
              <a:pPr algn="ctr"/>
              <a:endParaRPr lang="zh-CN" altLang="en-US" sz="1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37" name="ïṡļídè">
              <a:extLst>
                <a:ext uri="{FF2B5EF4-FFF2-40B4-BE49-F238E27FC236}">
                  <a16:creationId xmlns:a16="http://schemas.microsoft.com/office/drawing/2014/main" id="{5FCD537E-B5A2-946B-A1F2-C45EAF651171}"/>
                </a:ext>
              </a:extLst>
            </p:cNvPr>
            <p:cNvSpPr/>
            <p:nvPr/>
          </p:nvSpPr>
          <p:spPr bwMode="auto">
            <a:xfrm>
              <a:off x="6395581" y="2136809"/>
              <a:ext cx="4360535" cy="370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b="1" dirty="0">
                  <a:solidFill>
                    <a:schemeClr val="bg1"/>
                  </a:solidFill>
                </a:rPr>
                <a:t>跟踪某研究领最新进展 </a:t>
              </a:r>
            </a:p>
          </p:txBody>
        </p:sp>
      </p:grpSp>
      <p:grpSp>
        <p:nvGrpSpPr>
          <p:cNvPr id="38" name="iśḷiďé">
            <a:extLst>
              <a:ext uri="{FF2B5EF4-FFF2-40B4-BE49-F238E27FC236}">
                <a16:creationId xmlns:a16="http://schemas.microsoft.com/office/drawing/2014/main" id="{4E21C570-B5A6-3389-7652-DED67CB1026C}"/>
              </a:ext>
            </a:extLst>
          </p:cNvPr>
          <p:cNvGrpSpPr/>
          <p:nvPr/>
        </p:nvGrpSpPr>
        <p:grpSpPr>
          <a:xfrm>
            <a:off x="333376" y="3828825"/>
            <a:ext cx="4706054" cy="370377"/>
            <a:chOff x="6050064" y="2136809"/>
            <a:chExt cx="4706052" cy="370377"/>
          </a:xfrm>
        </p:grpSpPr>
        <p:sp>
          <p:nvSpPr>
            <p:cNvPr id="39" name="ïṥľiḑê">
              <a:extLst>
                <a:ext uri="{FF2B5EF4-FFF2-40B4-BE49-F238E27FC236}">
                  <a16:creationId xmlns:a16="http://schemas.microsoft.com/office/drawing/2014/main" id="{EF04F29A-F9B9-3568-F188-C227FE0A425D}"/>
                </a:ext>
              </a:extLst>
            </p:cNvPr>
            <p:cNvSpPr/>
            <p:nvPr/>
          </p:nvSpPr>
          <p:spPr>
            <a:xfrm>
              <a:off x="6050064" y="2217978"/>
              <a:ext cx="208246" cy="208038"/>
            </a:xfrm>
            <a:prstGeom prst="rect">
              <a:avLst/>
            </a:prstGeom>
            <a:solidFill>
              <a:schemeClr val="accent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92500" lnSpcReduction="20000"/>
            </a:bodyPr>
            <a:lstStyle/>
            <a:p>
              <a:pPr algn="ctr"/>
              <a:endParaRPr lang="zh-CN" altLang="en-US" sz="1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40" name="ïṡļídè">
              <a:extLst>
                <a:ext uri="{FF2B5EF4-FFF2-40B4-BE49-F238E27FC236}">
                  <a16:creationId xmlns:a16="http://schemas.microsoft.com/office/drawing/2014/main" id="{F146C6FE-220C-2A4A-9CC5-8A9AD977CE49}"/>
                </a:ext>
              </a:extLst>
            </p:cNvPr>
            <p:cNvSpPr/>
            <p:nvPr/>
          </p:nvSpPr>
          <p:spPr bwMode="auto">
            <a:xfrm>
              <a:off x="6395581" y="2136809"/>
              <a:ext cx="4360535" cy="370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b="1" dirty="0">
                  <a:solidFill>
                    <a:schemeClr val="bg1"/>
                  </a:solidFill>
                </a:rPr>
                <a:t>阅读某研究领域经典文献</a:t>
              </a:r>
            </a:p>
          </p:txBody>
        </p:sp>
      </p:grpSp>
      <p:grpSp>
        <p:nvGrpSpPr>
          <p:cNvPr id="41" name="iśḷiďé">
            <a:extLst>
              <a:ext uri="{FF2B5EF4-FFF2-40B4-BE49-F238E27FC236}">
                <a16:creationId xmlns:a16="http://schemas.microsoft.com/office/drawing/2014/main" id="{D4BC93A7-E835-465E-7822-1D02F67A313B}"/>
              </a:ext>
            </a:extLst>
          </p:cNvPr>
          <p:cNvGrpSpPr/>
          <p:nvPr/>
        </p:nvGrpSpPr>
        <p:grpSpPr>
          <a:xfrm>
            <a:off x="352418" y="3295418"/>
            <a:ext cx="4706054" cy="370377"/>
            <a:chOff x="6050064" y="2136809"/>
            <a:chExt cx="4706052" cy="370377"/>
          </a:xfrm>
        </p:grpSpPr>
        <p:sp>
          <p:nvSpPr>
            <p:cNvPr id="42" name="ïṥľiḑê">
              <a:extLst>
                <a:ext uri="{FF2B5EF4-FFF2-40B4-BE49-F238E27FC236}">
                  <a16:creationId xmlns:a16="http://schemas.microsoft.com/office/drawing/2014/main" id="{F49FA6DC-8BF8-A07D-EEAF-B2BAB4A72B7D}"/>
                </a:ext>
              </a:extLst>
            </p:cNvPr>
            <p:cNvSpPr/>
            <p:nvPr/>
          </p:nvSpPr>
          <p:spPr>
            <a:xfrm>
              <a:off x="6050064" y="2217978"/>
              <a:ext cx="208246" cy="208038"/>
            </a:xfrm>
            <a:prstGeom prst="rect">
              <a:avLst/>
            </a:prstGeom>
            <a:solidFill>
              <a:schemeClr val="accent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92500" lnSpcReduction="20000"/>
            </a:bodyPr>
            <a:lstStyle/>
            <a:p>
              <a:pPr algn="ctr"/>
              <a:endParaRPr lang="zh-CN" altLang="en-US" sz="1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43" name="ïṡļídè">
              <a:extLst>
                <a:ext uri="{FF2B5EF4-FFF2-40B4-BE49-F238E27FC236}">
                  <a16:creationId xmlns:a16="http://schemas.microsoft.com/office/drawing/2014/main" id="{F84EA98A-BE82-C6F4-900E-5AF56325AB52}"/>
                </a:ext>
              </a:extLst>
            </p:cNvPr>
            <p:cNvSpPr/>
            <p:nvPr/>
          </p:nvSpPr>
          <p:spPr bwMode="auto">
            <a:xfrm>
              <a:off x="6395581" y="2136809"/>
              <a:ext cx="4360535" cy="370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b="1" dirty="0">
                  <a:solidFill>
                    <a:schemeClr val="bg1"/>
                  </a:solidFill>
                </a:rPr>
                <a:t>改进了视频播放器的传输能力</a:t>
              </a:r>
            </a:p>
          </p:txBody>
        </p:sp>
      </p:grpSp>
      <p:pic>
        <p:nvPicPr>
          <p:cNvPr id="44" name="图片 43">
            <a:extLst>
              <a:ext uri="{FF2B5EF4-FFF2-40B4-BE49-F238E27FC236}">
                <a16:creationId xmlns:a16="http://schemas.microsoft.com/office/drawing/2014/main" id="{83E5271A-A644-7DD7-0F51-DCF11A2C7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528" y="1823824"/>
            <a:ext cx="6050468" cy="4232639"/>
          </a:xfrm>
          <a:prstGeom prst="rect">
            <a:avLst/>
          </a:prstGeom>
        </p:spPr>
      </p:pic>
      <p:sp>
        <p:nvSpPr>
          <p:cNvPr id="53" name="标题 1">
            <a:extLst>
              <a:ext uri="{FF2B5EF4-FFF2-40B4-BE49-F238E27FC236}">
                <a16:creationId xmlns:a16="http://schemas.microsoft.com/office/drawing/2014/main" id="{DCBFB71C-980C-8FA1-595F-669019C5F67C}"/>
              </a:ext>
            </a:extLst>
          </p:cNvPr>
          <p:cNvSpPr txBox="1">
            <a:spLocks/>
          </p:cNvSpPr>
          <p:nvPr/>
        </p:nvSpPr>
        <p:spPr>
          <a:xfrm>
            <a:off x="5822448" y="467918"/>
            <a:ext cx="6050468" cy="10760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5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800" b="1" dirty="0">
                <a:solidFill>
                  <a:schemeClr val="bg1"/>
                </a:solidFill>
              </a:rPr>
              <a:t>注册一个账户来优化您的体验，请访问：</a:t>
            </a:r>
            <a:r>
              <a:rPr lang="en-US" altLang="zh-CN" sz="1800" b="1" dirty="0">
                <a:solidFill>
                  <a:schemeClr val="bg1"/>
                </a:solidFill>
              </a:rPr>
              <a:t>https://pubs.aip.org/my-account/register </a:t>
            </a:r>
            <a:r>
              <a:rPr lang="zh-CN" altLang="en-US" sz="1800" b="1" dirty="0">
                <a:solidFill>
                  <a:schemeClr val="bg1"/>
                </a:solidFill>
              </a:rPr>
              <a:t>或点击主页面</a:t>
            </a:r>
            <a:r>
              <a:rPr lang="en-US" altLang="zh-CN" sz="1800" b="1" dirty="0">
                <a:solidFill>
                  <a:schemeClr val="bg1"/>
                </a:solidFill>
              </a:rPr>
              <a:t>https://pubs.aip.org/ </a:t>
            </a:r>
            <a:r>
              <a:rPr lang="zh-CN" altLang="en-US" sz="1800" b="1" dirty="0">
                <a:solidFill>
                  <a:schemeClr val="bg1"/>
                </a:solidFill>
              </a:rPr>
              <a:t>右上角“</a:t>
            </a:r>
            <a:r>
              <a:rPr lang="en-US" altLang="zh-CN" sz="1800" b="1" dirty="0">
                <a:solidFill>
                  <a:schemeClr val="bg1"/>
                </a:solidFill>
              </a:rPr>
              <a:t>Sign in”</a:t>
            </a:r>
            <a:r>
              <a:rPr lang="zh-CN" altLang="en-US" sz="1800" b="1" dirty="0">
                <a:solidFill>
                  <a:schemeClr val="bg1"/>
                </a:solidFill>
              </a:rPr>
              <a:t>下拉菜单中的“</a:t>
            </a:r>
            <a:r>
              <a:rPr lang="en-US" altLang="zh-CN" sz="1800" b="1" dirty="0">
                <a:solidFill>
                  <a:schemeClr val="bg1"/>
                </a:solidFill>
              </a:rPr>
              <a:t>register”</a:t>
            </a:r>
            <a:r>
              <a:rPr lang="zh-CN" altLang="en-US" sz="1800" b="1" dirty="0">
                <a:solidFill>
                  <a:schemeClr val="bg1"/>
                </a:solidFill>
              </a:rPr>
              <a:t>，进入到注册页面，进行注册。</a:t>
            </a:r>
          </a:p>
        </p:txBody>
      </p:sp>
      <p:sp>
        <p:nvSpPr>
          <p:cNvPr id="54" name="object 9">
            <a:extLst>
              <a:ext uri="{FF2B5EF4-FFF2-40B4-BE49-F238E27FC236}">
                <a16:creationId xmlns:a16="http://schemas.microsoft.com/office/drawing/2014/main" id="{DF775D03-9F4F-1C42-39D7-F6748E76BDD5}"/>
              </a:ext>
            </a:extLst>
          </p:cNvPr>
          <p:cNvSpPr txBox="1"/>
          <p:nvPr/>
        </p:nvSpPr>
        <p:spPr>
          <a:xfrm>
            <a:off x="11236460" y="1901252"/>
            <a:ext cx="476539" cy="85921"/>
          </a:xfrm>
          <a:prstGeom prst="rect">
            <a:avLst/>
          </a:prstGeom>
          <a:solidFill>
            <a:srgbClr val="2615B5"/>
          </a:solidFill>
        </p:spPr>
        <p:txBody>
          <a:bodyPr vert="horz" wrap="square" lIns="0" tIns="16510" rIns="0" bIns="0" rtlCol="0">
            <a:spAutoFit/>
          </a:bodyPr>
          <a:lstStyle/>
          <a:p>
            <a:pPr marL="293370">
              <a:lnSpc>
                <a:spcPct val="100000"/>
              </a:lnSpc>
              <a:spcBef>
                <a:spcPts val="130"/>
              </a:spcBef>
            </a:pPr>
            <a:r>
              <a:rPr sz="450" dirty="0">
                <a:solidFill>
                  <a:srgbClr val="FFFFFF"/>
                </a:solidFill>
                <a:latin typeface="Arial"/>
                <a:cs typeface="Arial"/>
              </a:rPr>
              <a:t>Sign</a:t>
            </a:r>
            <a:r>
              <a:rPr sz="45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-2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endParaRPr sz="450" dirty="0">
              <a:latin typeface="Arial"/>
              <a:cs typeface="Arial"/>
            </a:endParaRPr>
          </a:p>
        </p:txBody>
      </p:sp>
      <p:sp>
        <p:nvSpPr>
          <p:cNvPr id="5" name="灯片编号占位符 79">
            <a:extLst>
              <a:ext uri="{FF2B5EF4-FFF2-40B4-BE49-F238E27FC236}">
                <a16:creationId xmlns:a16="http://schemas.microsoft.com/office/drawing/2014/main" id="{0D006080-DED1-5E72-4E3C-21BEB0495F3A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547479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11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05892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6616F26E-7751-7FF7-AFE8-732656EA2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795" y="1106424"/>
            <a:ext cx="8958833" cy="4318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标题 9">
            <a:extLst>
              <a:ext uri="{FF2B5EF4-FFF2-40B4-BE49-F238E27FC236}">
                <a16:creationId xmlns:a16="http://schemas.microsoft.com/office/drawing/2014/main" id="{C8C5E7C1-FC75-7404-9AE1-6365699DE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472" y="307142"/>
            <a:ext cx="4280850" cy="594453"/>
          </a:xfrm>
        </p:spPr>
        <p:txBody>
          <a:bodyPr/>
          <a:lstStyle/>
          <a:p>
            <a:r>
              <a:rPr lang="en-US" altLang="zh-CN" sz="2800" b="1" dirty="0">
                <a:latin typeface="+mn-lt"/>
                <a:ea typeface="+mn-ea"/>
                <a:cs typeface="+mn-ea"/>
                <a:sym typeface="+mn-lt"/>
              </a:rPr>
              <a:t>AIP</a:t>
            </a:r>
            <a:r>
              <a:rPr lang="zh-CN" altLang="en-US" sz="2800" b="1" dirty="0">
                <a:latin typeface="+mn-lt"/>
                <a:ea typeface="+mn-ea"/>
                <a:cs typeface="+mn-ea"/>
                <a:sym typeface="+mn-lt"/>
              </a:rPr>
              <a:t>出版社新平台主页 </a:t>
            </a:r>
            <a:r>
              <a:rPr lang="en-US" altLang="zh-CN" sz="2800" b="1" dirty="0">
                <a:latin typeface="+mn-lt"/>
                <a:ea typeface="+mn-ea"/>
                <a:cs typeface="+mn-ea"/>
                <a:sym typeface="+mn-lt"/>
              </a:rPr>
              <a:t>- 1</a:t>
            </a:r>
            <a:endParaRPr lang="zh-CN" altLang="en-US" sz="2800" b="1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BB69BAE-AFA8-A465-E102-A83CF1552A2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63348" y="5817943"/>
            <a:ext cx="2305566" cy="442016"/>
          </a:xfrm>
          <a:prstGeom prst="rect">
            <a:avLst/>
          </a:prstGeom>
        </p:spPr>
      </p:pic>
      <p:pic>
        <p:nvPicPr>
          <p:cNvPr id="18" name="图片 17" descr="文本&#10;&#10;中度可信度描述已自动生成">
            <a:extLst>
              <a:ext uri="{FF2B5EF4-FFF2-40B4-BE49-F238E27FC236}">
                <a16:creationId xmlns:a16="http://schemas.microsoft.com/office/drawing/2014/main" id="{68A2B180-E5C9-9AED-9C3D-44BC721586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210" y="5828329"/>
            <a:ext cx="1225350" cy="442016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1548739B-F38A-85A2-0672-49F9ED762CF0}"/>
              </a:ext>
            </a:extLst>
          </p:cNvPr>
          <p:cNvSpPr txBox="1"/>
          <p:nvPr/>
        </p:nvSpPr>
        <p:spPr>
          <a:xfrm>
            <a:off x="3998985" y="6032571"/>
            <a:ext cx="35844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tx2"/>
                </a:solidFill>
                <a:cs typeface="+mn-ea"/>
                <a:sym typeface="+mn-lt"/>
              </a:rPr>
              <a:t>登录地址：https://pubs.aip.org/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7101730C-765E-CD7B-A112-5A92C3E94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684" y="2192650"/>
            <a:ext cx="2597283" cy="2641736"/>
          </a:xfrm>
          <a:prstGeom prst="rect">
            <a:avLst/>
          </a:prstGeom>
          <a:ln>
            <a:solidFill>
              <a:srgbClr val="EC7227"/>
            </a:solidFill>
          </a:ln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FD47B1B8-60B8-2C67-5314-B0872A7A8B1A}"/>
              </a:ext>
            </a:extLst>
          </p:cNvPr>
          <p:cNvSpPr txBox="1"/>
          <p:nvPr/>
        </p:nvSpPr>
        <p:spPr>
          <a:xfrm>
            <a:off x="3008603" y="1810068"/>
            <a:ext cx="1128799" cy="276999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按出版商浏览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FC63461C-AB5C-1039-F0E3-4C4F736420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4854" y="2154547"/>
            <a:ext cx="1988946" cy="851161"/>
          </a:xfrm>
          <a:prstGeom prst="rect">
            <a:avLst/>
          </a:prstGeom>
          <a:ln>
            <a:solidFill>
              <a:srgbClr val="EC7227"/>
            </a:solidFill>
          </a:ln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F0AE3C3F-7489-2A17-38F1-6C74803B4501}"/>
              </a:ext>
            </a:extLst>
          </p:cNvPr>
          <p:cNvSpPr txBox="1"/>
          <p:nvPr/>
        </p:nvSpPr>
        <p:spPr>
          <a:xfrm>
            <a:off x="4281087" y="1810068"/>
            <a:ext cx="1251808" cy="276999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按出版内容浏览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0085D279-4481-FFE6-782D-5A8DA95DE938}"/>
              </a:ext>
            </a:extLst>
          </p:cNvPr>
          <p:cNvSpPr txBox="1"/>
          <p:nvPr/>
        </p:nvSpPr>
        <p:spPr>
          <a:xfrm>
            <a:off x="5770473" y="1810068"/>
            <a:ext cx="503327" cy="276999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专题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DF070A54-CC53-9749-E026-D17013BB885F}"/>
              </a:ext>
            </a:extLst>
          </p:cNvPr>
          <p:cNvSpPr txBox="1"/>
          <p:nvPr/>
        </p:nvSpPr>
        <p:spPr>
          <a:xfrm>
            <a:off x="6424912" y="1810068"/>
            <a:ext cx="796864" cy="276999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作者资源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A89589F-953D-1662-093E-19F58AD8E54F}"/>
              </a:ext>
            </a:extLst>
          </p:cNvPr>
          <p:cNvSpPr txBox="1"/>
          <p:nvPr/>
        </p:nvSpPr>
        <p:spPr>
          <a:xfrm>
            <a:off x="7310001" y="1810068"/>
            <a:ext cx="1156418" cy="276999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图书馆员资源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B501914-A9C4-82AF-DB37-A50137968603}"/>
              </a:ext>
            </a:extLst>
          </p:cNvPr>
          <p:cNvSpPr txBox="1"/>
          <p:nvPr/>
        </p:nvSpPr>
        <p:spPr>
          <a:xfrm>
            <a:off x="2860167" y="1148759"/>
            <a:ext cx="3836966" cy="276999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输入关键词、作者姓名、期刊名称、</a:t>
            </a:r>
            <a:r>
              <a:rPr lang="en-US" altLang="zh-CN" sz="1200" b="1" dirty="0">
                <a:solidFill>
                  <a:schemeClr val="bg1"/>
                </a:solidFill>
              </a:rPr>
              <a:t>DOI</a:t>
            </a:r>
            <a:r>
              <a:rPr lang="zh-CN" altLang="en-US" sz="1200" b="1" dirty="0">
                <a:solidFill>
                  <a:schemeClr val="bg1"/>
                </a:solidFill>
              </a:rPr>
              <a:t>，</a:t>
            </a:r>
            <a:r>
              <a:rPr lang="en-US" altLang="zh-CN" sz="1200" b="1" dirty="0">
                <a:solidFill>
                  <a:schemeClr val="bg1"/>
                </a:solidFill>
              </a:rPr>
              <a:t>ISSN</a:t>
            </a:r>
            <a:r>
              <a:rPr lang="zh-CN" altLang="en-US" sz="1200" b="1" dirty="0">
                <a:solidFill>
                  <a:schemeClr val="bg1"/>
                </a:solidFill>
              </a:rPr>
              <a:t>等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79C0CCA-C393-2427-9B81-AA9DFEA75BEE}"/>
              </a:ext>
            </a:extLst>
          </p:cNvPr>
          <p:cNvSpPr txBox="1"/>
          <p:nvPr/>
        </p:nvSpPr>
        <p:spPr>
          <a:xfrm>
            <a:off x="7689266" y="911699"/>
            <a:ext cx="864135" cy="276999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高级检索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E42F2D2-69CD-0313-4C89-43B4C77E7818}"/>
              </a:ext>
            </a:extLst>
          </p:cNvPr>
          <p:cNvSpPr txBox="1"/>
          <p:nvPr/>
        </p:nvSpPr>
        <p:spPr>
          <a:xfrm>
            <a:off x="8674165" y="911699"/>
            <a:ext cx="864135" cy="276999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引文搜索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DB278F8-8E4A-894F-4B1D-C2DFADBA0354}"/>
              </a:ext>
            </a:extLst>
          </p:cNvPr>
          <p:cNvSpPr txBox="1"/>
          <p:nvPr/>
        </p:nvSpPr>
        <p:spPr>
          <a:xfrm>
            <a:off x="8577573" y="1810069"/>
            <a:ext cx="796864" cy="276999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关于我们</a:t>
            </a: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AF64DA7A-C350-BD47-F82F-A9873983EB08}"/>
              </a:ext>
            </a:extLst>
          </p:cNvPr>
          <p:cNvCxnSpPr>
            <a:cxnSpLocks/>
          </p:cNvCxnSpPr>
          <p:nvPr/>
        </p:nvCxnSpPr>
        <p:spPr>
          <a:xfrm flipH="1">
            <a:off x="1824048" y="1985963"/>
            <a:ext cx="1157287" cy="166687"/>
          </a:xfrm>
          <a:prstGeom prst="straightConnector1">
            <a:avLst/>
          </a:prstGeom>
          <a:ln w="127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椭圆 14">
            <a:extLst>
              <a:ext uri="{FF2B5EF4-FFF2-40B4-BE49-F238E27FC236}">
                <a16:creationId xmlns:a16="http://schemas.microsoft.com/office/drawing/2014/main" id="{83E967A5-6AFD-E841-DDB0-409AD6058D19}"/>
              </a:ext>
            </a:extLst>
          </p:cNvPr>
          <p:cNvSpPr/>
          <p:nvPr/>
        </p:nvSpPr>
        <p:spPr>
          <a:xfrm>
            <a:off x="3148013" y="3086100"/>
            <a:ext cx="1362496" cy="3429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97DE08D4-1174-0FCF-16FD-D287D4EBE6C4}"/>
              </a:ext>
            </a:extLst>
          </p:cNvPr>
          <p:cNvSpPr/>
          <p:nvPr/>
        </p:nvSpPr>
        <p:spPr>
          <a:xfrm>
            <a:off x="4571998" y="3057518"/>
            <a:ext cx="1743075" cy="385771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28F74812-31F9-2C18-6D50-2CE2E51106AC}"/>
              </a:ext>
            </a:extLst>
          </p:cNvPr>
          <p:cNvSpPr/>
          <p:nvPr/>
        </p:nvSpPr>
        <p:spPr>
          <a:xfrm>
            <a:off x="6348422" y="3095618"/>
            <a:ext cx="1228712" cy="276999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3667A040-93BF-589B-A35E-36A260A315FB}"/>
              </a:ext>
            </a:extLst>
          </p:cNvPr>
          <p:cNvSpPr/>
          <p:nvPr/>
        </p:nvSpPr>
        <p:spPr>
          <a:xfrm>
            <a:off x="7658105" y="3071810"/>
            <a:ext cx="1228712" cy="357190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灯片编号占位符 79">
            <a:extLst>
              <a:ext uri="{FF2B5EF4-FFF2-40B4-BE49-F238E27FC236}">
                <a16:creationId xmlns:a16="http://schemas.microsoft.com/office/drawing/2014/main" id="{5328BD40-231D-06E5-E653-FAD8D1C1F90B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495092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12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3025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28" grpId="0" animBg="1"/>
      <p:bldP spid="2" grpId="0" animBg="1"/>
      <p:bldP spid="3" grpId="0" animBg="1"/>
      <p:bldP spid="4" grpId="0" animBg="1"/>
      <p:bldP spid="8" grpId="0" animBg="1"/>
      <p:bldP spid="15" grpId="0" animBg="1"/>
      <p:bldP spid="17" grpId="0" animBg="1"/>
      <p:bldP spid="19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bject 21">
            <a:extLst>
              <a:ext uri="{FF2B5EF4-FFF2-40B4-BE49-F238E27FC236}">
                <a16:creationId xmlns:a16="http://schemas.microsoft.com/office/drawing/2014/main" id="{543A432F-8E86-479A-CE9E-7E9D4F5DB9F2}"/>
              </a:ext>
            </a:extLst>
          </p:cNvPr>
          <p:cNvSpPr/>
          <p:nvPr/>
        </p:nvSpPr>
        <p:spPr>
          <a:xfrm>
            <a:off x="10593104" y="2971405"/>
            <a:ext cx="1494121" cy="2764859"/>
          </a:xfrm>
          <a:custGeom>
            <a:avLst/>
            <a:gdLst/>
            <a:ahLst/>
            <a:cxnLst/>
            <a:rect l="l" t="t" r="r" b="b"/>
            <a:pathLst>
              <a:path w="1449070" h="641985">
                <a:moveTo>
                  <a:pt x="1448536" y="0"/>
                </a:moveTo>
                <a:lnTo>
                  <a:pt x="0" y="0"/>
                </a:lnTo>
                <a:lnTo>
                  <a:pt x="0" y="641553"/>
                </a:lnTo>
                <a:lnTo>
                  <a:pt x="1448536" y="641553"/>
                </a:lnTo>
                <a:lnTo>
                  <a:pt x="1448536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2801265-B0A2-50C0-C40D-D6B041AD5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191" y="408278"/>
            <a:ext cx="3991621" cy="536956"/>
          </a:xfrm>
        </p:spPr>
        <p:txBody>
          <a:bodyPr/>
          <a:lstStyle/>
          <a:p>
            <a:r>
              <a:rPr lang="en-US" altLang="zh-CN" sz="2800" b="1" dirty="0">
                <a:latin typeface="+mn-lt"/>
                <a:ea typeface="+mn-ea"/>
                <a:cs typeface="+mn-ea"/>
                <a:sym typeface="+mn-lt"/>
              </a:rPr>
              <a:t>AIP</a:t>
            </a:r>
            <a:r>
              <a:rPr lang="zh-CN" altLang="en-US" sz="2800" b="1" dirty="0">
                <a:latin typeface="+mn-lt"/>
                <a:ea typeface="+mn-ea"/>
                <a:cs typeface="+mn-ea"/>
                <a:sym typeface="+mn-lt"/>
              </a:rPr>
              <a:t>出版社新平台主页 </a:t>
            </a:r>
            <a:r>
              <a:rPr lang="en-US" altLang="zh-CN" sz="2800" b="1" dirty="0">
                <a:latin typeface="+mn-lt"/>
                <a:ea typeface="+mn-ea"/>
                <a:cs typeface="+mn-ea"/>
                <a:sym typeface="+mn-lt"/>
              </a:rPr>
              <a:t>- 2</a:t>
            </a:r>
            <a:endParaRPr lang="en-US" sz="2800" dirty="0"/>
          </a:p>
        </p:txBody>
      </p:sp>
      <p:pic>
        <p:nvPicPr>
          <p:cNvPr id="5" name="图片 4" descr="图形用户界面, 应用程序&#10;&#10;描述已自动生成">
            <a:extLst>
              <a:ext uri="{FF2B5EF4-FFF2-40B4-BE49-F238E27FC236}">
                <a16:creationId xmlns:a16="http://schemas.microsoft.com/office/drawing/2014/main" id="{EB87AF70-2825-C520-692B-A516C483D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20" y="1357313"/>
            <a:ext cx="7300912" cy="39987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6F28E19-08F2-F5D1-61E4-D598088CD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9156" y="1357313"/>
            <a:ext cx="2028507" cy="3998770"/>
          </a:xfrm>
          <a:prstGeom prst="rect">
            <a:avLst/>
          </a:prstGeom>
        </p:spPr>
      </p:pic>
      <p:sp>
        <p:nvSpPr>
          <p:cNvPr id="15" name="object 21">
            <a:extLst>
              <a:ext uri="{FF2B5EF4-FFF2-40B4-BE49-F238E27FC236}">
                <a16:creationId xmlns:a16="http://schemas.microsoft.com/office/drawing/2014/main" id="{34B327A5-86D7-A7DF-FF7B-149A2EF5F406}"/>
              </a:ext>
            </a:extLst>
          </p:cNvPr>
          <p:cNvSpPr/>
          <p:nvPr/>
        </p:nvSpPr>
        <p:spPr>
          <a:xfrm>
            <a:off x="1914613" y="5714477"/>
            <a:ext cx="2281149" cy="919686"/>
          </a:xfrm>
          <a:custGeom>
            <a:avLst/>
            <a:gdLst/>
            <a:ahLst/>
            <a:cxnLst/>
            <a:rect l="l" t="t" r="r" b="b"/>
            <a:pathLst>
              <a:path w="1449070" h="641985">
                <a:moveTo>
                  <a:pt x="1448536" y="0"/>
                </a:moveTo>
                <a:lnTo>
                  <a:pt x="0" y="0"/>
                </a:lnTo>
                <a:lnTo>
                  <a:pt x="0" y="641553"/>
                </a:lnTo>
                <a:lnTo>
                  <a:pt x="1448536" y="641553"/>
                </a:lnTo>
                <a:lnTo>
                  <a:pt x="1448536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2">
            <a:extLst>
              <a:ext uri="{FF2B5EF4-FFF2-40B4-BE49-F238E27FC236}">
                <a16:creationId xmlns:a16="http://schemas.microsoft.com/office/drawing/2014/main" id="{6DB143BD-D880-F628-0769-9766DE68F30F}"/>
              </a:ext>
            </a:extLst>
          </p:cNvPr>
          <p:cNvSpPr txBox="1"/>
          <p:nvPr/>
        </p:nvSpPr>
        <p:spPr>
          <a:xfrm>
            <a:off x="1964903" y="5750735"/>
            <a:ext cx="2067228" cy="76431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/>
            <a:r>
              <a:rPr lang="zh-CN" altLang="en-US" sz="1600" b="1" dirty="0">
                <a:solidFill>
                  <a:schemeClr val="bg1"/>
                </a:solidFill>
                <a:latin typeface="Arial"/>
                <a:cs typeface="Arial"/>
              </a:rPr>
              <a:t>精选文章</a:t>
            </a:r>
            <a:r>
              <a:rPr lang="zh-CN" altLang="en-US" sz="1600" dirty="0">
                <a:solidFill>
                  <a:schemeClr val="bg1"/>
                </a:solidFill>
                <a:latin typeface="Arial"/>
                <a:cs typeface="Arial"/>
              </a:rPr>
              <a:t>：查看我们期刊合集中最近出版的一些精选文章。</a:t>
            </a:r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CAAA3C86-96F4-22F3-751E-542D3A513FA9}"/>
              </a:ext>
            </a:extLst>
          </p:cNvPr>
          <p:cNvCxnSpPr>
            <a:cxnSpLocks/>
          </p:cNvCxnSpPr>
          <p:nvPr/>
        </p:nvCxnSpPr>
        <p:spPr>
          <a:xfrm flipH="1" flipV="1">
            <a:off x="1824048" y="3990983"/>
            <a:ext cx="623877" cy="1718731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ject 30">
            <a:extLst>
              <a:ext uri="{FF2B5EF4-FFF2-40B4-BE49-F238E27FC236}">
                <a16:creationId xmlns:a16="http://schemas.microsoft.com/office/drawing/2014/main" id="{E37E10BD-8CE9-0F9E-8F02-4DB6F63FB979}"/>
              </a:ext>
            </a:extLst>
          </p:cNvPr>
          <p:cNvSpPr txBox="1"/>
          <p:nvPr/>
        </p:nvSpPr>
        <p:spPr>
          <a:xfrm>
            <a:off x="10644629" y="2993702"/>
            <a:ext cx="1402227" cy="2764859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/>
            <a:r>
              <a:rPr lang="zh-CN" altLang="en-US" sz="1400" b="1" dirty="0">
                <a:solidFill>
                  <a:schemeClr val="bg1"/>
                </a:solidFill>
                <a:latin typeface="Arial"/>
                <a:cs typeface="Arial"/>
              </a:rPr>
              <a:t>提交您的文章：</a:t>
            </a:r>
            <a:r>
              <a:rPr lang="zh-CN" altLang="en-US" sz="1400" dirty="0">
                <a:solidFill>
                  <a:schemeClr val="bg1"/>
                </a:solidFill>
                <a:latin typeface="Arial"/>
                <a:cs typeface="Arial"/>
              </a:rPr>
              <a:t>找到合适的期刊，在全球范围内分享您的最新发现。</a:t>
            </a:r>
            <a:endParaRPr lang="en-US" altLang="zh-CN" sz="1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700" marR="5080">
              <a:lnSpc>
                <a:spcPts val="1000"/>
              </a:lnSpc>
              <a:spcBef>
                <a:spcPts val="200"/>
              </a:spcBef>
            </a:pPr>
            <a:endParaRPr lang="zh-CN" altLang="en-US" sz="14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700" marR="205104"/>
            <a:r>
              <a:rPr lang="zh-CN" altLang="en-US" sz="1400" b="1" dirty="0">
                <a:solidFill>
                  <a:schemeClr val="bg1"/>
                </a:solidFill>
                <a:latin typeface="Arial"/>
                <a:cs typeface="Arial"/>
              </a:rPr>
              <a:t>邮件提醒服务：</a:t>
            </a:r>
            <a:r>
              <a:rPr lang="zh-CN" altLang="en-US" sz="1400" dirty="0">
                <a:solidFill>
                  <a:schemeClr val="bg1"/>
                </a:solidFill>
                <a:latin typeface="Arial"/>
                <a:cs typeface="Arial"/>
              </a:rPr>
              <a:t>登记获得期刊和主题的邮件提醒，相关消息将直接发送到您的收件箱中。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CC26FD8E-D412-567A-D318-D3755555E34C}"/>
              </a:ext>
            </a:extLst>
          </p:cNvPr>
          <p:cNvSpPr/>
          <p:nvPr/>
        </p:nvSpPr>
        <p:spPr>
          <a:xfrm>
            <a:off x="6310313" y="4657725"/>
            <a:ext cx="1090188" cy="339845"/>
          </a:xfrm>
          <a:prstGeom prst="rect">
            <a:avLst/>
          </a:prstGeom>
          <a:solidFill>
            <a:schemeClr val="accent4">
              <a:alpha val="0"/>
            </a:schemeClr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bject 21">
            <a:extLst>
              <a:ext uri="{FF2B5EF4-FFF2-40B4-BE49-F238E27FC236}">
                <a16:creationId xmlns:a16="http://schemas.microsoft.com/office/drawing/2014/main" id="{028AC68E-68CC-BD67-3ECC-5A9E9938641D}"/>
              </a:ext>
            </a:extLst>
          </p:cNvPr>
          <p:cNvSpPr/>
          <p:nvPr/>
        </p:nvSpPr>
        <p:spPr>
          <a:xfrm>
            <a:off x="7179556" y="5609118"/>
            <a:ext cx="907169" cy="368633"/>
          </a:xfrm>
          <a:custGeom>
            <a:avLst/>
            <a:gdLst/>
            <a:ahLst/>
            <a:cxnLst/>
            <a:rect l="l" t="t" r="r" b="b"/>
            <a:pathLst>
              <a:path w="1449070" h="641985">
                <a:moveTo>
                  <a:pt x="1448536" y="0"/>
                </a:moveTo>
                <a:lnTo>
                  <a:pt x="0" y="0"/>
                </a:lnTo>
                <a:lnTo>
                  <a:pt x="0" y="641553"/>
                </a:lnTo>
                <a:lnTo>
                  <a:pt x="1448536" y="641553"/>
                </a:lnTo>
                <a:lnTo>
                  <a:pt x="1448536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22">
            <a:extLst>
              <a:ext uri="{FF2B5EF4-FFF2-40B4-BE49-F238E27FC236}">
                <a16:creationId xmlns:a16="http://schemas.microsoft.com/office/drawing/2014/main" id="{A042888D-4F35-672B-399E-9DD2C583FB6B}"/>
              </a:ext>
            </a:extLst>
          </p:cNvPr>
          <p:cNvSpPr txBox="1"/>
          <p:nvPr/>
        </p:nvSpPr>
        <p:spPr>
          <a:xfrm>
            <a:off x="7229845" y="5645376"/>
            <a:ext cx="2067228" cy="24109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/>
            <a:r>
              <a:rPr lang="zh-CN" altLang="en-US" sz="1400" b="1" dirty="0">
                <a:solidFill>
                  <a:schemeClr val="bg1"/>
                </a:solidFill>
                <a:latin typeface="Arial"/>
                <a:cs typeface="Arial"/>
              </a:rPr>
              <a:t>前沿主题</a:t>
            </a:r>
            <a:endParaRPr lang="zh-CN" alt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6A32CEED-6DAB-AA2E-62A2-22E29DDE37DB}"/>
              </a:ext>
            </a:extLst>
          </p:cNvPr>
          <p:cNvCxnSpPr>
            <a:cxnSpLocks/>
          </p:cNvCxnSpPr>
          <p:nvPr/>
        </p:nvCxnSpPr>
        <p:spPr>
          <a:xfrm flipH="1" flipV="1">
            <a:off x="6937430" y="5022133"/>
            <a:ext cx="539695" cy="573805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F17623C0-37CE-2D57-310B-16B0169E40C8}"/>
              </a:ext>
            </a:extLst>
          </p:cNvPr>
          <p:cNvCxnSpPr>
            <a:cxnSpLocks/>
          </p:cNvCxnSpPr>
          <p:nvPr/>
        </p:nvCxnSpPr>
        <p:spPr>
          <a:xfrm flipH="1">
            <a:off x="9580622" y="3519488"/>
            <a:ext cx="1064007" cy="497764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998A7BD3-5362-19F2-ED96-0F4AAF9E021D}"/>
              </a:ext>
            </a:extLst>
          </p:cNvPr>
          <p:cNvCxnSpPr>
            <a:cxnSpLocks/>
          </p:cNvCxnSpPr>
          <p:nvPr/>
        </p:nvCxnSpPr>
        <p:spPr>
          <a:xfrm flipH="1">
            <a:off x="9480607" y="4657725"/>
            <a:ext cx="1138581" cy="266704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50">
            <a:extLst>
              <a:ext uri="{FF2B5EF4-FFF2-40B4-BE49-F238E27FC236}">
                <a16:creationId xmlns:a16="http://schemas.microsoft.com/office/drawing/2014/main" id="{3AEB78E3-93D4-3C8D-DA84-D304D5D65CEA}"/>
              </a:ext>
            </a:extLst>
          </p:cNvPr>
          <p:cNvSpPr txBox="1"/>
          <p:nvPr/>
        </p:nvSpPr>
        <p:spPr>
          <a:xfrm>
            <a:off x="7385132" y="6313551"/>
            <a:ext cx="35844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tx2"/>
                </a:solidFill>
                <a:cs typeface="+mn-ea"/>
                <a:sym typeface="+mn-lt"/>
              </a:rPr>
              <a:t>登录地址：https://pubs.aip.org/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27454CF-9E0E-7971-A148-BC4EC932E0BC}"/>
              </a:ext>
            </a:extLst>
          </p:cNvPr>
          <p:cNvSpPr txBox="1"/>
          <p:nvPr/>
        </p:nvSpPr>
        <p:spPr>
          <a:xfrm>
            <a:off x="1984661" y="3091190"/>
            <a:ext cx="1128799" cy="276999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出版合作伙伴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5390B06-B191-275A-502E-4242D17A42CA}"/>
              </a:ext>
            </a:extLst>
          </p:cNvPr>
          <p:cNvSpPr txBox="1"/>
          <p:nvPr/>
        </p:nvSpPr>
        <p:spPr>
          <a:xfrm>
            <a:off x="4315113" y="3091187"/>
            <a:ext cx="796864" cy="276999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专题合集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08959DD-83F3-6C0C-3008-56645448D82E}"/>
              </a:ext>
            </a:extLst>
          </p:cNvPr>
          <p:cNvSpPr txBox="1"/>
          <p:nvPr/>
        </p:nvSpPr>
        <p:spPr>
          <a:xfrm>
            <a:off x="6157512" y="3091190"/>
            <a:ext cx="1576784" cy="276999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即将推出的专题合集</a:t>
            </a:r>
          </a:p>
        </p:txBody>
      </p:sp>
      <p:sp>
        <p:nvSpPr>
          <p:cNvPr id="8" name="灯片编号占位符 79">
            <a:extLst>
              <a:ext uri="{FF2B5EF4-FFF2-40B4-BE49-F238E27FC236}">
                <a16:creationId xmlns:a16="http://schemas.microsoft.com/office/drawing/2014/main" id="{9FA107BE-B3BF-88D7-D2F6-E50698E4B99D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495092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13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0401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15" grpId="0" animBg="1"/>
      <p:bldP spid="31" grpId="0" animBg="1"/>
      <p:bldP spid="3" grpId="0" animBg="1"/>
      <p:bldP spid="4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FF2E98-D53B-A662-A3DB-940A1095F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191" y="320290"/>
            <a:ext cx="4926521" cy="556006"/>
          </a:xfrm>
        </p:spPr>
        <p:txBody>
          <a:bodyPr/>
          <a:lstStyle/>
          <a:p>
            <a:r>
              <a:rPr lang="en-US" altLang="zh-CN" sz="2800" b="1" dirty="0">
                <a:latin typeface="+mn-lt"/>
                <a:ea typeface="+mn-ea"/>
                <a:cs typeface="+mn-ea"/>
                <a:sym typeface="+mn-lt"/>
              </a:rPr>
              <a:t>AIP</a:t>
            </a:r>
            <a:r>
              <a:rPr lang="zh-CN" altLang="en-US" sz="2800" b="1" dirty="0">
                <a:latin typeface="+mn-lt"/>
                <a:ea typeface="+mn-ea"/>
                <a:cs typeface="+mn-ea"/>
                <a:sym typeface="+mn-lt"/>
              </a:rPr>
              <a:t>出版社新平台 </a:t>
            </a:r>
            <a:r>
              <a:rPr lang="en-US" altLang="zh-CN" sz="2800" b="1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sz="2800" b="1" dirty="0">
                <a:latin typeface="+mn-lt"/>
                <a:ea typeface="+mn-ea"/>
                <a:cs typeface="+mn-ea"/>
                <a:sym typeface="+mn-lt"/>
              </a:rPr>
              <a:t>平台检索</a:t>
            </a:r>
            <a:endParaRPr lang="en-US" sz="2800" dirty="0"/>
          </a:p>
        </p:txBody>
      </p:sp>
      <p:sp>
        <p:nvSpPr>
          <p:cNvPr id="4" name="object 17">
            <a:extLst>
              <a:ext uri="{FF2B5EF4-FFF2-40B4-BE49-F238E27FC236}">
                <a16:creationId xmlns:a16="http://schemas.microsoft.com/office/drawing/2014/main" id="{75FFCA02-278B-D48E-0599-593635EE1716}"/>
              </a:ext>
            </a:extLst>
          </p:cNvPr>
          <p:cNvSpPr txBox="1"/>
          <p:nvPr/>
        </p:nvSpPr>
        <p:spPr>
          <a:xfrm>
            <a:off x="1030291" y="1159248"/>
            <a:ext cx="7627934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1600" dirty="0">
                <a:latin typeface="Droid Serif"/>
                <a:cs typeface="Droid Serif"/>
              </a:rPr>
              <a:t>您可以从主页面上对我们的整个内容平台进行基本检索、高级检索或引文搜索。</a:t>
            </a:r>
          </a:p>
        </p:txBody>
      </p:sp>
      <p:grpSp>
        <p:nvGrpSpPr>
          <p:cNvPr id="5" name="object 2">
            <a:extLst>
              <a:ext uri="{FF2B5EF4-FFF2-40B4-BE49-F238E27FC236}">
                <a16:creationId xmlns:a16="http://schemas.microsoft.com/office/drawing/2014/main" id="{E081FA96-CF3C-9A52-8EFD-4C0B43380389}"/>
              </a:ext>
            </a:extLst>
          </p:cNvPr>
          <p:cNvGrpSpPr/>
          <p:nvPr/>
        </p:nvGrpSpPr>
        <p:grpSpPr>
          <a:xfrm>
            <a:off x="2581943" y="1802535"/>
            <a:ext cx="8235922" cy="2984051"/>
            <a:chOff x="457860" y="1802536"/>
            <a:chExt cx="6866890" cy="2312670"/>
          </a:xfrm>
        </p:grpSpPr>
        <p:pic>
          <p:nvPicPr>
            <p:cNvPr id="6" name="object 3">
              <a:extLst>
                <a:ext uri="{FF2B5EF4-FFF2-40B4-BE49-F238E27FC236}">
                  <a16:creationId xmlns:a16="http://schemas.microsoft.com/office/drawing/2014/main" id="{28F2C73D-9274-AFED-7E5F-4BD0128EF3C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4223" y="1808899"/>
              <a:ext cx="6853770" cy="2299550"/>
            </a:xfrm>
            <a:prstGeom prst="rect">
              <a:avLst/>
            </a:prstGeom>
          </p:spPr>
        </p:pic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FA7D3AF7-37FB-FC5B-DD01-F450FE17F9B8}"/>
                </a:ext>
              </a:extLst>
            </p:cNvPr>
            <p:cNvSpPr/>
            <p:nvPr/>
          </p:nvSpPr>
          <p:spPr>
            <a:xfrm>
              <a:off x="464210" y="1808886"/>
              <a:ext cx="6854190" cy="2299970"/>
            </a:xfrm>
            <a:custGeom>
              <a:avLst/>
              <a:gdLst/>
              <a:ahLst/>
              <a:cxnLst/>
              <a:rect l="l" t="t" r="r" b="b"/>
              <a:pathLst>
                <a:path w="6854190" h="2299970">
                  <a:moveTo>
                    <a:pt x="0" y="2299563"/>
                  </a:moveTo>
                  <a:lnTo>
                    <a:pt x="6853783" y="2299563"/>
                  </a:lnTo>
                  <a:lnTo>
                    <a:pt x="6853783" y="0"/>
                  </a:lnTo>
                  <a:lnTo>
                    <a:pt x="0" y="0"/>
                  </a:lnTo>
                  <a:lnTo>
                    <a:pt x="0" y="2299563"/>
                  </a:lnTo>
                  <a:close/>
                </a:path>
              </a:pathLst>
            </a:custGeom>
            <a:ln w="12700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6">
            <a:extLst>
              <a:ext uri="{FF2B5EF4-FFF2-40B4-BE49-F238E27FC236}">
                <a16:creationId xmlns:a16="http://schemas.microsoft.com/office/drawing/2014/main" id="{67FCE030-EB0E-AB09-24DE-80A44078D8EA}"/>
              </a:ext>
            </a:extLst>
          </p:cNvPr>
          <p:cNvGrpSpPr/>
          <p:nvPr/>
        </p:nvGrpSpPr>
        <p:grpSpPr>
          <a:xfrm>
            <a:off x="3112207" y="1832602"/>
            <a:ext cx="5474367" cy="1907433"/>
            <a:chOff x="859536" y="1832603"/>
            <a:chExt cx="4564380" cy="1478280"/>
          </a:xfrm>
        </p:grpSpPr>
        <p:sp>
          <p:nvSpPr>
            <p:cNvPr id="9" name="object 7">
              <a:extLst>
                <a:ext uri="{FF2B5EF4-FFF2-40B4-BE49-F238E27FC236}">
                  <a16:creationId xmlns:a16="http://schemas.microsoft.com/office/drawing/2014/main" id="{0A4F6286-9491-3868-D41F-55464A2C451D}"/>
                </a:ext>
              </a:extLst>
            </p:cNvPr>
            <p:cNvSpPr/>
            <p:nvPr/>
          </p:nvSpPr>
          <p:spPr>
            <a:xfrm>
              <a:off x="1623406" y="1838953"/>
              <a:ext cx="403860" cy="175260"/>
            </a:xfrm>
            <a:custGeom>
              <a:avLst/>
              <a:gdLst/>
              <a:ahLst/>
              <a:cxnLst/>
              <a:rect l="l" t="t" r="r" b="b"/>
              <a:pathLst>
                <a:path w="403860" h="175260">
                  <a:moveTo>
                    <a:pt x="201675" y="174929"/>
                  </a:moveTo>
                  <a:lnTo>
                    <a:pt x="265419" y="170471"/>
                  </a:lnTo>
                  <a:lnTo>
                    <a:pt x="320781" y="158055"/>
                  </a:lnTo>
                  <a:lnTo>
                    <a:pt x="364439" y="139122"/>
                  </a:lnTo>
                  <a:lnTo>
                    <a:pt x="403352" y="87464"/>
                  </a:lnTo>
                  <a:lnTo>
                    <a:pt x="393070" y="59817"/>
                  </a:lnTo>
                  <a:lnTo>
                    <a:pt x="364439" y="35806"/>
                  </a:lnTo>
                  <a:lnTo>
                    <a:pt x="320781" y="16874"/>
                  </a:lnTo>
                  <a:lnTo>
                    <a:pt x="265419" y="4458"/>
                  </a:lnTo>
                  <a:lnTo>
                    <a:pt x="201675" y="0"/>
                  </a:lnTo>
                  <a:lnTo>
                    <a:pt x="137932" y="4458"/>
                  </a:lnTo>
                  <a:lnTo>
                    <a:pt x="82570" y="16874"/>
                  </a:lnTo>
                  <a:lnTo>
                    <a:pt x="38912" y="35806"/>
                  </a:lnTo>
                  <a:lnTo>
                    <a:pt x="10281" y="59817"/>
                  </a:lnTo>
                  <a:lnTo>
                    <a:pt x="0" y="87464"/>
                  </a:lnTo>
                  <a:lnTo>
                    <a:pt x="10281" y="115112"/>
                  </a:lnTo>
                  <a:lnTo>
                    <a:pt x="38912" y="139122"/>
                  </a:lnTo>
                  <a:lnTo>
                    <a:pt x="82570" y="158055"/>
                  </a:lnTo>
                  <a:lnTo>
                    <a:pt x="137932" y="170471"/>
                  </a:lnTo>
                  <a:lnTo>
                    <a:pt x="201675" y="174929"/>
                  </a:lnTo>
                  <a:close/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8">
              <a:extLst>
                <a:ext uri="{FF2B5EF4-FFF2-40B4-BE49-F238E27FC236}">
                  <a16:creationId xmlns:a16="http://schemas.microsoft.com/office/drawing/2014/main" id="{B5F0C8D3-7FAB-FC37-A944-A1F883F4817C}"/>
                </a:ext>
              </a:extLst>
            </p:cNvPr>
            <p:cNvSpPr/>
            <p:nvPr/>
          </p:nvSpPr>
          <p:spPr>
            <a:xfrm>
              <a:off x="865886" y="2335377"/>
              <a:ext cx="1844039" cy="353060"/>
            </a:xfrm>
            <a:custGeom>
              <a:avLst/>
              <a:gdLst/>
              <a:ahLst/>
              <a:cxnLst/>
              <a:rect l="l" t="t" r="r" b="b"/>
              <a:pathLst>
                <a:path w="1844039" h="353060">
                  <a:moveTo>
                    <a:pt x="921766" y="353059"/>
                  </a:moveTo>
                  <a:lnTo>
                    <a:pt x="997365" y="352474"/>
                  </a:lnTo>
                  <a:lnTo>
                    <a:pt x="1071281" y="350749"/>
                  </a:lnTo>
                  <a:lnTo>
                    <a:pt x="1143277" y="347929"/>
                  </a:lnTo>
                  <a:lnTo>
                    <a:pt x="1213116" y="344060"/>
                  </a:lnTo>
                  <a:lnTo>
                    <a:pt x="1280559" y="339187"/>
                  </a:lnTo>
                  <a:lnTo>
                    <a:pt x="1345371" y="333356"/>
                  </a:lnTo>
                  <a:lnTo>
                    <a:pt x="1407313" y="326612"/>
                  </a:lnTo>
                  <a:lnTo>
                    <a:pt x="1466149" y="319000"/>
                  </a:lnTo>
                  <a:lnTo>
                    <a:pt x="1521642" y="310567"/>
                  </a:lnTo>
                  <a:lnTo>
                    <a:pt x="1573553" y="301356"/>
                  </a:lnTo>
                  <a:lnTo>
                    <a:pt x="1621647" y="291415"/>
                  </a:lnTo>
                  <a:lnTo>
                    <a:pt x="1665685" y="280787"/>
                  </a:lnTo>
                  <a:lnTo>
                    <a:pt x="1705430" y="269519"/>
                  </a:lnTo>
                  <a:lnTo>
                    <a:pt x="1771095" y="245244"/>
                  </a:lnTo>
                  <a:lnTo>
                    <a:pt x="1816743" y="218953"/>
                  </a:lnTo>
                  <a:lnTo>
                    <a:pt x="1843532" y="176529"/>
                  </a:lnTo>
                  <a:lnTo>
                    <a:pt x="1840476" y="162051"/>
                  </a:lnTo>
                  <a:lnTo>
                    <a:pt x="1796539" y="120731"/>
                  </a:lnTo>
                  <a:lnTo>
                    <a:pt x="1740646" y="95402"/>
                  </a:lnTo>
                  <a:lnTo>
                    <a:pt x="1665685" y="72272"/>
                  </a:lnTo>
                  <a:lnTo>
                    <a:pt x="1621647" y="61644"/>
                  </a:lnTo>
                  <a:lnTo>
                    <a:pt x="1573553" y="51703"/>
                  </a:lnTo>
                  <a:lnTo>
                    <a:pt x="1521642" y="42492"/>
                  </a:lnTo>
                  <a:lnTo>
                    <a:pt x="1466149" y="34059"/>
                  </a:lnTo>
                  <a:lnTo>
                    <a:pt x="1407313" y="26447"/>
                  </a:lnTo>
                  <a:lnTo>
                    <a:pt x="1345371" y="19703"/>
                  </a:lnTo>
                  <a:lnTo>
                    <a:pt x="1280559" y="13872"/>
                  </a:lnTo>
                  <a:lnTo>
                    <a:pt x="1213116" y="8999"/>
                  </a:lnTo>
                  <a:lnTo>
                    <a:pt x="1143277" y="5130"/>
                  </a:lnTo>
                  <a:lnTo>
                    <a:pt x="1071281" y="2310"/>
                  </a:lnTo>
                  <a:lnTo>
                    <a:pt x="997365" y="585"/>
                  </a:lnTo>
                  <a:lnTo>
                    <a:pt x="921766" y="0"/>
                  </a:lnTo>
                  <a:lnTo>
                    <a:pt x="846166" y="585"/>
                  </a:lnTo>
                  <a:lnTo>
                    <a:pt x="772250" y="2310"/>
                  </a:lnTo>
                  <a:lnTo>
                    <a:pt x="700254" y="5130"/>
                  </a:lnTo>
                  <a:lnTo>
                    <a:pt x="630415" y="8999"/>
                  </a:lnTo>
                  <a:lnTo>
                    <a:pt x="562972" y="13872"/>
                  </a:lnTo>
                  <a:lnTo>
                    <a:pt x="498160" y="19703"/>
                  </a:lnTo>
                  <a:lnTo>
                    <a:pt x="436218" y="26447"/>
                  </a:lnTo>
                  <a:lnTo>
                    <a:pt x="377382" y="34059"/>
                  </a:lnTo>
                  <a:lnTo>
                    <a:pt x="321889" y="42492"/>
                  </a:lnTo>
                  <a:lnTo>
                    <a:pt x="269978" y="51703"/>
                  </a:lnTo>
                  <a:lnTo>
                    <a:pt x="221884" y="61644"/>
                  </a:lnTo>
                  <a:lnTo>
                    <a:pt x="177846" y="72272"/>
                  </a:lnTo>
                  <a:lnTo>
                    <a:pt x="138101" y="83540"/>
                  </a:lnTo>
                  <a:lnTo>
                    <a:pt x="72436" y="107815"/>
                  </a:lnTo>
                  <a:lnTo>
                    <a:pt x="26788" y="134106"/>
                  </a:lnTo>
                  <a:lnTo>
                    <a:pt x="0" y="176529"/>
                  </a:lnTo>
                  <a:lnTo>
                    <a:pt x="3055" y="191008"/>
                  </a:lnTo>
                  <a:lnTo>
                    <a:pt x="46992" y="232328"/>
                  </a:lnTo>
                  <a:lnTo>
                    <a:pt x="102885" y="257657"/>
                  </a:lnTo>
                  <a:lnTo>
                    <a:pt x="177846" y="280787"/>
                  </a:lnTo>
                  <a:lnTo>
                    <a:pt x="221884" y="291415"/>
                  </a:lnTo>
                  <a:lnTo>
                    <a:pt x="269978" y="301356"/>
                  </a:lnTo>
                  <a:lnTo>
                    <a:pt x="321889" y="310567"/>
                  </a:lnTo>
                  <a:lnTo>
                    <a:pt x="377382" y="319000"/>
                  </a:lnTo>
                  <a:lnTo>
                    <a:pt x="436218" y="326612"/>
                  </a:lnTo>
                  <a:lnTo>
                    <a:pt x="498160" y="333356"/>
                  </a:lnTo>
                  <a:lnTo>
                    <a:pt x="562972" y="339187"/>
                  </a:lnTo>
                  <a:lnTo>
                    <a:pt x="630415" y="344060"/>
                  </a:lnTo>
                  <a:lnTo>
                    <a:pt x="700254" y="347929"/>
                  </a:lnTo>
                  <a:lnTo>
                    <a:pt x="772250" y="350749"/>
                  </a:lnTo>
                  <a:lnTo>
                    <a:pt x="846166" y="352474"/>
                  </a:lnTo>
                  <a:lnTo>
                    <a:pt x="921766" y="353059"/>
                  </a:lnTo>
                  <a:close/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01F1D265-8F28-DA63-029F-CD074110D3ED}"/>
                </a:ext>
              </a:extLst>
            </p:cNvPr>
            <p:cNvSpPr/>
            <p:nvPr/>
          </p:nvSpPr>
          <p:spPr>
            <a:xfrm>
              <a:off x="2100831" y="1952188"/>
              <a:ext cx="2633980" cy="584200"/>
            </a:xfrm>
            <a:custGeom>
              <a:avLst/>
              <a:gdLst/>
              <a:ahLst/>
              <a:cxnLst/>
              <a:rect l="l" t="t" r="r" b="b"/>
              <a:pathLst>
                <a:path w="2633979" h="584200">
                  <a:moveTo>
                    <a:pt x="2633878" y="583641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334C2087-E7C9-30FF-2D71-D610FA5A19AA}"/>
                </a:ext>
              </a:extLst>
            </p:cNvPr>
            <p:cNvSpPr/>
            <p:nvPr/>
          </p:nvSpPr>
          <p:spPr>
            <a:xfrm>
              <a:off x="2033108" y="1924810"/>
              <a:ext cx="93980" cy="63500"/>
            </a:xfrm>
            <a:custGeom>
              <a:avLst/>
              <a:gdLst/>
              <a:ahLst/>
              <a:cxnLst/>
              <a:rect l="l" t="t" r="r" b="b"/>
              <a:pathLst>
                <a:path w="93980" h="63500">
                  <a:moveTo>
                    <a:pt x="93954" y="0"/>
                  </a:moveTo>
                  <a:lnTo>
                    <a:pt x="0" y="12369"/>
                  </a:lnTo>
                  <a:lnTo>
                    <a:pt x="79933" y="63284"/>
                  </a:lnTo>
                  <a:lnTo>
                    <a:pt x="73287" y="42099"/>
                  </a:lnTo>
                  <a:lnTo>
                    <a:pt x="72532" y="28446"/>
                  </a:lnTo>
                  <a:lnTo>
                    <a:pt x="78983" y="16390"/>
                  </a:lnTo>
                  <a:lnTo>
                    <a:pt x="93954" y="0"/>
                  </a:lnTo>
                  <a:close/>
                </a:path>
              </a:pathLst>
            </a:custGeom>
            <a:solidFill>
              <a:srgbClr val="F475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1">
              <a:extLst>
                <a:ext uri="{FF2B5EF4-FFF2-40B4-BE49-F238E27FC236}">
                  <a16:creationId xmlns:a16="http://schemas.microsoft.com/office/drawing/2014/main" id="{9720C9CA-CB11-BF14-3168-B1F18E8429BC}"/>
                </a:ext>
              </a:extLst>
            </p:cNvPr>
            <p:cNvSpPr/>
            <p:nvPr/>
          </p:nvSpPr>
          <p:spPr>
            <a:xfrm>
              <a:off x="2782304" y="2526390"/>
              <a:ext cx="2635250" cy="777875"/>
            </a:xfrm>
            <a:custGeom>
              <a:avLst/>
              <a:gdLst/>
              <a:ahLst/>
              <a:cxnLst/>
              <a:rect l="l" t="t" r="r" b="b"/>
              <a:pathLst>
                <a:path w="2635250" h="777875">
                  <a:moveTo>
                    <a:pt x="2634640" y="777646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2">
              <a:extLst>
                <a:ext uri="{FF2B5EF4-FFF2-40B4-BE49-F238E27FC236}">
                  <a16:creationId xmlns:a16="http://schemas.microsoft.com/office/drawing/2014/main" id="{BA7788FC-EA3D-B18C-0E16-760DF51D9EF4}"/>
                </a:ext>
              </a:extLst>
            </p:cNvPr>
            <p:cNvSpPr/>
            <p:nvPr/>
          </p:nvSpPr>
          <p:spPr>
            <a:xfrm>
              <a:off x="2715768" y="2500887"/>
              <a:ext cx="94615" cy="62230"/>
            </a:xfrm>
            <a:custGeom>
              <a:avLst/>
              <a:gdLst/>
              <a:ahLst/>
              <a:cxnLst/>
              <a:rect l="l" t="t" r="r" b="b"/>
              <a:pathLst>
                <a:path w="94614" h="62230">
                  <a:moveTo>
                    <a:pt x="94589" y="0"/>
                  </a:moveTo>
                  <a:lnTo>
                    <a:pt x="0" y="5867"/>
                  </a:lnTo>
                  <a:lnTo>
                    <a:pt x="76238" y="62153"/>
                  </a:lnTo>
                  <a:lnTo>
                    <a:pt x="71067" y="40565"/>
                  </a:lnTo>
                  <a:lnTo>
                    <a:pt x="71254" y="26895"/>
                  </a:lnTo>
                  <a:lnTo>
                    <a:pt x="78522" y="15315"/>
                  </a:lnTo>
                  <a:lnTo>
                    <a:pt x="94589" y="0"/>
                  </a:lnTo>
                  <a:close/>
                </a:path>
              </a:pathLst>
            </a:custGeom>
            <a:solidFill>
              <a:srgbClr val="F475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3">
            <a:extLst>
              <a:ext uri="{FF2B5EF4-FFF2-40B4-BE49-F238E27FC236}">
                <a16:creationId xmlns:a16="http://schemas.microsoft.com/office/drawing/2014/main" id="{8F7C8534-D55D-4622-367C-FEDC6E252599}"/>
              </a:ext>
            </a:extLst>
          </p:cNvPr>
          <p:cNvSpPr txBox="1"/>
          <p:nvPr/>
        </p:nvSpPr>
        <p:spPr>
          <a:xfrm>
            <a:off x="7751230" y="2652869"/>
            <a:ext cx="3488269" cy="489877"/>
          </a:xfrm>
          <a:prstGeom prst="rect">
            <a:avLst/>
          </a:prstGeom>
          <a:solidFill>
            <a:schemeClr val="accent4"/>
          </a:solidFill>
        </p:spPr>
        <p:txBody>
          <a:bodyPr vert="horz" wrap="square" lIns="0" tIns="58419" rIns="0" bIns="0" rtlCol="0">
            <a:spAutoFit/>
          </a:bodyPr>
          <a:lstStyle/>
          <a:p>
            <a:pPr marL="75565" marR="83820"/>
            <a:r>
              <a:rPr lang="zh-CN" altLang="en-US" sz="1400" b="1" spc="-10" dirty="0">
                <a:solidFill>
                  <a:schemeClr val="bg1"/>
                </a:solidFill>
                <a:latin typeface="Arial"/>
                <a:cs typeface="Arial"/>
              </a:rPr>
              <a:t>基本检索：</a:t>
            </a:r>
            <a:r>
              <a:rPr lang="zh-CN" altLang="en-US" sz="1400" spc="-10" dirty="0">
                <a:solidFill>
                  <a:schemeClr val="bg1"/>
                </a:solidFill>
                <a:latin typeface="Arial"/>
                <a:cs typeface="Arial"/>
              </a:rPr>
              <a:t>通过特定短语或词汇对平台进行检索。</a:t>
            </a:r>
            <a:endParaRPr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790FB8AB-5981-3757-1EAB-E4AA6481370D}"/>
              </a:ext>
            </a:extLst>
          </p:cNvPr>
          <p:cNvSpPr txBox="1"/>
          <p:nvPr/>
        </p:nvSpPr>
        <p:spPr>
          <a:xfrm>
            <a:off x="8262729" y="3511071"/>
            <a:ext cx="2573440" cy="922688"/>
          </a:xfrm>
          <a:prstGeom prst="rect">
            <a:avLst/>
          </a:prstGeom>
          <a:solidFill>
            <a:schemeClr val="accent4"/>
          </a:solidFill>
        </p:spPr>
        <p:txBody>
          <a:bodyPr vert="horz" wrap="square" lIns="0" tIns="60325" rIns="0" bIns="0" rtlCol="0">
            <a:spAutoFit/>
          </a:bodyPr>
          <a:lstStyle/>
          <a:p>
            <a:pPr marL="75565" marR="73025"/>
            <a:r>
              <a:rPr lang="zh-CN" altLang="en-US" sz="1400" b="1" spc="-20" dirty="0">
                <a:solidFill>
                  <a:schemeClr val="bg1"/>
                </a:solidFill>
                <a:latin typeface="Arial"/>
                <a:cs typeface="Arial"/>
              </a:rPr>
              <a:t>高级检索：</a:t>
            </a:r>
            <a:r>
              <a:rPr lang="zh-CN" altLang="en-US" sz="1400" spc="-20" dirty="0">
                <a:solidFill>
                  <a:schemeClr val="bg1"/>
                </a:solidFill>
                <a:latin typeface="Arial"/>
                <a:cs typeface="Arial"/>
              </a:rPr>
              <a:t>下面会出现检索选项，您可以使用多个短语和词汇进行限定检索，并可以对搜索结果进行筛选。</a:t>
            </a:r>
            <a:endParaRPr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17" name="object 27">
            <a:extLst>
              <a:ext uri="{FF2B5EF4-FFF2-40B4-BE49-F238E27FC236}">
                <a16:creationId xmlns:a16="http://schemas.microsoft.com/office/drawing/2014/main" id="{67B8CDEE-5EB8-C52F-350C-DDFCCD2652CD}"/>
              </a:ext>
            </a:extLst>
          </p:cNvPr>
          <p:cNvGrpSpPr/>
          <p:nvPr/>
        </p:nvGrpSpPr>
        <p:grpSpPr>
          <a:xfrm>
            <a:off x="5210002" y="4715081"/>
            <a:ext cx="5429433" cy="1823860"/>
            <a:chOff x="2562034" y="3548240"/>
            <a:chExt cx="4526915" cy="1413510"/>
          </a:xfrm>
        </p:grpSpPr>
        <p:pic>
          <p:nvPicPr>
            <p:cNvPr id="18" name="object 28">
              <a:extLst>
                <a:ext uri="{FF2B5EF4-FFF2-40B4-BE49-F238E27FC236}">
                  <a16:creationId xmlns:a16="http://schemas.microsoft.com/office/drawing/2014/main" id="{BA724F4D-4A89-943B-3801-7E22F617BC3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68384" y="3554582"/>
              <a:ext cx="4514151" cy="1353751"/>
            </a:xfrm>
            <a:prstGeom prst="rect">
              <a:avLst/>
            </a:prstGeom>
          </p:spPr>
        </p:pic>
        <p:sp>
          <p:nvSpPr>
            <p:cNvPr id="19" name="object 29">
              <a:extLst>
                <a:ext uri="{FF2B5EF4-FFF2-40B4-BE49-F238E27FC236}">
                  <a16:creationId xmlns:a16="http://schemas.microsoft.com/office/drawing/2014/main" id="{3F1170A4-FB30-11C5-3694-50C04C69C79A}"/>
                </a:ext>
              </a:extLst>
            </p:cNvPr>
            <p:cNvSpPr/>
            <p:nvPr/>
          </p:nvSpPr>
          <p:spPr>
            <a:xfrm>
              <a:off x="2568384" y="3554590"/>
              <a:ext cx="4514215" cy="1400810"/>
            </a:xfrm>
            <a:custGeom>
              <a:avLst/>
              <a:gdLst/>
              <a:ahLst/>
              <a:cxnLst/>
              <a:rect l="l" t="t" r="r" b="b"/>
              <a:pathLst>
                <a:path w="4514215" h="1400810">
                  <a:moveTo>
                    <a:pt x="0" y="1400695"/>
                  </a:moveTo>
                  <a:lnTo>
                    <a:pt x="4514151" y="1400695"/>
                  </a:lnTo>
                  <a:lnTo>
                    <a:pt x="4514151" y="0"/>
                  </a:lnTo>
                  <a:lnTo>
                    <a:pt x="0" y="0"/>
                  </a:lnTo>
                  <a:lnTo>
                    <a:pt x="0" y="1400695"/>
                  </a:lnTo>
                  <a:close/>
                </a:path>
              </a:pathLst>
            </a:custGeom>
            <a:ln w="12700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30">
              <a:extLst>
                <a:ext uri="{FF2B5EF4-FFF2-40B4-BE49-F238E27FC236}">
                  <a16:creationId xmlns:a16="http://schemas.microsoft.com/office/drawing/2014/main" id="{53A30498-CC91-CE37-253D-DF155D85FE9D}"/>
                </a:ext>
              </a:extLst>
            </p:cNvPr>
            <p:cNvSpPr/>
            <p:nvPr/>
          </p:nvSpPr>
          <p:spPr>
            <a:xfrm>
              <a:off x="6674205" y="3593592"/>
              <a:ext cx="331470" cy="73025"/>
            </a:xfrm>
            <a:custGeom>
              <a:avLst/>
              <a:gdLst/>
              <a:ahLst/>
              <a:cxnLst/>
              <a:rect l="l" t="t" r="r" b="b"/>
              <a:pathLst>
                <a:path w="331470" h="73025">
                  <a:moveTo>
                    <a:pt x="330923" y="0"/>
                  </a:moveTo>
                  <a:lnTo>
                    <a:pt x="0" y="0"/>
                  </a:lnTo>
                  <a:lnTo>
                    <a:pt x="0" y="73025"/>
                  </a:lnTo>
                  <a:lnTo>
                    <a:pt x="330923" y="73025"/>
                  </a:lnTo>
                  <a:lnTo>
                    <a:pt x="330923" y="0"/>
                  </a:lnTo>
                  <a:close/>
                </a:path>
              </a:pathLst>
            </a:custGeom>
            <a:solidFill>
              <a:srgbClr val="2615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32">
            <a:extLst>
              <a:ext uri="{FF2B5EF4-FFF2-40B4-BE49-F238E27FC236}">
                <a16:creationId xmlns:a16="http://schemas.microsoft.com/office/drawing/2014/main" id="{FE41117C-97E5-7B68-0BCD-DECF55CCCB93}"/>
              </a:ext>
            </a:extLst>
          </p:cNvPr>
          <p:cNvGrpSpPr/>
          <p:nvPr/>
        </p:nvGrpSpPr>
        <p:grpSpPr>
          <a:xfrm>
            <a:off x="4633949" y="5134389"/>
            <a:ext cx="2445492" cy="1033193"/>
            <a:chOff x="2028845" y="3877057"/>
            <a:chExt cx="2038985" cy="800735"/>
          </a:xfrm>
        </p:grpSpPr>
        <p:sp>
          <p:nvSpPr>
            <p:cNvPr id="22" name="object 33">
              <a:extLst>
                <a:ext uri="{FF2B5EF4-FFF2-40B4-BE49-F238E27FC236}">
                  <a16:creationId xmlns:a16="http://schemas.microsoft.com/office/drawing/2014/main" id="{DE90865E-A797-3163-140E-9E617B34DED5}"/>
                </a:ext>
              </a:extLst>
            </p:cNvPr>
            <p:cNvSpPr/>
            <p:nvPr/>
          </p:nvSpPr>
          <p:spPr>
            <a:xfrm>
              <a:off x="2804416" y="3883407"/>
              <a:ext cx="1256665" cy="283845"/>
            </a:xfrm>
            <a:custGeom>
              <a:avLst/>
              <a:gdLst/>
              <a:ahLst/>
              <a:cxnLst/>
              <a:rect l="l" t="t" r="r" b="b"/>
              <a:pathLst>
                <a:path w="1256664" h="283845">
                  <a:moveTo>
                    <a:pt x="628243" y="283845"/>
                  </a:moveTo>
                  <a:lnTo>
                    <a:pt x="701509" y="282890"/>
                  </a:lnTo>
                  <a:lnTo>
                    <a:pt x="772292" y="280096"/>
                  </a:lnTo>
                  <a:lnTo>
                    <a:pt x="840122" y="275571"/>
                  </a:lnTo>
                  <a:lnTo>
                    <a:pt x="904526" y="269420"/>
                  </a:lnTo>
                  <a:lnTo>
                    <a:pt x="965035" y="261750"/>
                  </a:lnTo>
                  <a:lnTo>
                    <a:pt x="1021175" y="252667"/>
                  </a:lnTo>
                  <a:lnTo>
                    <a:pt x="1072476" y="242277"/>
                  </a:lnTo>
                  <a:lnTo>
                    <a:pt x="1118467" y="230688"/>
                  </a:lnTo>
                  <a:lnTo>
                    <a:pt x="1158675" y="218006"/>
                  </a:lnTo>
                  <a:lnTo>
                    <a:pt x="1219860" y="189788"/>
                  </a:lnTo>
                  <a:lnTo>
                    <a:pt x="1252260" y="158474"/>
                  </a:lnTo>
                  <a:lnTo>
                    <a:pt x="1256487" y="141922"/>
                  </a:lnTo>
                  <a:lnTo>
                    <a:pt x="1252260" y="125370"/>
                  </a:lnTo>
                  <a:lnTo>
                    <a:pt x="1219860" y="94056"/>
                  </a:lnTo>
                  <a:lnTo>
                    <a:pt x="1158675" y="65838"/>
                  </a:lnTo>
                  <a:lnTo>
                    <a:pt x="1118467" y="53156"/>
                  </a:lnTo>
                  <a:lnTo>
                    <a:pt x="1072476" y="41567"/>
                  </a:lnTo>
                  <a:lnTo>
                    <a:pt x="1021175" y="31177"/>
                  </a:lnTo>
                  <a:lnTo>
                    <a:pt x="965035" y="22094"/>
                  </a:lnTo>
                  <a:lnTo>
                    <a:pt x="904526" y="14424"/>
                  </a:lnTo>
                  <a:lnTo>
                    <a:pt x="840122" y="8273"/>
                  </a:lnTo>
                  <a:lnTo>
                    <a:pt x="772292" y="3748"/>
                  </a:lnTo>
                  <a:lnTo>
                    <a:pt x="701509" y="954"/>
                  </a:lnTo>
                  <a:lnTo>
                    <a:pt x="628243" y="0"/>
                  </a:lnTo>
                  <a:lnTo>
                    <a:pt x="554975" y="954"/>
                  </a:lnTo>
                  <a:lnTo>
                    <a:pt x="484190" y="3748"/>
                  </a:lnTo>
                  <a:lnTo>
                    <a:pt x="416360" y="8273"/>
                  </a:lnTo>
                  <a:lnTo>
                    <a:pt x="351954" y="14424"/>
                  </a:lnTo>
                  <a:lnTo>
                    <a:pt x="291446" y="22094"/>
                  </a:lnTo>
                  <a:lnTo>
                    <a:pt x="235306" y="31177"/>
                  </a:lnTo>
                  <a:lnTo>
                    <a:pt x="184005" y="41567"/>
                  </a:lnTo>
                  <a:lnTo>
                    <a:pt x="138015" y="53156"/>
                  </a:lnTo>
                  <a:lnTo>
                    <a:pt x="97808" y="65838"/>
                  </a:lnTo>
                  <a:lnTo>
                    <a:pt x="36624" y="94056"/>
                  </a:lnTo>
                  <a:lnTo>
                    <a:pt x="4226" y="125370"/>
                  </a:lnTo>
                  <a:lnTo>
                    <a:pt x="0" y="141922"/>
                  </a:lnTo>
                  <a:lnTo>
                    <a:pt x="4226" y="158474"/>
                  </a:lnTo>
                  <a:lnTo>
                    <a:pt x="36624" y="189788"/>
                  </a:lnTo>
                  <a:lnTo>
                    <a:pt x="97808" y="218006"/>
                  </a:lnTo>
                  <a:lnTo>
                    <a:pt x="138015" y="230688"/>
                  </a:lnTo>
                  <a:lnTo>
                    <a:pt x="184005" y="242277"/>
                  </a:lnTo>
                  <a:lnTo>
                    <a:pt x="235306" y="252667"/>
                  </a:lnTo>
                  <a:lnTo>
                    <a:pt x="291446" y="261750"/>
                  </a:lnTo>
                  <a:lnTo>
                    <a:pt x="351954" y="269420"/>
                  </a:lnTo>
                  <a:lnTo>
                    <a:pt x="416360" y="275571"/>
                  </a:lnTo>
                  <a:lnTo>
                    <a:pt x="484190" y="280096"/>
                  </a:lnTo>
                  <a:lnTo>
                    <a:pt x="554975" y="282890"/>
                  </a:lnTo>
                  <a:lnTo>
                    <a:pt x="628243" y="283845"/>
                  </a:lnTo>
                  <a:close/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34">
              <a:extLst>
                <a:ext uri="{FF2B5EF4-FFF2-40B4-BE49-F238E27FC236}">
                  <a16:creationId xmlns:a16="http://schemas.microsoft.com/office/drawing/2014/main" id="{F802948E-4A98-460C-E3CF-7DF8D61F4650}"/>
                </a:ext>
              </a:extLst>
            </p:cNvPr>
            <p:cNvSpPr/>
            <p:nvPr/>
          </p:nvSpPr>
          <p:spPr>
            <a:xfrm>
              <a:off x="2035195" y="4175060"/>
              <a:ext cx="966469" cy="496570"/>
            </a:xfrm>
            <a:custGeom>
              <a:avLst/>
              <a:gdLst/>
              <a:ahLst/>
              <a:cxnLst/>
              <a:rect l="l" t="t" r="r" b="b"/>
              <a:pathLst>
                <a:path w="966469" h="496570">
                  <a:moveTo>
                    <a:pt x="0" y="496100"/>
                  </a:moveTo>
                  <a:lnTo>
                    <a:pt x="966330" y="0"/>
                  </a:lnTo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35">
              <a:extLst>
                <a:ext uri="{FF2B5EF4-FFF2-40B4-BE49-F238E27FC236}">
                  <a16:creationId xmlns:a16="http://schemas.microsoft.com/office/drawing/2014/main" id="{0158963A-BA15-67DD-BC4A-9D97FA699EC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69209" y="4143374"/>
              <a:ext cx="94030" cy="69507"/>
            </a:xfrm>
            <a:prstGeom prst="rect">
              <a:avLst/>
            </a:prstGeom>
          </p:spPr>
        </p:pic>
      </p:grpSp>
      <p:sp>
        <p:nvSpPr>
          <p:cNvPr id="25" name="object 36">
            <a:extLst>
              <a:ext uri="{FF2B5EF4-FFF2-40B4-BE49-F238E27FC236}">
                <a16:creationId xmlns:a16="http://schemas.microsoft.com/office/drawing/2014/main" id="{FCEB0FCC-F2F5-B1A0-9786-CFE607C01339}"/>
              </a:ext>
            </a:extLst>
          </p:cNvPr>
          <p:cNvSpPr txBox="1"/>
          <p:nvPr/>
        </p:nvSpPr>
        <p:spPr>
          <a:xfrm>
            <a:off x="2456136" y="6041075"/>
            <a:ext cx="2325414" cy="708526"/>
          </a:xfrm>
          <a:prstGeom prst="rect">
            <a:avLst/>
          </a:prstGeom>
          <a:solidFill>
            <a:schemeClr val="accent4"/>
          </a:solidFill>
        </p:spPr>
        <p:txBody>
          <a:bodyPr vert="horz" wrap="square" lIns="0" tIns="61594" rIns="0" bIns="0" rtlCol="0">
            <a:spAutoFit/>
          </a:bodyPr>
          <a:lstStyle/>
          <a:p>
            <a:pPr marL="75565" marR="76200"/>
            <a:r>
              <a:rPr lang="zh-CN" altLang="en-US" sz="1400" b="1" spc="-10" dirty="0">
                <a:solidFill>
                  <a:schemeClr val="bg1"/>
                </a:solidFill>
                <a:latin typeface="Arial"/>
                <a:cs typeface="Arial"/>
              </a:rPr>
              <a:t>引文搜索：</a:t>
            </a:r>
            <a:r>
              <a:rPr lang="zh-CN" altLang="en-US" sz="1400" spc="-10" dirty="0">
                <a:solidFill>
                  <a:schemeClr val="bg1"/>
                </a:solidFill>
                <a:latin typeface="Arial"/>
                <a:cs typeface="Arial"/>
              </a:rPr>
              <a:t>选择期刊名称，再输入相应的卷号和页码进行搜索。</a:t>
            </a:r>
            <a:endParaRPr sz="1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6" name="object 5">
            <a:extLst>
              <a:ext uri="{FF2B5EF4-FFF2-40B4-BE49-F238E27FC236}">
                <a16:creationId xmlns:a16="http://schemas.microsoft.com/office/drawing/2014/main" id="{E8261E6B-30EB-FD40-C6D9-367C2E393EEA}"/>
              </a:ext>
            </a:extLst>
          </p:cNvPr>
          <p:cNvSpPr txBox="1"/>
          <p:nvPr/>
        </p:nvSpPr>
        <p:spPr>
          <a:xfrm>
            <a:off x="10217324" y="1919477"/>
            <a:ext cx="463550" cy="102235"/>
          </a:xfrm>
          <a:prstGeom prst="rect">
            <a:avLst/>
          </a:prstGeom>
          <a:solidFill>
            <a:srgbClr val="2615B5"/>
          </a:solidFill>
        </p:spPr>
        <p:txBody>
          <a:bodyPr vert="horz" wrap="square" lIns="0" tIns="15875" rIns="0" bIns="0" rtlCol="0">
            <a:spAutoFit/>
          </a:bodyPr>
          <a:lstStyle/>
          <a:p>
            <a:pPr marL="278765">
              <a:lnSpc>
                <a:spcPct val="100000"/>
              </a:lnSpc>
              <a:spcBef>
                <a:spcPts val="125"/>
              </a:spcBef>
            </a:pP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Sign</a:t>
            </a:r>
            <a:r>
              <a:rPr sz="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spc="-2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endParaRPr sz="400" dirty="0">
              <a:latin typeface="Arial"/>
              <a:cs typeface="Arial"/>
            </a:endParaRPr>
          </a:p>
        </p:txBody>
      </p:sp>
      <p:sp>
        <p:nvSpPr>
          <p:cNvPr id="3" name="灯片编号占位符 79">
            <a:extLst>
              <a:ext uri="{FF2B5EF4-FFF2-40B4-BE49-F238E27FC236}">
                <a16:creationId xmlns:a16="http://schemas.microsoft.com/office/drawing/2014/main" id="{D94C8588-EF86-F46E-CE7C-2809E3CAFF6D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495092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14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9385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9">
            <a:extLst>
              <a:ext uri="{FF2B5EF4-FFF2-40B4-BE49-F238E27FC236}">
                <a16:creationId xmlns:a16="http://schemas.microsoft.com/office/drawing/2014/main" id="{9D63B528-8F70-B4F6-33A7-29D3D2C77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472" y="317246"/>
            <a:ext cx="3342196" cy="2654554"/>
          </a:xfrm>
        </p:spPr>
        <p:txBody>
          <a:bodyPr/>
          <a:lstStyle/>
          <a:p>
            <a:r>
              <a:rPr lang="zh-CN" altLang="en-US" sz="2800" b="1" dirty="0">
                <a:latin typeface="+mn-lt"/>
                <a:ea typeface="+mn-ea"/>
                <a:cs typeface="+mn-ea"/>
                <a:sym typeface="+mn-lt"/>
              </a:rPr>
              <a:t>精炼检索结果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81EA083-D429-A609-C90E-212E255E1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187" y="925390"/>
            <a:ext cx="5346604" cy="44588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D7471B4-2127-21FD-8232-A03CBEE1F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403" y="1703246"/>
            <a:ext cx="742988" cy="2019404"/>
          </a:xfrm>
          <a:prstGeom prst="rect">
            <a:avLst/>
          </a:prstGeom>
          <a:ln>
            <a:solidFill>
              <a:srgbClr val="EC7227"/>
            </a:solidFill>
          </a:ln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E291485-BB44-A9C2-A937-7D76948A2CD5}"/>
              </a:ext>
            </a:extLst>
          </p:cNvPr>
          <p:cNvSpPr txBox="1"/>
          <p:nvPr/>
        </p:nvSpPr>
        <p:spPr>
          <a:xfrm>
            <a:off x="83227" y="1591190"/>
            <a:ext cx="1076833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按字段过滤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86CBBC3-1B43-BB58-B1FE-1826B57539DA}"/>
              </a:ext>
            </a:extLst>
          </p:cNvPr>
          <p:cNvSpPr txBox="1"/>
          <p:nvPr/>
        </p:nvSpPr>
        <p:spPr>
          <a:xfrm>
            <a:off x="83227" y="2348964"/>
            <a:ext cx="1076833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按类型过滤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CE027D6-980A-01FA-43DA-A9E9B0C2C87F}"/>
              </a:ext>
            </a:extLst>
          </p:cNvPr>
          <p:cNvSpPr txBox="1"/>
          <p:nvPr/>
        </p:nvSpPr>
        <p:spPr>
          <a:xfrm>
            <a:off x="83227" y="4079360"/>
            <a:ext cx="1076833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按专辑过滤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81CF3AB-8E1C-87D0-4809-C1B70167FB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5228" y="2292388"/>
            <a:ext cx="924851" cy="1536601"/>
          </a:xfrm>
          <a:prstGeom prst="rect">
            <a:avLst/>
          </a:prstGeom>
          <a:ln>
            <a:solidFill>
              <a:srgbClr val="EC7227"/>
            </a:solidFill>
          </a:ln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B448E482-2515-CDFA-7092-80184DDDF63E}"/>
              </a:ext>
            </a:extLst>
          </p:cNvPr>
          <p:cNvSpPr txBox="1"/>
          <p:nvPr/>
        </p:nvSpPr>
        <p:spPr>
          <a:xfrm>
            <a:off x="10023248" y="2526015"/>
            <a:ext cx="1076833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按日期过滤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F0CC706-B4BA-58EA-CFB6-ABE7C34B4793}"/>
              </a:ext>
            </a:extLst>
          </p:cNvPr>
          <p:cNvSpPr txBox="1"/>
          <p:nvPr/>
        </p:nvSpPr>
        <p:spPr>
          <a:xfrm>
            <a:off x="10023247" y="3115393"/>
            <a:ext cx="1076833" cy="523220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按获取类型过滤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7A2BF70-BCED-5A8E-B519-D9F2318E3DC8}"/>
              </a:ext>
            </a:extLst>
          </p:cNvPr>
          <p:cNvSpPr txBox="1"/>
          <p:nvPr/>
        </p:nvSpPr>
        <p:spPr>
          <a:xfrm>
            <a:off x="1326274" y="2344299"/>
            <a:ext cx="1319149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添加搜索字段</a:t>
            </a:r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3A219A8C-202A-E631-6CFB-FAC5064CE048}"/>
              </a:ext>
            </a:extLst>
          </p:cNvPr>
          <p:cNvCxnSpPr>
            <a:cxnSpLocks/>
          </p:cNvCxnSpPr>
          <p:nvPr/>
        </p:nvCxnSpPr>
        <p:spPr>
          <a:xfrm>
            <a:off x="1508398" y="2014523"/>
            <a:ext cx="0" cy="329776"/>
          </a:xfrm>
          <a:prstGeom prst="straightConnector1">
            <a:avLst/>
          </a:prstGeom>
          <a:ln w="38100">
            <a:solidFill>
              <a:srgbClr val="EC72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3079A147-39C5-1311-E382-BA922F021748}"/>
              </a:ext>
            </a:extLst>
          </p:cNvPr>
          <p:cNvSpPr txBox="1"/>
          <p:nvPr/>
        </p:nvSpPr>
        <p:spPr>
          <a:xfrm>
            <a:off x="1537111" y="1521533"/>
            <a:ext cx="911663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更新结果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9453B71-BC62-6157-72B0-2C0508FC0AC8}"/>
              </a:ext>
            </a:extLst>
          </p:cNvPr>
          <p:cNvSpPr txBox="1"/>
          <p:nvPr/>
        </p:nvSpPr>
        <p:spPr>
          <a:xfrm>
            <a:off x="3304952" y="1591190"/>
            <a:ext cx="1076833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按主题过滤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2E49C13B-0E1B-6266-4561-0A56598AFD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0346" y="1591190"/>
            <a:ext cx="1117657" cy="4807197"/>
          </a:xfrm>
          <a:prstGeom prst="rect">
            <a:avLst/>
          </a:prstGeom>
          <a:ln>
            <a:solidFill>
              <a:srgbClr val="EC7227"/>
            </a:solidFill>
          </a:ln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8FD59BA2-7004-4192-191C-0584433D603F}"/>
              </a:ext>
            </a:extLst>
          </p:cNvPr>
          <p:cNvSpPr txBox="1"/>
          <p:nvPr/>
        </p:nvSpPr>
        <p:spPr>
          <a:xfrm>
            <a:off x="3304952" y="4768703"/>
            <a:ext cx="1076833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按内容过滤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D59D8603-4C69-2CB1-79A8-6F23D6BF69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5853" y="1591190"/>
            <a:ext cx="1054154" cy="4826248"/>
          </a:xfrm>
          <a:prstGeom prst="rect">
            <a:avLst/>
          </a:prstGeom>
          <a:ln>
            <a:solidFill>
              <a:srgbClr val="EC7227"/>
            </a:solidFill>
          </a:ln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0C72C88F-EC25-A523-A980-504F71EB717B}"/>
              </a:ext>
            </a:extLst>
          </p:cNvPr>
          <p:cNvSpPr txBox="1"/>
          <p:nvPr/>
        </p:nvSpPr>
        <p:spPr>
          <a:xfrm>
            <a:off x="5633641" y="1591358"/>
            <a:ext cx="1076833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按期刊过滤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E76FDD0-B796-A7D2-1168-F81CDC5F25AF}"/>
              </a:ext>
            </a:extLst>
          </p:cNvPr>
          <p:cNvSpPr txBox="1"/>
          <p:nvPr/>
        </p:nvSpPr>
        <p:spPr>
          <a:xfrm>
            <a:off x="5630337" y="4716387"/>
            <a:ext cx="1076833" cy="523220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按文献类型过滤</a:t>
            </a: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B9A98800-DD52-ADE8-F831-A0CFB8A1D0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3798" y="1606375"/>
            <a:ext cx="984301" cy="4445228"/>
          </a:xfrm>
          <a:prstGeom prst="rect">
            <a:avLst/>
          </a:prstGeom>
          <a:ln>
            <a:solidFill>
              <a:srgbClr val="EC7227"/>
            </a:solidFill>
          </a:ln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D720125B-3A19-C530-2A84-AD7D10FD2ACA}"/>
              </a:ext>
            </a:extLst>
          </p:cNvPr>
          <p:cNvSpPr txBox="1"/>
          <p:nvPr/>
        </p:nvSpPr>
        <p:spPr>
          <a:xfrm>
            <a:off x="7871816" y="1591190"/>
            <a:ext cx="1076833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按丛书过滤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07801619-680D-731F-6E57-F013A361B18C}"/>
              </a:ext>
            </a:extLst>
          </p:cNvPr>
          <p:cNvSpPr txBox="1"/>
          <p:nvPr/>
        </p:nvSpPr>
        <p:spPr>
          <a:xfrm>
            <a:off x="7871815" y="3275111"/>
            <a:ext cx="1076833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按栏目过滤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0B6AD6C2-CD99-75F2-53EB-39A28291C935}"/>
              </a:ext>
            </a:extLst>
          </p:cNvPr>
          <p:cNvSpPr/>
          <p:nvPr/>
        </p:nvSpPr>
        <p:spPr>
          <a:xfrm>
            <a:off x="11207692" y="3060688"/>
            <a:ext cx="461394" cy="214423"/>
          </a:xfrm>
          <a:prstGeom prst="rect">
            <a:avLst/>
          </a:prstGeom>
          <a:noFill/>
          <a:ln w="28575">
            <a:solidFill>
              <a:srgbClr val="EC72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F92F1C93-8AE8-ADA6-4BCA-D9D339829F9B}"/>
              </a:ext>
            </a:extLst>
          </p:cNvPr>
          <p:cNvCxnSpPr>
            <a:stCxn id="9" idx="3"/>
          </p:cNvCxnSpPr>
          <p:nvPr/>
        </p:nvCxnSpPr>
        <p:spPr>
          <a:xfrm flipV="1">
            <a:off x="1160060" y="1745078"/>
            <a:ext cx="186002" cy="1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3A1ECBD2-CC95-1914-CBBE-A9E93FF3AEAD}"/>
              </a:ext>
            </a:extLst>
          </p:cNvPr>
          <p:cNvCxnSpPr>
            <a:stCxn id="11" idx="3"/>
          </p:cNvCxnSpPr>
          <p:nvPr/>
        </p:nvCxnSpPr>
        <p:spPr>
          <a:xfrm flipV="1">
            <a:off x="1160060" y="4158114"/>
            <a:ext cx="186002" cy="75135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D3DDA091-DEE6-28A7-66D3-B35EFFD216F2}"/>
              </a:ext>
            </a:extLst>
          </p:cNvPr>
          <p:cNvCxnSpPr>
            <a:cxnSpLocks/>
          </p:cNvCxnSpPr>
          <p:nvPr/>
        </p:nvCxnSpPr>
        <p:spPr>
          <a:xfrm flipV="1">
            <a:off x="1019175" y="2161010"/>
            <a:ext cx="307099" cy="183289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6F49025B-4852-2553-AEB8-2E6004D37159}"/>
              </a:ext>
            </a:extLst>
          </p:cNvPr>
          <p:cNvCxnSpPr>
            <a:cxnSpLocks/>
          </p:cNvCxnSpPr>
          <p:nvPr/>
        </p:nvCxnSpPr>
        <p:spPr>
          <a:xfrm>
            <a:off x="4374967" y="4922591"/>
            <a:ext cx="264410" cy="55406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A204DE11-76BB-CEC1-25E4-24D3F1085DBC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4381785" y="1663560"/>
            <a:ext cx="216021" cy="81519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DD863483-0F43-0D88-F740-57412AF6DBA3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11100081" y="2344299"/>
            <a:ext cx="180727" cy="335605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C9F0E1AA-F883-CBC9-6C3C-EB3E729240C3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11100080" y="3377003"/>
            <a:ext cx="180728" cy="0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>
            <a:extLst>
              <a:ext uri="{FF2B5EF4-FFF2-40B4-BE49-F238E27FC236}">
                <a16:creationId xmlns:a16="http://schemas.microsoft.com/office/drawing/2014/main" id="{F6C13984-6FAD-8EB2-7BA5-45A61F7E4791}"/>
              </a:ext>
            </a:extLst>
          </p:cNvPr>
          <p:cNvCxnSpPr>
            <a:stCxn id="28" idx="3"/>
          </p:cNvCxnSpPr>
          <p:nvPr/>
        </p:nvCxnSpPr>
        <p:spPr>
          <a:xfrm flipV="1">
            <a:off x="6707170" y="4922591"/>
            <a:ext cx="271146" cy="55406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1015BD89-5283-6A72-CE51-BA4CCFEDF9F5}"/>
              </a:ext>
            </a:extLst>
          </p:cNvPr>
          <p:cNvCxnSpPr>
            <a:stCxn id="27" idx="3"/>
          </p:cNvCxnSpPr>
          <p:nvPr/>
        </p:nvCxnSpPr>
        <p:spPr>
          <a:xfrm flipV="1">
            <a:off x="6710474" y="1703246"/>
            <a:ext cx="150758" cy="42001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>
            <a:extLst>
              <a:ext uri="{FF2B5EF4-FFF2-40B4-BE49-F238E27FC236}">
                <a16:creationId xmlns:a16="http://schemas.microsoft.com/office/drawing/2014/main" id="{113C709A-D9AB-71A5-D3C5-1670AA6EE634}"/>
              </a:ext>
            </a:extLst>
          </p:cNvPr>
          <p:cNvCxnSpPr>
            <a:stCxn id="31" idx="3"/>
          </p:cNvCxnSpPr>
          <p:nvPr/>
        </p:nvCxnSpPr>
        <p:spPr>
          <a:xfrm flipV="1">
            <a:off x="8948649" y="1724246"/>
            <a:ext cx="272353" cy="20833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50">
            <a:extLst>
              <a:ext uri="{FF2B5EF4-FFF2-40B4-BE49-F238E27FC236}">
                <a16:creationId xmlns:a16="http://schemas.microsoft.com/office/drawing/2014/main" id="{8E10723B-C617-377C-3B9D-ACFF4939EDE7}"/>
              </a:ext>
            </a:extLst>
          </p:cNvPr>
          <p:cNvCxnSpPr>
            <a:stCxn id="32" idx="3"/>
          </p:cNvCxnSpPr>
          <p:nvPr/>
        </p:nvCxnSpPr>
        <p:spPr>
          <a:xfrm flipV="1">
            <a:off x="8948648" y="3377003"/>
            <a:ext cx="136177" cy="51997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灯片编号占位符 79">
            <a:extLst>
              <a:ext uri="{FF2B5EF4-FFF2-40B4-BE49-F238E27FC236}">
                <a16:creationId xmlns:a16="http://schemas.microsoft.com/office/drawing/2014/main" id="{4C2015D0-9C5F-4D6D-6AAB-57CB20C603E6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495092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15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3613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20" grpId="0" animBg="1"/>
      <p:bldP spid="21" grpId="0" animBg="1"/>
      <p:bldP spid="24" grpId="0" animBg="1"/>
      <p:bldP spid="27" grpId="0" animBg="1"/>
      <p:bldP spid="28" grpId="0" animBg="1"/>
      <p:bldP spid="31" grpId="0" animBg="1"/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222095A7-FFAA-80FB-4E55-1965FA2D9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257" y="904472"/>
            <a:ext cx="10504383" cy="5112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标题 9">
            <a:extLst>
              <a:ext uri="{FF2B5EF4-FFF2-40B4-BE49-F238E27FC236}">
                <a16:creationId xmlns:a16="http://schemas.microsoft.com/office/drawing/2014/main" id="{9D63B528-8F70-B4F6-33A7-29D3D2C77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472" y="317246"/>
            <a:ext cx="3342196" cy="2654554"/>
          </a:xfrm>
        </p:spPr>
        <p:txBody>
          <a:bodyPr/>
          <a:lstStyle/>
          <a:p>
            <a:r>
              <a:rPr lang="zh-CN" altLang="en-US" sz="2800" b="1" dirty="0">
                <a:latin typeface="+mn-lt"/>
                <a:ea typeface="+mn-ea"/>
                <a:cs typeface="+mn-ea"/>
                <a:sym typeface="+mn-lt"/>
              </a:rPr>
              <a:t>精炼检索结果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95C0C12-928F-DFB4-725C-1B13C8EEB4F0}"/>
              </a:ext>
            </a:extLst>
          </p:cNvPr>
          <p:cNvSpPr/>
          <p:nvPr/>
        </p:nvSpPr>
        <p:spPr>
          <a:xfrm>
            <a:off x="3410288" y="1919110"/>
            <a:ext cx="2461527" cy="510487"/>
          </a:xfrm>
          <a:prstGeom prst="rect">
            <a:avLst/>
          </a:prstGeom>
          <a:noFill/>
          <a:ln w="28575">
            <a:solidFill>
              <a:srgbClr val="EC72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3C3B295-933D-2F3B-CBAF-9380E3D10C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82" t="37619" r="5453"/>
          <a:stretch/>
        </p:blipFill>
        <p:spPr>
          <a:xfrm>
            <a:off x="8121335" y="2277533"/>
            <a:ext cx="1270886" cy="513867"/>
          </a:xfrm>
          <a:prstGeom prst="rect">
            <a:avLst/>
          </a:prstGeom>
          <a:ln>
            <a:solidFill>
              <a:srgbClr val="EC7227"/>
            </a:solidFill>
          </a:ln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78AD5C1F-2A15-8B9A-8216-19104CBF4181}"/>
              </a:ext>
            </a:extLst>
          </p:cNvPr>
          <p:cNvSpPr txBox="1"/>
          <p:nvPr/>
        </p:nvSpPr>
        <p:spPr>
          <a:xfrm>
            <a:off x="8092872" y="1492584"/>
            <a:ext cx="995061" cy="738664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对检索结果进行排序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36E290F-E36C-0A0B-639D-9C9EFA551EF5}"/>
              </a:ext>
            </a:extLst>
          </p:cNvPr>
          <p:cNvSpPr/>
          <p:nvPr/>
        </p:nvSpPr>
        <p:spPr>
          <a:xfrm>
            <a:off x="3410288" y="2508715"/>
            <a:ext cx="749667" cy="258414"/>
          </a:xfrm>
          <a:prstGeom prst="rect">
            <a:avLst/>
          </a:prstGeom>
          <a:noFill/>
          <a:ln w="28575">
            <a:solidFill>
              <a:srgbClr val="EC72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79FF498-74D2-5DE5-5B14-781C0C074680}"/>
              </a:ext>
            </a:extLst>
          </p:cNvPr>
          <p:cNvSpPr txBox="1"/>
          <p:nvPr/>
        </p:nvSpPr>
        <p:spPr>
          <a:xfrm>
            <a:off x="4302992" y="2508714"/>
            <a:ext cx="1270886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保存检索结果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6710B9D-83FB-DA70-D8D5-B39CE99997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6979" y="1369302"/>
            <a:ext cx="2787793" cy="2228965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63FC6F4-2F8B-F9E7-10DD-885015D53A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9211" y="3111051"/>
            <a:ext cx="5013192" cy="1618108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97C2A3B-172C-A9B3-D1C7-12954AFACCB4}"/>
              </a:ext>
            </a:extLst>
          </p:cNvPr>
          <p:cNvSpPr txBox="1"/>
          <p:nvPr/>
        </p:nvSpPr>
        <p:spPr>
          <a:xfrm>
            <a:off x="7378377" y="6328202"/>
            <a:ext cx="3672196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原注册用户首次登录新平台需重置账户密码！</a:t>
            </a:r>
          </a:p>
        </p:txBody>
      </p:sp>
      <p:pic>
        <p:nvPicPr>
          <p:cNvPr id="10" name="图片 9" descr="图片包含 图标&#10;&#10;描述已自动生成">
            <a:extLst>
              <a:ext uri="{FF2B5EF4-FFF2-40B4-BE49-F238E27FC236}">
                <a16:creationId xmlns:a16="http://schemas.microsoft.com/office/drawing/2014/main" id="{9ADE3C35-66DA-3CE9-7563-7515BB2812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126" y="1462875"/>
            <a:ext cx="501746" cy="270678"/>
          </a:xfrm>
          <a:prstGeom prst="rect">
            <a:avLst/>
          </a:prstGeom>
        </p:spPr>
      </p:pic>
      <p:pic>
        <p:nvPicPr>
          <p:cNvPr id="13" name="图片 12" descr="图片包含 图标&#10;&#10;描述已自动生成">
            <a:extLst>
              <a:ext uri="{FF2B5EF4-FFF2-40B4-BE49-F238E27FC236}">
                <a16:creationId xmlns:a16="http://schemas.microsoft.com/office/drawing/2014/main" id="{F81D5F16-1A0F-AADB-4386-E8801D7FC5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077" y="966788"/>
            <a:ext cx="459064" cy="247652"/>
          </a:xfrm>
          <a:prstGeom prst="rect">
            <a:avLst/>
          </a:prstGeom>
        </p:spPr>
      </p:pic>
      <p:sp>
        <p:nvSpPr>
          <p:cNvPr id="6" name="灯片编号占位符 79">
            <a:extLst>
              <a:ext uri="{FF2B5EF4-FFF2-40B4-BE49-F238E27FC236}">
                <a16:creationId xmlns:a16="http://schemas.microsoft.com/office/drawing/2014/main" id="{6D890BA4-2166-44F4-5BEC-23CEBF247D47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495092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16</a:t>
            </a:fld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07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21" grpId="0" animBg="1"/>
      <p:bldP spid="22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733273-7E57-FC71-9B07-254845CDC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650" y="718273"/>
            <a:ext cx="3342196" cy="2654554"/>
          </a:xfrm>
        </p:spPr>
        <p:txBody>
          <a:bodyPr/>
          <a:lstStyle/>
          <a:p>
            <a:r>
              <a:rPr lang="zh-CN" altLang="en-US" sz="2800" b="1" dirty="0"/>
              <a:t>期刊页面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4A6AE75-34D8-F3E7-11C6-225E96D2E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324" y="454471"/>
            <a:ext cx="5474060" cy="337714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7F7BEA3-0FB6-CB01-787A-EA1AFA49E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1705" y="3784821"/>
            <a:ext cx="5474060" cy="175506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18C8CED-58F2-4EFF-CDFD-8EDD7E0D28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1706" y="5521560"/>
            <a:ext cx="5474059" cy="136219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3767BF9-A085-9300-D2DC-8872A0B29523}"/>
              </a:ext>
            </a:extLst>
          </p:cNvPr>
          <p:cNvSpPr txBox="1"/>
          <p:nvPr/>
        </p:nvSpPr>
        <p:spPr>
          <a:xfrm>
            <a:off x="5091278" y="2823289"/>
            <a:ext cx="965201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精选文章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C10C3AD-35FA-B0E0-A2AD-1DF5C0C5E303}"/>
              </a:ext>
            </a:extLst>
          </p:cNvPr>
          <p:cNvSpPr txBox="1"/>
          <p:nvPr/>
        </p:nvSpPr>
        <p:spPr>
          <a:xfrm>
            <a:off x="5091278" y="5496899"/>
            <a:ext cx="965201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最新文章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121014C-A236-0540-9042-2BB2D18FD4CE}"/>
              </a:ext>
            </a:extLst>
          </p:cNvPr>
          <p:cNvSpPr txBox="1"/>
          <p:nvPr/>
        </p:nvSpPr>
        <p:spPr>
          <a:xfrm>
            <a:off x="5091277" y="3804781"/>
            <a:ext cx="965201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编辑精选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8C6B758-BEE2-D28C-D7DD-3E160407D352}"/>
              </a:ext>
            </a:extLst>
          </p:cNvPr>
          <p:cNvSpPr txBox="1"/>
          <p:nvPr/>
        </p:nvSpPr>
        <p:spPr>
          <a:xfrm>
            <a:off x="8094595" y="4158490"/>
            <a:ext cx="1058866" cy="261610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</a:rPr>
              <a:t>最多阅读文章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D797A46-D560-0466-39C1-87455D09341E}"/>
              </a:ext>
            </a:extLst>
          </p:cNvPr>
          <p:cNvSpPr txBox="1"/>
          <p:nvPr/>
        </p:nvSpPr>
        <p:spPr>
          <a:xfrm>
            <a:off x="9595765" y="3896887"/>
            <a:ext cx="1026335" cy="261603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</a:rPr>
              <a:t>最多引用文章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2E6069A-381B-E9D1-EE85-4C696510D66E}"/>
              </a:ext>
            </a:extLst>
          </p:cNvPr>
          <p:cNvSpPr txBox="1"/>
          <p:nvPr/>
        </p:nvSpPr>
        <p:spPr>
          <a:xfrm>
            <a:off x="9595765" y="2869463"/>
            <a:ext cx="1026335" cy="261603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</a:rPr>
              <a:t>稿件提交系统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FC15C6D-1D2A-3E79-F8BF-80C68C044DC9}"/>
              </a:ext>
            </a:extLst>
          </p:cNvPr>
          <p:cNvSpPr txBox="1"/>
          <p:nvPr/>
        </p:nvSpPr>
        <p:spPr>
          <a:xfrm>
            <a:off x="9623952" y="3429359"/>
            <a:ext cx="1026335" cy="261603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</a:rPr>
              <a:t>订阅本刊</a:t>
            </a: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40634DE7-03E6-C907-74AE-25293A6117F5}"/>
              </a:ext>
            </a:extLst>
          </p:cNvPr>
          <p:cNvGrpSpPr/>
          <p:nvPr/>
        </p:nvGrpSpPr>
        <p:grpSpPr>
          <a:xfrm>
            <a:off x="2315382" y="986773"/>
            <a:ext cx="2258047" cy="1539370"/>
            <a:chOff x="2315382" y="986773"/>
            <a:chExt cx="2258047" cy="1539370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96ADA586-50F3-D8AF-054F-F0D91AF40D34}"/>
                </a:ext>
              </a:extLst>
            </p:cNvPr>
            <p:cNvGrpSpPr/>
            <p:nvPr/>
          </p:nvGrpSpPr>
          <p:grpSpPr>
            <a:xfrm>
              <a:off x="2315382" y="1168490"/>
              <a:ext cx="1764270" cy="1357653"/>
              <a:chOff x="2315382" y="1055600"/>
              <a:chExt cx="1764270" cy="1357653"/>
            </a:xfrm>
          </p:grpSpPr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F9D792B5-85EC-2CF8-8635-E81CE53B8407}"/>
                  </a:ext>
                </a:extLst>
              </p:cNvPr>
              <p:cNvSpPr txBox="1"/>
              <p:nvPr/>
            </p:nvSpPr>
            <p:spPr>
              <a:xfrm>
                <a:off x="3142399" y="1055600"/>
                <a:ext cx="748957" cy="246221"/>
              </a:xfrm>
              <a:prstGeom prst="rect">
                <a:avLst/>
              </a:prstGeom>
              <a:solidFill>
                <a:srgbClr val="EC7227"/>
              </a:solidFill>
              <a:ln w="28575">
                <a:solidFill>
                  <a:srgbClr val="EC7227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zh-CN" altLang="en-US" sz="1000" b="1" dirty="0">
                    <a:solidFill>
                      <a:schemeClr val="bg1"/>
                    </a:solidFill>
                  </a:rPr>
                  <a:t>浏览本刊</a:t>
                </a:r>
              </a:p>
            </p:txBody>
          </p:sp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2D0756EE-B3A6-9CA5-6609-D4D8E3C7A2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15382" y="1353626"/>
                <a:ext cx="1764270" cy="1059627"/>
              </a:xfrm>
              <a:prstGeom prst="rect">
                <a:avLst/>
              </a:prstGeom>
              <a:ln>
                <a:solidFill>
                  <a:schemeClr val="accent4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4812AA4E-A152-F357-9059-1CD85C00C1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38575" y="986773"/>
              <a:ext cx="734854" cy="198798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BEBB4F06-3BD7-31A8-5FF4-15A1D9E9CAEC}"/>
              </a:ext>
            </a:extLst>
          </p:cNvPr>
          <p:cNvGrpSpPr/>
          <p:nvPr/>
        </p:nvGrpSpPr>
        <p:grpSpPr>
          <a:xfrm>
            <a:off x="4256011" y="989276"/>
            <a:ext cx="835266" cy="1544054"/>
            <a:chOff x="4256011" y="989276"/>
            <a:chExt cx="835266" cy="154405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364C9544-67A6-CC0E-3071-8632C0AB4C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44137"/>
            <a:stretch/>
          </p:blipFill>
          <p:spPr>
            <a:xfrm>
              <a:off x="4256011" y="1487978"/>
              <a:ext cx="783998" cy="10453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85668D7C-AB6F-3564-3BE2-772F8FF401FD}"/>
                </a:ext>
              </a:extLst>
            </p:cNvPr>
            <p:cNvSpPr txBox="1"/>
            <p:nvPr/>
          </p:nvSpPr>
          <p:spPr>
            <a:xfrm>
              <a:off x="4258615" y="1168490"/>
              <a:ext cx="748957" cy="246221"/>
            </a:xfrm>
            <a:prstGeom prst="rect">
              <a:avLst/>
            </a:prstGeom>
            <a:solidFill>
              <a:srgbClr val="EC7227"/>
            </a:solidFill>
            <a:ln w="28575">
              <a:solidFill>
                <a:srgbClr val="EC7227"/>
              </a:solidFill>
            </a:ln>
          </p:spPr>
          <p:txBody>
            <a:bodyPr wrap="square">
              <a:spAutoFit/>
            </a:bodyPr>
            <a:lstStyle/>
            <a:p>
              <a:r>
                <a:rPr lang="zh-CN" altLang="en-US" sz="1000" b="1" dirty="0">
                  <a:solidFill>
                    <a:schemeClr val="bg1"/>
                  </a:solidFill>
                </a:rPr>
                <a:t>本刊合集</a:t>
              </a:r>
            </a:p>
          </p:txBody>
        </p:sp>
        <p:cxnSp>
          <p:nvCxnSpPr>
            <p:cNvPr id="28" name="直接箭头连接符 27">
              <a:extLst>
                <a:ext uri="{FF2B5EF4-FFF2-40B4-BE49-F238E27FC236}">
                  <a16:creationId xmlns:a16="http://schemas.microsoft.com/office/drawing/2014/main" id="{9D2749CA-BC8B-8DF8-8916-3BD6E71D76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84573" y="989276"/>
              <a:ext cx="306704" cy="144066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01BAA4A3-213E-96D6-039F-9ADBD5D94B96}"/>
              </a:ext>
            </a:extLst>
          </p:cNvPr>
          <p:cNvGrpSpPr/>
          <p:nvPr/>
        </p:nvGrpSpPr>
        <p:grpSpPr>
          <a:xfrm>
            <a:off x="5126191" y="990743"/>
            <a:ext cx="971024" cy="1542587"/>
            <a:chOff x="5173817" y="990743"/>
            <a:chExt cx="971024" cy="1542587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BFF404D1-B00D-387F-0F4A-976BE9DF7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73817" y="1485357"/>
              <a:ext cx="971024" cy="1047973"/>
            </a:xfrm>
            <a:prstGeom prst="rect">
              <a:avLst/>
            </a:prstGeom>
            <a:ln>
              <a:solidFill>
                <a:srgbClr val="EC7227"/>
              </a:solidFill>
            </a:ln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490EC611-1F1B-2F93-F3FB-847857A8264B}"/>
                </a:ext>
              </a:extLst>
            </p:cNvPr>
            <p:cNvSpPr txBox="1"/>
            <p:nvPr/>
          </p:nvSpPr>
          <p:spPr>
            <a:xfrm>
              <a:off x="5226371" y="1168490"/>
              <a:ext cx="748957" cy="246221"/>
            </a:xfrm>
            <a:prstGeom prst="rect">
              <a:avLst/>
            </a:prstGeom>
            <a:solidFill>
              <a:srgbClr val="EC7227"/>
            </a:solidFill>
            <a:ln w="28575">
              <a:solidFill>
                <a:srgbClr val="EC7227"/>
              </a:solidFill>
            </a:ln>
          </p:spPr>
          <p:txBody>
            <a:bodyPr wrap="square">
              <a:spAutoFit/>
            </a:bodyPr>
            <a:lstStyle/>
            <a:p>
              <a:r>
                <a:rPr lang="zh-CN" altLang="en-US" sz="1000" b="1" dirty="0">
                  <a:solidFill>
                    <a:schemeClr val="bg1"/>
                  </a:solidFill>
                </a:rPr>
                <a:t>作者天地</a:t>
              </a:r>
            </a:p>
          </p:txBody>
        </p:sp>
        <p:cxnSp>
          <p:nvCxnSpPr>
            <p:cNvPr id="31" name="直接箭头连接符 30">
              <a:extLst>
                <a:ext uri="{FF2B5EF4-FFF2-40B4-BE49-F238E27FC236}">
                  <a16:creationId xmlns:a16="http://schemas.microsoft.com/office/drawing/2014/main" id="{65F644B9-5C8F-1EC3-5DB6-F63C39A8DA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61191" y="990743"/>
              <a:ext cx="39509" cy="177747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4599E702-C30A-DFBA-CFA8-38ACA6A20114}"/>
              </a:ext>
            </a:extLst>
          </p:cNvPr>
          <p:cNvGrpSpPr/>
          <p:nvPr/>
        </p:nvGrpSpPr>
        <p:grpSpPr>
          <a:xfrm>
            <a:off x="6147439" y="1000945"/>
            <a:ext cx="852455" cy="1506146"/>
            <a:chOff x="6147439" y="1000945"/>
            <a:chExt cx="852455" cy="1506146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56548042-0662-24E5-E744-833129E2C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47439" y="1473490"/>
              <a:ext cx="852455" cy="10336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92F1643A-552D-6DD4-5D52-A82B5F087A74}"/>
                </a:ext>
              </a:extLst>
            </p:cNvPr>
            <p:cNvSpPr txBox="1"/>
            <p:nvPr/>
          </p:nvSpPr>
          <p:spPr>
            <a:xfrm>
              <a:off x="6202615" y="1168490"/>
              <a:ext cx="748957" cy="246221"/>
            </a:xfrm>
            <a:prstGeom prst="rect">
              <a:avLst/>
            </a:prstGeom>
            <a:solidFill>
              <a:srgbClr val="EC7227"/>
            </a:solidFill>
            <a:ln w="28575">
              <a:solidFill>
                <a:srgbClr val="EC7227"/>
              </a:solidFill>
            </a:ln>
          </p:spPr>
          <p:txBody>
            <a:bodyPr wrap="square">
              <a:spAutoFit/>
            </a:bodyPr>
            <a:lstStyle/>
            <a:p>
              <a:r>
                <a:rPr lang="zh-CN" altLang="en-US" sz="1000" b="1" dirty="0">
                  <a:solidFill>
                    <a:schemeClr val="bg1"/>
                  </a:solidFill>
                </a:rPr>
                <a:t>关于本刊</a:t>
              </a:r>
            </a:p>
          </p:txBody>
        </p:sp>
        <p:cxnSp>
          <p:nvCxnSpPr>
            <p:cNvPr id="33" name="直接箭头连接符 32">
              <a:extLst>
                <a:ext uri="{FF2B5EF4-FFF2-40B4-BE49-F238E27FC236}">
                  <a16:creationId xmlns:a16="http://schemas.microsoft.com/office/drawing/2014/main" id="{38D796B2-FEF8-E0A3-7E19-ADD55AE4F255}"/>
                </a:ext>
              </a:extLst>
            </p:cNvPr>
            <p:cNvCxnSpPr>
              <a:cxnSpLocks/>
            </p:cNvCxnSpPr>
            <p:nvPr/>
          </p:nvCxnSpPr>
          <p:spPr>
            <a:xfrm>
              <a:off x="6194152" y="1000945"/>
              <a:ext cx="231683" cy="167545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图片 23" descr="手机屏幕的截图&#10;&#10;低可信度描述已自动生成">
            <a:extLst>
              <a:ext uri="{FF2B5EF4-FFF2-40B4-BE49-F238E27FC236}">
                <a16:creationId xmlns:a16="http://schemas.microsoft.com/office/drawing/2014/main" id="{D3F92389-458D-699B-2BBB-ED77D34565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51" y="898935"/>
            <a:ext cx="602275" cy="90341"/>
          </a:xfrm>
          <a:prstGeom prst="rect">
            <a:avLst/>
          </a:prstGeom>
        </p:spPr>
      </p:pic>
      <p:sp>
        <p:nvSpPr>
          <p:cNvPr id="29" name="object 28">
            <a:extLst>
              <a:ext uri="{FF2B5EF4-FFF2-40B4-BE49-F238E27FC236}">
                <a16:creationId xmlns:a16="http://schemas.microsoft.com/office/drawing/2014/main" id="{08B6F31B-E7EC-2851-97D2-BE1312D0F163}"/>
              </a:ext>
            </a:extLst>
          </p:cNvPr>
          <p:cNvSpPr txBox="1"/>
          <p:nvPr/>
        </p:nvSpPr>
        <p:spPr>
          <a:xfrm>
            <a:off x="9689945" y="1547582"/>
            <a:ext cx="1197130" cy="567463"/>
          </a:xfrm>
          <a:prstGeom prst="rect">
            <a:avLst/>
          </a:prstGeom>
          <a:solidFill>
            <a:schemeClr val="accent4"/>
          </a:solidFill>
        </p:spPr>
        <p:txBody>
          <a:bodyPr vert="horz" wrap="square" lIns="0" tIns="59055" rIns="0" bIns="0" rtlCol="0">
            <a:spAutoFit/>
          </a:bodyPr>
          <a:lstStyle/>
          <a:p>
            <a:pPr marL="79375" marR="125095"/>
            <a:r>
              <a:rPr lang="zh-CN" altLang="en-US" sz="1100" b="1" dirty="0">
                <a:solidFill>
                  <a:schemeClr val="bg1"/>
                </a:solidFill>
              </a:rPr>
              <a:t>了解期刊、编辑委员会相关信息，访问现期的内容</a:t>
            </a:r>
            <a:endParaRPr sz="1100" b="1" dirty="0">
              <a:solidFill>
                <a:schemeClr val="bg1"/>
              </a:solidFill>
            </a:endParaRPr>
          </a:p>
        </p:txBody>
      </p: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F4AE8BFF-085E-C84A-E4FF-D61C292BE89D}"/>
              </a:ext>
            </a:extLst>
          </p:cNvPr>
          <p:cNvCxnSpPr>
            <a:cxnSpLocks/>
          </p:cNvCxnSpPr>
          <p:nvPr/>
        </p:nvCxnSpPr>
        <p:spPr>
          <a:xfrm flipH="1">
            <a:off x="9239157" y="1887599"/>
            <a:ext cx="464778" cy="0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79">
            <a:extLst>
              <a:ext uri="{FF2B5EF4-FFF2-40B4-BE49-F238E27FC236}">
                <a16:creationId xmlns:a16="http://schemas.microsoft.com/office/drawing/2014/main" id="{6C24B149-7DA4-A497-38B3-12573E2A82FC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495092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17</a:t>
            </a:fld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648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 descr="图形用户界面, 文本, 应用程序, 电子邮件&#10;&#10;描述已自动生成">
            <a:extLst>
              <a:ext uri="{FF2B5EF4-FFF2-40B4-BE49-F238E27FC236}">
                <a16:creationId xmlns:a16="http://schemas.microsoft.com/office/drawing/2014/main" id="{78045D65-AC3A-F4A8-260A-9FA7D8B26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547" y="329084"/>
            <a:ext cx="7090955" cy="641462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2A19E96-27DE-B6A9-4253-080C8CA5D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232" y="355854"/>
            <a:ext cx="3342196" cy="2654554"/>
          </a:xfrm>
        </p:spPr>
        <p:txBody>
          <a:bodyPr/>
          <a:lstStyle/>
          <a:p>
            <a:r>
              <a:rPr lang="zh-CN" altLang="en-US" sz="2800" b="1" dirty="0"/>
              <a:t>文章页面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419C215-F6BD-E12F-39F7-1D84FABBCFD5}"/>
              </a:ext>
            </a:extLst>
          </p:cNvPr>
          <p:cNvSpPr/>
          <p:nvPr/>
        </p:nvSpPr>
        <p:spPr>
          <a:xfrm>
            <a:off x="4292831" y="1835541"/>
            <a:ext cx="2464464" cy="176084"/>
          </a:xfrm>
          <a:prstGeom prst="rect">
            <a:avLst/>
          </a:prstGeom>
          <a:noFill/>
          <a:ln w="38100">
            <a:solidFill>
              <a:srgbClr val="EC72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5F410BF4-A225-90D3-17E7-0A98B74FEA9F}"/>
              </a:ext>
            </a:extLst>
          </p:cNvPr>
          <p:cNvCxnSpPr>
            <a:cxnSpLocks/>
          </p:cNvCxnSpPr>
          <p:nvPr/>
        </p:nvCxnSpPr>
        <p:spPr>
          <a:xfrm>
            <a:off x="6786563" y="1843088"/>
            <a:ext cx="3331103" cy="11625"/>
          </a:xfrm>
          <a:prstGeom prst="straightConnector1">
            <a:avLst/>
          </a:prstGeom>
          <a:ln w="28575">
            <a:solidFill>
              <a:srgbClr val="EC72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11930107-5F88-E53A-4B1E-D650F3E27D56}"/>
              </a:ext>
            </a:extLst>
          </p:cNvPr>
          <p:cNvSpPr txBox="1"/>
          <p:nvPr/>
        </p:nvSpPr>
        <p:spPr>
          <a:xfrm>
            <a:off x="10117666" y="1709291"/>
            <a:ext cx="965201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署名作者</a:t>
            </a:r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B8ADFECB-D70C-77F2-2833-8E005CF97EAF}"/>
              </a:ext>
            </a:extLst>
          </p:cNvPr>
          <p:cNvCxnSpPr>
            <a:cxnSpLocks/>
          </p:cNvCxnSpPr>
          <p:nvPr/>
        </p:nvCxnSpPr>
        <p:spPr>
          <a:xfrm>
            <a:off x="6577013" y="1962251"/>
            <a:ext cx="296699" cy="666043"/>
          </a:xfrm>
          <a:prstGeom prst="straightConnector1">
            <a:avLst/>
          </a:prstGeom>
          <a:ln w="28575">
            <a:solidFill>
              <a:srgbClr val="EC72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AFB4F911-342A-78A8-75E8-9E71199A4928}"/>
              </a:ext>
            </a:extLst>
          </p:cNvPr>
          <p:cNvSpPr txBox="1"/>
          <p:nvPr/>
        </p:nvSpPr>
        <p:spPr>
          <a:xfrm>
            <a:off x="6255300" y="2653769"/>
            <a:ext cx="907496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通讯作者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83DB97AB-F864-3A3A-A578-B34BA1D03C35}"/>
              </a:ext>
            </a:extLst>
          </p:cNvPr>
          <p:cNvSpPr txBox="1"/>
          <p:nvPr/>
        </p:nvSpPr>
        <p:spPr>
          <a:xfrm>
            <a:off x="7371063" y="1923131"/>
            <a:ext cx="907496" cy="95410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zh-CN" sz="14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研究者和贡献者身份识别码</a:t>
            </a:r>
            <a:r>
              <a:rPr lang="en-US" altLang="zh-CN" sz="14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(ORCID)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连接符: 肘形 7">
            <a:extLst>
              <a:ext uri="{FF2B5EF4-FFF2-40B4-BE49-F238E27FC236}">
                <a16:creationId xmlns:a16="http://schemas.microsoft.com/office/drawing/2014/main" id="{F526D856-B5C4-7A95-F7A3-B75E57EFCED5}"/>
              </a:ext>
            </a:extLst>
          </p:cNvPr>
          <p:cNvCxnSpPr>
            <a:cxnSpLocks/>
          </p:cNvCxnSpPr>
          <p:nvPr/>
        </p:nvCxnSpPr>
        <p:spPr>
          <a:xfrm rot="10800000" flipV="1">
            <a:off x="1947334" y="2290763"/>
            <a:ext cx="2338917" cy="706074"/>
          </a:xfrm>
          <a:prstGeom prst="bentConnector3">
            <a:avLst/>
          </a:prstGeom>
          <a:ln w="28575">
            <a:solidFill>
              <a:srgbClr val="EC72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A81E7C54-88FA-E6E5-9605-9B97C979C93D}"/>
              </a:ext>
            </a:extLst>
          </p:cNvPr>
          <p:cNvSpPr txBox="1"/>
          <p:nvPr/>
        </p:nvSpPr>
        <p:spPr>
          <a:xfrm>
            <a:off x="459232" y="2413057"/>
            <a:ext cx="1488101" cy="95410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作者机构信息及其在本站与其他数据库中的发文记录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6E63B42-D67F-7F2E-2171-75AD1376DACA}"/>
              </a:ext>
            </a:extLst>
          </p:cNvPr>
          <p:cNvSpPr/>
          <p:nvPr/>
        </p:nvSpPr>
        <p:spPr>
          <a:xfrm>
            <a:off x="6123534" y="2375702"/>
            <a:ext cx="398444" cy="162601"/>
          </a:xfrm>
          <a:prstGeom prst="rect">
            <a:avLst/>
          </a:prstGeom>
          <a:noFill/>
          <a:ln w="38100">
            <a:solidFill>
              <a:srgbClr val="EC722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" name="连接符: 肘形 30">
            <a:extLst>
              <a:ext uri="{FF2B5EF4-FFF2-40B4-BE49-F238E27FC236}">
                <a16:creationId xmlns:a16="http://schemas.microsoft.com/office/drawing/2014/main" id="{2D9CAC4E-E9D1-DE6A-9B86-44F46D7EF345}"/>
              </a:ext>
            </a:extLst>
          </p:cNvPr>
          <p:cNvCxnSpPr>
            <a:cxnSpLocks/>
          </p:cNvCxnSpPr>
          <p:nvPr/>
        </p:nvCxnSpPr>
        <p:spPr>
          <a:xfrm>
            <a:off x="6679145" y="1943079"/>
            <a:ext cx="686855" cy="194759"/>
          </a:xfrm>
          <a:prstGeom prst="bentConnector3">
            <a:avLst/>
          </a:prstGeom>
          <a:ln w="28575">
            <a:solidFill>
              <a:srgbClr val="EC72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>
            <a:extLst>
              <a:ext uri="{FF2B5EF4-FFF2-40B4-BE49-F238E27FC236}">
                <a16:creationId xmlns:a16="http://schemas.microsoft.com/office/drawing/2014/main" id="{0C9EF55E-183E-AC14-4516-A73BBB8F902F}"/>
              </a:ext>
            </a:extLst>
          </p:cNvPr>
          <p:cNvSpPr/>
          <p:nvPr/>
        </p:nvSpPr>
        <p:spPr>
          <a:xfrm>
            <a:off x="5700182" y="3201249"/>
            <a:ext cx="2065867" cy="194759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129EA6E1-10B3-F41F-6B42-6264F90C0A74}"/>
              </a:ext>
            </a:extLst>
          </p:cNvPr>
          <p:cNvCxnSpPr>
            <a:cxnSpLocks/>
          </p:cNvCxnSpPr>
          <p:nvPr/>
        </p:nvCxnSpPr>
        <p:spPr>
          <a:xfrm>
            <a:off x="6823069" y="3357907"/>
            <a:ext cx="9531" cy="502369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>
            <a:extLst>
              <a:ext uri="{FF2B5EF4-FFF2-40B4-BE49-F238E27FC236}">
                <a16:creationId xmlns:a16="http://schemas.microsoft.com/office/drawing/2014/main" id="{CC381895-9C3C-7199-3A52-581E2379AE2B}"/>
              </a:ext>
            </a:extLst>
          </p:cNvPr>
          <p:cNvSpPr txBox="1"/>
          <p:nvPr/>
        </p:nvSpPr>
        <p:spPr>
          <a:xfrm>
            <a:off x="6152335" y="3860276"/>
            <a:ext cx="1360529" cy="26161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altLang="zh-CN" sz="1100" b="1" dirty="0" err="1">
                <a:solidFill>
                  <a:schemeClr val="bg1"/>
                </a:solidFill>
              </a:rPr>
              <a:t>Scilight</a:t>
            </a:r>
            <a:r>
              <a:rPr lang="zh-CN" altLang="en-US" sz="1100" b="1" dirty="0">
                <a:solidFill>
                  <a:schemeClr val="bg1"/>
                </a:solidFill>
              </a:rPr>
              <a:t>文章链接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C6DCDDBE-FAEB-E3C6-54B0-854E3933C176}"/>
              </a:ext>
            </a:extLst>
          </p:cNvPr>
          <p:cNvGrpSpPr/>
          <p:nvPr/>
        </p:nvGrpSpPr>
        <p:grpSpPr>
          <a:xfrm>
            <a:off x="5925603" y="347913"/>
            <a:ext cx="5721435" cy="1213732"/>
            <a:chOff x="6011333" y="381254"/>
            <a:chExt cx="5721435" cy="1213732"/>
          </a:xfrm>
        </p:grpSpPr>
        <p:sp>
          <p:nvSpPr>
            <p:cNvPr id="13" name="流程图: 接点 12">
              <a:extLst>
                <a:ext uri="{FF2B5EF4-FFF2-40B4-BE49-F238E27FC236}">
                  <a16:creationId xmlns:a16="http://schemas.microsoft.com/office/drawing/2014/main" id="{01C763B2-F8C2-6555-FCA8-921E9949863A}"/>
                </a:ext>
              </a:extLst>
            </p:cNvPr>
            <p:cNvSpPr/>
            <p:nvPr/>
          </p:nvSpPr>
          <p:spPr>
            <a:xfrm>
              <a:off x="6955970" y="389722"/>
              <a:ext cx="320400" cy="321734"/>
            </a:xfrm>
            <a:prstGeom prst="flowChartConnector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3FDB1F26-4FAB-D34A-BD37-4AA8CD669178}"/>
                </a:ext>
              </a:extLst>
            </p:cNvPr>
            <p:cNvGrpSpPr/>
            <p:nvPr/>
          </p:nvGrpSpPr>
          <p:grpSpPr>
            <a:xfrm>
              <a:off x="6011333" y="381254"/>
              <a:ext cx="5721435" cy="1213732"/>
              <a:chOff x="6011333" y="381254"/>
              <a:chExt cx="5721435" cy="1213732"/>
            </a:xfrm>
          </p:grpSpPr>
          <p:sp>
            <p:nvSpPr>
              <p:cNvPr id="15" name="流程图: 接点 14">
                <a:extLst>
                  <a:ext uri="{FF2B5EF4-FFF2-40B4-BE49-F238E27FC236}">
                    <a16:creationId xmlns:a16="http://schemas.microsoft.com/office/drawing/2014/main" id="{FAB806A3-4010-E8A6-0367-2FF20A1A8DD3}"/>
                  </a:ext>
                </a:extLst>
              </p:cNvPr>
              <p:cNvSpPr/>
              <p:nvPr/>
            </p:nvSpPr>
            <p:spPr>
              <a:xfrm>
                <a:off x="8754533" y="381254"/>
                <a:ext cx="320400" cy="321734"/>
              </a:xfrm>
              <a:prstGeom prst="flowChartConnector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C3C404C6-B1EE-1919-6E35-0E53AC05E3D1}"/>
                  </a:ext>
                </a:extLst>
              </p:cNvPr>
              <p:cNvSpPr txBox="1"/>
              <p:nvPr/>
            </p:nvSpPr>
            <p:spPr>
              <a:xfrm>
                <a:off x="6908799" y="419069"/>
                <a:ext cx="761179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000" b="1" dirty="0">
                    <a:solidFill>
                      <a:schemeClr val="bg1"/>
                    </a:solidFill>
                  </a:rPr>
                  <a:t>SCI</a:t>
                </a:r>
                <a:endParaRPr lang="zh-CN" altLang="en-US" sz="1000" dirty="0"/>
              </a:p>
            </p:txBody>
          </p:sp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CFF8E216-321B-C7D6-18BC-2CD8B66ED531}"/>
                  </a:ext>
                </a:extLst>
              </p:cNvPr>
              <p:cNvSpPr txBox="1"/>
              <p:nvPr/>
            </p:nvSpPr>
            <p:spPr>
              <a:xfrm>
                <a:off x="8785655" y="419069"/>
                <a:ext cx="761179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000" b="1" dirty="0">
                    <a:solidFill>
                      <a:schemeClr val="bg1"/>
                    </a:solidFill>
                  </a:rPr>
                  <a:t>F</a:t>
                </a:r>
                <a:endParaRPr lang="zh-CN" altLang="en-US" sz="1000" dirty="0"/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9BB96746-2F5C-2423-44FF-F049246A7507}"/>
                  </a:ext>
                </a:extLst>
              </p:cNvPr>
              <p:cNvSpPr txBox="1"/>
              <p:nvPr/>
            </p:nvSpPr>
            <p:spPr>
              <a:xfrm>
                <a:off x="7258382" y="411316"/>
                <a:ext cx="1046310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100" b="1" dirty="0" err="1">
                    <a:solidFill>
                      <a:schemeClr val="tx2"/>
                    </a:solidFill>
                  </a:rPr>
                  <a:t>Scilight</a:t>
                </a:r>
                <a:r>
                  <a:rPr lang="zh-CN" altLang="en-US" sz="1100" b="1" dirty="0">
                    <a:solidFill>
                      <a:schemeClr val="tx2"/>
                    </a:solidFill>
                  </a:rPr>
                  <a:t>文章</a:t>
                </a:r>
                <a:endParaRPr lang="zh-CN" altLang="en-US" sz="11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7CCAB89E-A537-1E50-54FE-B0A001EC66B7}"/>
                  </a:ext>
                </a:extLst>
              </p:cNvPr>
              <p:cNvSpPr txBox="1"/>
              <p:nvPr/>
            </p:nvSpPr>
            <p:spPr>
              <a:xfrm>
                <a:off x="9075219" y="411316"/>
                <a:ext cx="1046310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100" b="1" dirty="0">
                    <a:solidFill>
                      <a:schemeClr val="tx2"/>
                    </a:solidFill>
                  </a:rPr>
                  <a:t>Feature</a:t>
                </a:r>
                <a:r>
                  <a:rPr lang="zh-CN" altLang="en-US" sz="1100" b="1" dirty="0">
                    <a:solidFill>
                      <a:schemeClr val="tx2"/>
                    </a:solidFill>
                  </a:rPr>
                  <a:t>文章</a:t>
                </a:r>
                <a:endParaRPr lang="zh-CN" altLang="en-US" sz="1100" dirty="0">
                  <a:solidFill>
                    <a:schemeClr val="tx2"/>
                  </a:solidFill>
                </a:endParaRPr>
              </a:p>
            </p:txBody>
          </p:sp>
          <p:cxnSp>
            <p:nvCxnSpPr>
              <p:cNvPr id="25" name="直接箭头连接符 24">
                <a:extLst>
                  <a:ext uri="{FF2B5EF4-FFF2-40B4-BE49-F238E27FC236}">
                    <a16:creationId xmlns:a16="http://schemas.microsoft.com/office/drawing/2014/main" id="{A93ADD0A-7359-EF74-68F1-F750D99A09D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11333" y="665290"/>
                <a:ext cx="2397632" cy="929696"/>
              </a:xfrm>
              <a:prstGeom prst="straightConnector1">
                <a:avLst/>
              </a:prstGeom>
              <a:ln w="19050"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流程图: 接点 45">
                <a:extLst>
                  <a:ext uri="{FF2B5EF4-FFF2-40B4-BE49-F238E27FC236}">
                    <a16:creationId xmlns:a16="http://schemas.microsoft.com/office/drawing/2014/main" id="{97843880-6E11-6C03-935C-231E08325014}"/>
                  </a:ext>
                </a:extLst>
              </p:cNvPr>
              <p:cNvSpPr/>
              <p:nvPr/>
            </p:nvSpPr>
            <p:spPr>
              <a:xfrm>
                <a:off x="10331906" y="381254"/>
                <a:ext cx="320400" cy="321734"/>
              </a:xfrm>
              <a:prstGeom prst="flowChartConnector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A5091255-8073-DA83-7084-42B795DA9863}"/>
                  </a:ext>
                </a:extLst>
              </p:cNvPr>
              <p:cNvSpPr txBox="1"/>
              <p:nvPr/>
            </p:nvSpPr>
            <p:spPr>
              <a:xfrm>
                <a:off x="10329160" y="419069"/>
                <a:ext cx="761179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000" b="1" dirty="0">
                    <a:solidFill>
                      <a:schemeClr val="bg1"/>
                    </a:solidFill>
                  </a:rPr>
                  <a:t>EP</a:t>
                </a:r>
                <a:endParaRPr lang="zh-CN" altLang="en-US" sz="1000" dirty="0"/>
              </a:p>
            </p:txBody>
          </p:sp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88BEE7A3-8B24-406D-36CE-55EFB1AD9E18}"/>
                  </a:ext>
                </a:extLst>
              </p:cNvPr>
              <p:cNvSpPr txBox="1"/>
              <p:nvPr/>
            </p:nvSpPr>
            <p:spPr>
              <a:xfrm>
                <a:off x="10652592" y="411316"/>
                <a:ext cx="1046310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100" b="1" dirty="0">
                    <a:solidFill>
                      <a:schemeClr val="tx2"/>
                    </a:solidFill>
                  </a:rPr>
                  <a:t>编辑精选文章</a:t>
                </a:r>
                <a:endParaRPr lang="zh-CN" altLang="en-US" sz="1100" dirty="0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B77E39FB-C5BB-F128-4E5A-4AD8161EBA9C}"/>
                  </a:ext>
                </a:extLst>
              </p:cNvPr>
              <p:cNvGrpSpPr/>
              <p:nvPr/>
            </p:nvGrpSpPr>
            <p:grpSpPr>
              <a:xfrm>
                <a:off x="10362823" y="855822"/>
                <a:ext cx="1369945" cy="324000"/>
                <a:chOff x="10362823" y="855822"/>
                <a:chExt cx="1369945" cy="324000"/>
              </a:xfrm>
            </p:grpSpPr>
            <p:pic>
              <p:nvPicPr>
                <p:cNvPr id="4" name="图片 3">
                  <a:extLst>
                    <a:ext uri="{FF2B5EF4-FFF2-40B4-BE49-F238E27FC236}">
                      <a16:creationId xmlns:a16="http://schemas.microsoft.com/office/drawing/2014/main" id="{260E9FC9-CFDA-5290-4DCB-C4523FF138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362823" y="855822"/>
                  <a:ext cx="339071" cy="324000"/>
                </a:xfrm>
                <a:prstGeom prst="rect">
                  <a:avLst/>
                </a:prstGeom>
              </p:spPr>
            </p:pic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5B0FE967-9B4F-ED68-11AE-F08EEF101381}"/>
                    </a:ext>
                  </a:extLst>
                </p:cNvPr>
                <p:cNvSpPr txBox="1"/>
                <p:nvPr/>
              </p:nvSpPr>
              <p:spPr>
                <a:xfrm>
                  <a:off x="10686458" y="918212"/>
                  <a:ext cx="1046310" cy="2616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zh-CN" altLang="en-US" sz="1100" b="1" dirty="0">
                      <a:solidFill>
                        <a:schemeClr val="accent4"/>
                      </a:solidFill>
                    </a:rPr>
                    <a:t>开放获取文章</a:t>
                  </a:r>
                  <a:endParaRPr lang="zh-CN" altLang="en-US" sz="1100" dirty="0">
                    <a:solidFill>
                      <a:schemeClr val="accent4"/>
                    </a:solidFill>
                  </a:endParaRPr>
                </a:p>
              </p:txBody>
            </p:sp>
          </p:grpSp>
        </p:grpSp>
      </p:grpSp>
      <p:sp>
        <p:nvSpPr>
          <p:cNvPr id="3" name="灯片编号占位符 79">
            <a:extLst>
              <a:ext uri="{FF2B5EF4-FFF2-40B4-BE49-F238E27FC236}">
                <a16:creationId xmlns:a16="http://schemas.microsoft.com/office/drawing/2014/main" id="{BED093A6-EF17-30BD-22F4-F0C5E702308C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495092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18</a:t>
            </a:fld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760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  <p:bldP spid="27" grpId="0" animBg="1"/>
      <p:bldP spid="37" grpId="0" animBg="1"/>
      <p:bldP spid="9" grpId="0" animBg="1"/>
      <p:bldP spid="10" grpId="0" animBg="1"/>
      <p:bldP spid="35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形用户界面, 文本, 应用程序, 电子邮件&#10;&#10;描述已自动生成">
            <a:extLst>
              <a:ext uri="{FF2B5EF4-FFF2-40B4-BE49-F238E27FC236}">
                <a16:creationId xmlns:a16="http://schemas.microsoft.com/office/drawing/2014/main" id="{B7484A43-A75A-696C-662C-C441088A0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411" y="438143"/>
            <a:ext cx="6674579" cy="620553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2A19E96-27DE-B6A9-4253-080C8CA5D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232" y="355854"/>
            <a:ext cx="3342196" cy="2654554"/>
          </a:xfrm>
        </p:spPr>
        <p:txBody>
          <a:bodyPr/>
          <a:lstStyle/>
          <a:p>
            <a:r>
              <a:rPr lang="zh-CN" altLang="en-US" sz="2800" b="1" dirty="0"/>
              <a:t>文章页面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1930107-5F88-E53A-4B1E-D650F3E27D56}"/>
              </a:ext>
            </a:extLst>
          </p:cNvPr>
          <p:cNvSpPr txBox="1"/>
          <p:nvPr/>
        </p:nvSpPr>
        <p:spPr>
          <a:xfrm>
            <a:off x="9906000" y="1247853"/>
            <a:ext cx="1456267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400" b="1" dirty="0" err="1">
                <a:solidFill>
                  <a:schemeClr val="bg1"/>
                </a:solidFill>
              </a:rPr>
              <a:t>Altmetric</a:t>
            </a:r>
            <a:r>
              <a:rPr lang="zh-CN" altLang="en-US" sz="1400" b="1" dirty="0">
                <a:solidFill>
                  <a:schemeClr val="bg1"/>
                </a:solidFill>
              </a:rPr>
              <a:t>指标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F2AB634E-9C33-D62B-61AF-D0C5755463E6}"/>
              </a:ext>
            </a:extLst>
          </p:cNvPr>
          <p:cNvSpPr txBox="1"/>
          <p:nvPr/>
        </p:nvSpPr>
        <p:spPr>
          <a:xfrm>
            <a:off x="9906000" y="1710801"/>
            <a:ext cx="1456267" cy="738664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来自</a:t>
            </a:r>
            <a:r>
              <a:rPr lang="en-US" altLang="zh-CN" sz="1400" b="1" dirty="0">
                <a:solidFill>
                  <a:schemeClr val="bg1"/>
                </a:solidFill>
              </a:rPr>
              <a:t>Web of Science</a:t>
            </a:r>
            <a:r>
              <a:rPr lang="zh-CN" altLang="en-US" sz="1400" b="1" dirty="0">
                <a:solidFill>
                  <a:schemeClr val="bg1"/>
                </a:solidFill>
              </a:rPr>
              <a:t>和谷歌学术的引用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E7B66587-5EF7-9571-EB81-0A7EDFD7202C}"/>
              </a:ext>
            </a:extLst>
          </p:cNvPr>
          <p:cNvSpPr txBox="1"/>
          <p:nvPr/>
        </p:nvSpPr>
        <p:spPr>
          <a:xfrm>
            <a:off x="8414759" y="4147134"/>
            <a:ext cx="1058866" cy="261610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</a:rPr>
              <a:t>最多阅读文章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0BF6D181-2DFB-CCBC-3A8F-78FE8D82A44B}"/>
              </a:ext>
            </a:extLst>
          </p:cNvPr>
          <p:cNvSpPr txBox="1"/>
          <p:nvPr/>
        </p:nvSpPr>
        <p:spPr>
          <a:xfrm>
            <a:off x="9946465" y="3727207"/>
            <a:ext cx="1026335" cy="261603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</a:rPr>
              <a:t>最多引用文章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F41D2CCE-A130-956C-4D04-399544FA0D26}"/>
              </a:ext>
            </a:extLst>
          </p:cNvPr>
          <p:cNvSpPr txBox="1"/>
          <p:nvPr/>
        </p:nvSpPr>
        <p:spPr>
          <a:xfrm>
            <a:off x="4930505" y="3241852"/>
            <a:ext cx="789268" cy="261603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</a:rPr>
              <a:t>分屏阅读</a:t>
            </a: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5CAAF085-E0BE-97B7-F156-F5BF2C0BE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254" y="3959723"/>
            <a:ext cx="800141" cy="438173"/>
          </a:xfrm>
          <a:prstGeom prst="rect">
            <a:avLst/>
          </a:prstGeom>
          <a:ln>
            <a:solidFill>
              <a:srgbClr val="EC7227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文本框 45">
            <a:extLst>
              <a:ext uri="{FF2B5EF4-FFF2-40B4-BE49-F238E27FC236}">
                <a16:creationId xmlns:a16="http://schemas.microsoft.com/office/drawing/2014/main" id="{17C044D8-6F43-C3E7-B4A3-E87B07852699}"/>
              </a:ext>
            </a:extLst>
          </p:cNvPr>
          <p:cNvSpPr txBox="1"/>
          <p:nvPr/>
        </p:nvSpPr>
        <p:spPr>
          <a:xfrm>
            <a:off x="5821127" y="4422265"/>
            <a:ext cx="789268" cy="43088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</a:rPr>
              <a:t>查看图表和视频</a:t>
            </a:r>
          </a:p>
        </p:txBody>
      </p:sp>
      <p:cxnSp>
        <p:nvCxnSpPr>
          <p:cNvPr id="48" name="直接箭头连接符 47">
            <a:extLst>
              <a:ext uri="{FF2B5EF4-FFF2-40B4-BE49-F238E27FC236}">
                <a16:creationId xmlns:a16="http://schemas.microsoft.com/office/drawing/2014/main" id="{6C34A241-7239-E626-C799-BB9A1C378A4B}"/>
              </a:ext>
            </a:extLst>
          </p:cNvPr>
          <p:cNvCxnSpPr/>
          <p:nvPr/>
        </p:nvCxnSpPr>
        <p:spPr>
          <a:xfrm>
            <a:off x="6098120" y="3724285"/>
            <a:ext cx="0" cy="298207"/>
          </a:xfrm>
          <a:prstGeom prst="straightConnector1">
            <a:avLst/>
          </a:prstGeom>
          <a:ln w="28575">
            <a:solidFill>
              <a:srgbClr val="EC72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本框 48">
            <a:extLst>
              <a:ext uri="{FF2B5EF4-FFF2-40B4-BE49-F238E27FC236}">
                <a16:creationId xmlns:a16="http://schemas.microsoft.com/office/drawing/2014/main" id="{A84B7C8E-B9D0-04D4-4E89-A9924BBDD6F8}"/>
              </a:ext>
            </a:extLst>
          </p:cNvPr>
          <p:cNvSpPr txBox="1"/>
          <p:nvPr/>
        </p:nvSpPr>
        <p:spPr>
          <a:xfrm>
            <a:off x="6441025" y="3256142"/>
            <a:ext cx="789268" cy="261603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</a:rPr>
              <a:t>下载</a:t>
            </a:r>
            <a:r>
              <a:rPr lang="en-US" altLang="zh-CN" sz="1100" b="1" dirty="0">
                <a:solidFill>
                  <a:schemeClr val="bg1"/>
                </a:solidFill>
              </a:rPr>
              <a:t>pdf</a:t>
            </a:r>
            <a:endParaRPr lang="zh-CN" altLang="en-US" sz="1100" b="1" dirty="0">
              <a:solidFill>
                <a:schemeClr val="bg1"/>
              </a:solidFill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B5929FEE-84F7-94C5-BB56-6B8690B455B8}"/>
              </a:ext>
            </a:extLst>
          </p:cNvPr>
          <p:cNvSpPr txBox="1"/>
          <p:nvPr/>
        </p:nvSpPr>
        <p:spPr>
          <a:xfrm>
            <a:off x="2294467" y="4346136"/>
            <a:ext cx="1137319" cy="523220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点击跳转至相应章节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16B4E8D5-F95C-AAD0-FFB7-65372E9EEB15}"/>
              </a:ext>
            </a:extLst>
          </p:cNvPr>
          <p:cNvSpPr/>
          <p:nvPr/>
        </p:nvSpPr>
        <p:spPr>
          <a:xfrm>
            <a:off x="3515536" y="3218329"/>
            <a:ext cx="1058867" cy="3133824"/>
          </a:xfrm>
          <a:prstGeom prst="rect">
            <a:avLst/>
          </a:prstGeom>
          <a:noFill/>
          <a:ln w="38100">
            <a:solidFill>
              <a:srgbClr val="EC72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C4C30A25-F2AC-3732-742D-3D41C836C446}"/>
              </a:ext>
            </a:extLst>
          </p:cNvPr>
          <p:cNvSpPr/>
          <p:nvPr/>
        </p:nvSpPr>
        <p:spPr>
          <a:xfrm>
            <a:off x="4864534" y="2052251"/>
            <a:ext cx="822960" cy="264541"/>
          </a:xfrm>
          <a:prstGeom prst="rect">
            <a:avLst/>
          </a:prstGeom>
          <a:noFill/>
          <a:ln w="38100">
            <a:solidFill>
              <a:srgbClr val="EC72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3" name="连接符: 肘形 52">
            <a:extLst>
              <a:ext uri="{FF2B5EF4-FFF2-40B4-BE49-F238E27FC236}">
                <a16:creationId xmlns:a16="http://schemas.microsoft.com/office/drawing/2014/main" id="{69F40A0E-BB49-9C66-BD63-E3FB8D051167}"/>
              </a:ext>
            </a:extLst>
          </p:cNvPr>
          <p:cNvCxnSpPr>
            <a:stCxn id="52" idx="1"/>
          </p:cNvCxnSpPr>
          <p:nvPr/>
        </p:nvCxnSpPr>
        <p:spPr>
          <a:xfrm rot="10800000" flipV="1">
            <a:off x="2285926" y="2184522"/>
            <a:ext cx="2578608" cy="818070"/>
          </a:xfrm>
          <a:prstGeom prst="bentConnector3">
            <a:avLst/>
          </a:prstGeom>
          <a:ln w="28575">
            <a:solidFill>
              <a:srgbClr val="EC72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本框 53">
            <a:extLst>
              <a:ext uri="{FF2B5EF4-FFF2-40B4-BE49-F238E27FC236}">
                <a16:creationId xmlns:a16="http://schemas.microsoft.com/office/drawing/2014/main" id="{4EB118D8-D480-54AA-0192-A9255794DAC0}"/>
              </a:ext>
            </a:extLst>
          </p:cNvPr>
          <p:cNvSpPr txBox="1"/>
          <p:nvPr/>
        </p:nvSpPr>
        <p:spPr>
          <a:xfrm>
            <a:off x="822537" y="2525539"/>
            <a:ext cx="1442466" cy="95410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文章的当前状态，包括对该记录的任何更正、撤稿或更新</a:t>
            </a:r>
          </a:p>
        </p:txBody>
      </p:sp>
      <p:pic>
        <p:nvPicPr>
          <p:cNvPr id="56" name="图片 55">
            <a:extLst>
              <a:ext uri="{FF2B5EF4-FFF2-40B4-BE49-F238E27FC236}">
                <a16:creationId xmlns:a16="http://schemas.microsoft.com/office/drawing/2014/main" id="{BAF90160-17ED-C26D-A1BC-CE43B69105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5057" y="4013998"/>
            <a:ext cx="482625" cy="774740"/>
          </a:xfrm>
          <a:prstGeom prst="rect">
            <a:avLst/>
          </a:prstGeom>
          <a:ln>
            <a:solidFill>
              <a:srgbClr val="EC7227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7" name="直接箭头连接符 56">
            <a:extLst>
              <a:ext uri="{FF2B5EF4-FFF2-40B4-BE49-F238E27FC236}">
                <a16:creationId xmlns:a16="http://schemas.microsoft.com/office/drawing/2014/main" id="{E0184605-BE5F-712E-5344-F07CB75DBA19}"/>
              </a:ext>
            </a:extLst>
          </p:cNvPr>
          <p:cNvCxnSpPr/>
          <p:nvPr/>
        </p:nvCxnSpPr>
        <p:spPr>
          <a:xfrm>
            <a:off x="7360189" y="3733152"/>
            <a:ext cx="0" cy="298207"/>
          </a:xfrm>
          <a:prstGeom prst="straightConnector1">
            <a:avLst/>
          </a:prstGeom>
          <a:ln w="28575">
            <a:solidFill>
              <a:srgbClr val="EC72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文本框 57">
            <a:extLst>
              <a:ext uri="{FF2B5EF4-FFF2-40B4-BE49-F238E27FC236}">
                <a16:creationId xmlns:a16="http://schemas.microsoft.com/office/drawing/2014/main" id="{468B32D1-7EF1-2BC7-F53F-02F06AD112B7}"/>
              </a:ext>
            </a:extLst>
          </p:cNvPr>
          <p:cNvSpPr txBox="1"/>
          <p:nvPr/>
        </p:nvSpPr>
        <p:spPr>
          <a:xfrm>
            <a:off x="7056066" y="4898262"/>
            <a:ext cx="937932" cy="43088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</a:rPr>
              <a:t>在社交媒体分享本文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2BA628E4-0D7A-159C-A1DD-630BAE1CFB2D}"/>
              </a:ext>
            </a:extLst>
          </p:cNvPr>
          <p:cNvSpPr txBox="1"/>
          <p:nvPr/>
        </p:nvSpPr>
        <p:spPr>
          <a:xfrm>
            <a:off x="7608003" y="2913318"/>
            <a:ext cx="1172739" cy="600164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100" b="1" dirty="0">
                <a:solidFill>
                  <a:schemeClr val="bg1"/>
                </a:solidFill>
              </a:rPr>
              <a:t>工具：转载和许可；引用本文下载引用文件</a:t>
            </a:r>
          </a:p>
        </p:txBody>
      </p:sp>
      <p:pic>
        <p:nvPicPr>
          <p:cNvPr id="67" name="图片 66">
            <a:extLst>
              <a:ext uri="{FF2B5EF4-FFF2-40B4-BE49-F238E27FC236}">
                <a16:creationId xmlns:a16="http://schemas.microsoft.com/office/drawing/2014/main" id="{3E6FE775-85CB-720F-0714-4256F6383A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0745" y="2185749"/>
            <a:ext cx="644279" cy="738664"/>
          </a:xfrm>
          <a:prstGeom prst="rect">
            <a:avLst/>
          </a:prstGeom>
          <a:ln>
            <a:solidFill>
              <a:srgbClr val="EC7227"/>
            </a:solidFill>
          </a:ln>
        </p:spPr>
      </p:pic>
      <p:sp>
        <p:nvSpPr>
          <p:cNvPr id="68" name="文本框 67">
            <a:extLst>
              <a:ext uri="{FF2B5EF4-FFF2-40B4-BE49-F238E27FC236}">
                <a16:creationId xmlns:a16="http://schemas.microsoft.com/office/drawing/2014/main" id="{B3408E61-5445-E339-AB8F-EB0BFACAE484}"/>
              </a:ext>
            </a:extLst>
          </p:cNvPr>
          <p:cNvSpPr txBox="1"/>
          <p:nvPr/>
        </p:nvSpPr>
        <p:spPr>
          <a:xfrm>
            <a:off x="5452524" y="2371473"/>
            <a:ext cx="789268" cy="261603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</a:rPr>
              <a:t>论文历史</a:t>
            </a:r>
          </a:p>
        </p:txBody>
      </p:sp>
      <p:sp>
        <p:nvSpPr>
          <p:cNvPr id="3" name="灯片编号占位符 79">
            <a:extLst>
              <a:ext uri="{FF2B5EF4-FFF2-40B4-BE49-F238E27FC236}">
                <a16:creationId xmlns:a16="http://schemas.microsoft.com/office/drawing/2014/main" id="{1A718509-6E6F-8603-A12F-7A3EFCF5D8AE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495092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19</a:t>
            </a:fld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011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8" grpId="0" animBg="1"/>
      <p:bldP spid="39" grpId="0" animBg="1"/>
      <p:bldP spid="40" grpId="0" animBg="1"/>
      <p:bldP spid="42" grpId="0" animBg="1"/>
      <p:bldP spid="46" grpId="0" animBg="1"/>
      <p:bldP spid="49" grpId="0" animBg="1"/>
      <p:bldP spid="50" grpId="0" animBg="1"/>
      <p:bldP spid="51" grpId="0" animBg="1"/>
      <p:bldP spid="52" grpId="0" animBg="1"/>
      <p:bldP spid="54" grpId="0" animBg="1"/>
      <p:bldP spid="58" grpId="0" animBg="1"/>
      <p:bldP spid="61" grpId="0" animBg="1"/>
      <p:bldP spid="6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îṡļiḍe">
            <a:extLst>
              <a:ext uri="{FF2B5EF4-FFF2-40B4-BE49-F238E27FC236}">
                <a16:creationId xmlns:a16="http://schemas.microsoft.com/office/drawing/2014/main" id="{82C5AC0D-3BE0-3FA5-1328-61F2AD07A1F7}"/>
              </a:ext>
            </a:extLst>
          </p:cNvPr>
          <p:cNvSpPr/>
          <p:nvPr/>
        </p:nvSpPr>
        <p:spPr>
          <a:xfrm>
            <a:off x="1157739" y="1189023"/>
            <a:ext cx="149318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 anchorCtr="0">
            <a:spAutoFit/>
          </a:bodyPr>
          <a:lstStyle/>
          <a:p>
            <a:r>
              <a:rPr kumimoji="1" lang="zh-CN" altLang="en-US" sz="3600" b="1" dirty="0">
                <a:solidFill>
                  <a:schemeClr val="bg1"/>
                </a:solidFill>
              </a:rPr>
              <a:t>大纲</a:t>
            </a:r>
            <a:endParaRPr kumimoji="1" lang="en-US" altLang="zh-CN" sz="3600" b="1" dirty="0">
              <a:solidFill>
                <a:schemeClr val="bg1"/>
              </a:solidFill>
            </a:endParaRPr>
          </a:p>
        </p:txBody>
      </p:sp>
      <p:grpSp>
        <p:nvGrpSpPr>
          <p:cNvPr id="7" name="iṥľîdé">
            <a:extLst>
              <a:ext uri="{FF2B5EF4-FFF2-40B4-BE49-F238E27FC236}">
                <a16:creationId xmlns:a16="http://schemas.microsoft.com/office/drawing/2014/main" id="{965EFD78-A890-7734-6856-1345AA35F027}"/>
              </a:ext>
            </a:extLst>
          </p:cNvPr>
          <p:cNvGrpSpPr/>
          <p:nvPr/>
        </p:nvGrpSpPr>
        <p:grpSpPr>
          <a:xfrm>
            <a:off x="3722541" y="3346106"/>
            <a:ext cx="7560436" cy="2073600"/>
            <a:chOff x="-68767" y="3025172"/>
            <a:chExt cx="11309799" cy="2864186"/>
          </a:xfrm>
        </p:grpSpPr>
        <p:grpSp>
          <p:nvGrpSpPr>
            <p:cNvPr id="8" name="ïṡľïḍé">
              <a:extLst>
                <a:ext uri="{FF2B5EF4-FFF2-40B4-BE49-F238E27FC236}">
                  <a16:creationId xmlns:a16="http://schemas.microsoft.com/office/drawing/2014/main" id="{77F416D9-F006-83DE-9A16-BCBEF53C6B17}"/>
                </a:ext>
              </a:extLst>
            </p:cNvPr>
            <p:cNvGrpSpPr/>
            <p:nvPr/>
          </p:nvGrpSpPr>
          <p:grpSpPr>
            <a:xfrm>
              <a:off x="-68767" y="3025175"/>
              <a:ext cx="5231839" cy="1134120"/>
              <a:chOff x="-68767" y="3025175"/>
              <a:chExt cx="5231839" cy="1134120"/>
            </a:xfrm>
          </p:grpSpPr>
          <p:cxnSp>
            <p:nvCxnSpPr>
              <p:cNvPr id="17" name="ís1îḋe">
                <a:extLst>
                  <a:ext uri="{FF2B5EF4-FFF2-40B4-BE49-F238E27FC236}">
                    <a16:creationId xmlns:a16="http://schemas.microsoft.com/office/drawing/2014/main" id="{70E4F8F3-0A4B-C390-A57E-0C087FB329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25009" y="3169556"/>
                <a:ext cx="0" cy="928668"/>
              </a:xfrm>
              <a:prstGeom prst="line">
                <a:avLst/>
              </a:prstGeom>
              <a:ln w="19050">
                <a:solidFill>
                  <a:schemeClr val="tx2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íṧľíḍê">
                <a:extLst>
                  <a:ext uri="{FF2B5EF4-FFF2-40B4-BE49-F238E27FC236}">
                    <a16:creationId xmlns:a16="http://schemas.microsoft.com/office/drawing/2014/main" id="{4814693C-BE1C-9BEC-6C5D-74413CFDBDF6}"/>
                  </a:ext>
                </a:extLst>
              </p:cNvPr>
              <p:cNvSpPr/>
              <p:nvPr/>
            </p:nvSpPr>
            <p:spPr>
              <a:xfrm>
                <a:off x="1570068" y="3040413"/>
                <a:ext cx="3593004" cy="111888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91440" tIns="45720" rIns="91440" bIns="45720" rtlCol="0" anchor="t" anchorCtr="0"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600" b="1" dirty="0">
                    <a:solidFill>
                      <a:schemeClr val="tx1"/>
                    </a:solidFill>
                  </a:rPr>
                  <a:t>美国物理联合会</a:t>
                </a:r>
                <a:r>
                  <a:rPr lang="en-US" altLang="zh-CN" sz="1600" b="1" dirty="0">
                    <a:solidFill>
                      <a:schemeClr val="tx1"/>
                    </a:solidFill>
                  </a:rPr>
                  <a:t>(AIP)</a:t>
                </a:r>
                <a:r>
                  <a:rPr lang="zh-CN" altLang="en-US" sz="1600" b="1" dirty="0">
                    <a:solidFill>
                      <a:schemeClr val="tx1"/>
                    </a:solidFill>
                  </a:rPr>
                  <a:t>及</a:t>
                </a:r>
                <a:endParaRPr lang="en-US" altLang="zh-CN" sz="1600" b="1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600" b="1" dirty="0">
                    <a:solidFill>
                      <a:schemeClr val="tx1"/>
                    </a:solidFill>
                  </a:rPr>
                  <a:t>出版社</a:t>
                </a:r>
                <a:r>
                  <a:rPr lang="en-US" altLang="zh-CN" sz="1600" b="1" dirty="0">
                    <a:solidFill>
                      <a:schemeClr val="tx1"/>
                    </a:solidFill>
                  </a:rPr>
                  <a:t>(AIP Publishing)</a:t>
                </a:r>
                <a:r>
                  <a:rPr lang="zh-CN" altLang="en-US" sz="1600" b="1" dirty="0">
                    <a:solidFill>
                      <a:schemeClr val="tx1"/>
                    </a:solidFill>
                  </a:rPr>
                  <a:t>简介</a:t>
                </a:r>
                <a:endParaRPr lang="en-US" altLang="zh-CN" sz="1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îṥḻiḑè">
                <a:extLst>
                  <a:ext uri="{FF2B5EF4-FFF2-40B4-BE49-F238E27FC236}">
                    <a16:creationId xmlns:a16="http://schemas.microsoft.com/office/drawing/2014/main" id="{80F292C5-3A41-7887-1190-3951231148CB}"/>
                  </a:ext>
                </a:extLst>
              </p:cNvPr>
              <p:cNvSpPr txBox="1"/>
              <p:nvPr/>
            </p:nvSpPr>
            <p:spPr>
              <a:xfrm>
                <a:off x="-68767" y="3025175"/>
                <a:ext cx="1248035" cy="106280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ctr" anchorCtr="0">
                <a:spAutoFit/>
              </a:bodyPr>
              <a:lstStyle/>
              <a:p>
                <a:r>
                  <a:rPr kumimoji="1" lang="en-US" altLang="zh-CN" sz="4400" b="1" dirty="0">
                    <a:solidFill>
                      <a:schemeClr val="tx2"/>
                    </a:solidFill>
                  </a:rPr>
                  <a:t>01</a:t>
                </a:r>
                <a:endParaRPr kumimoji="1" lang="zh-CN" altLang="en-US" sz="4400" b="1" dirty="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9" name="ïšḻïḓè">
              <a:extLst>
                <a:ext uri="{FF2B5EF4-FFF2-40B4-BE49-F238E27FC236}">
                  <a16:creationId xmlns:a16="http://schemas.microsoft.com/office/drawing/2014/main" id="{3B9CDD99-F5A8-E07C-7301-FE24823C92F5}"/>
                </a:ext>
              </a:extLst>
            </p:cNvPr>
            <p:cNvGrpSpPr/>
            <p:nvPr/>
          </p:nvGrpSpPr>
          <p:grpSpPr>
            <a:xfrm>
              <a:off x="6571483" y="3025172"/>
              <a:ext cx="4669549" cy="1073052"/>
              <a:chOff x="6571483" y="3025172"/>
              <a:chExt cx="4669549" cy="1073052"/>
            </a:xfrm>
          </p:grpSpPr>
          <p:sp>
            <p:nvSpPr>
              <p:cNvPr id="14" name="ïṣľîḋè">
                <a:extLst>
                  <a:ext uri="{FF2B5EF4-FFF2-40B4-BE49-F238E27FC236}">
                    <a16:creationId xmlns:a16="http://schemas.microsoft.com/office/drawing/2014/main" id="{334A3503-58EF-F160-E08D-03F182A247CB}"/>
                  </a:ext>
                </a:extLst>
              </p:cNvPr>
              <p:cNvSpPr/>
              <p:nvPr/>
            </p:nvSpPr>
            <p:spPr>
              <a:xfrm>
                <a:off x="8210320" y="3375919"/>
                <a:ext cx="3030712" cy="33855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91440" tIns="45720" rIns="91440" bIns="45720" rtlCol="0" anchor="t" anchorCtr="0">
                <a:noAutofit/>
              </a:bodyPr>
              <a:lstStyle/>
              <a:p>
                <a:r>
                  <a:rPr kumimoji="1" lang="en-US" altLang="zh-CN" sz="1600" b="1" dirty="0">
                    <a:solidFill>
                      <a:schemeClr val="tx1"/>
                    </a:solidFill>
                  </a:rPr>
                  <a:t>AIP</a:t>
                </a:r>
                <a:r>
                  <a:rPr kumimoji="1" lang="zh-CN" altLang="en-US" sz="1600" b="1" dirty="0">
                    <a:solidFill>
                      <a:schemeClr val="tx1"/>
                    </a:solidFill>
                  </a:rPr>
                  <a:t>出版社新平台使用</a:t>
                </a:r>
              </a:p>
              <a:p>
                <a:endParaRPr kumimoji="1" lang="zh-CN" altLang="en-US" sz="1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i$ḻiďé">
                <a:extLst>
                  <a:ext uri="{FF2B5EF4-FFF2-40B4-BE49-F238E27FC236}">
                    <a16:creationId xmlns:a16="http://schemas.microsoft.com/office/drawing/2014/main" id="{FB7890B7-ED03-E033-55AA-0FA71BA38F01}"/>
                  </a:ext>
                </a:extLst>
              </p:cNvPr>
              <p:cNvSpPr txBox="1"/>
              <p:nvPr/>
            </p:nvSpPr>
            <p:spPr>
              <a:xfrm>
                <a:off x="6571483" y="3025172"/>
                <a:ext cx="1248035" cy="106280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ctr" anchorCtr="0">
                <a:spAutoFit/>
              </a:bodyPr>
              <a:lstStyle/>
              <a:p>
                <a:r>
                  <a:rPr kumimoji="1" lang="en-US" altLang="zh-CN" sz="4400" b="1" dirty="0">
                    <a:solidFill>
                      <a:schemeClr val="accent4"/>
                    </a:solidFill>
                  </a:rPr>
                  <a:t>03</a:t>
                </a:r>
                <a:endParaRPr kumimoji="1" lang="zh-CN" altLang="en-US" sz="4400" b="1" dirty="0">
                  <a:solidFill>
                    <a:schemeClr val="accent4"/>
                  </a:solidFill>
                </a:endParaRPr>
              </a:p>
            </p:txBody>
          </p:sp>
          <p:cxnSp>
            <p:nvCxnSpPr>
              <p:cNvPr id="16" name="iš1íḓè">
                <a:extLst>
                  <a:ext uri="{FF2B5EF4-FFF2-40B4-BE49-F238E27FC236}">
                    <a16:creationId xmlns:a16="http://schemas.microsoft.com/office/drawing/2014/main" id="{F7BC6002-7A0E-8EEE-7DDF-95553E39FA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46967" y="3169556"/>
                <a:ext cx="0" cy="928668"/>
              </a:xfrm>
              <a:prstGeom prst="line">
                <a:avLst/>
              </a:prstGeom>
              <a:ln w="19050">
                <a:solidFill>
                  <a:schemeClr val="accent4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ïṩ1iḍê">
              <a:extLst>
                <a:ext uri="{FF2B5EF4-FFF2-40B4-BE49-F238E27FC236}">
                  <a16:creationId xmlns:a16="http://schemas.microsoft.com/office/drawing/2014/main" id="{5D955080-1911-7E34-AF14-C526A21492BE}"/>
                </a:ext>
              </a:extLst>
            </p:cNvPr>
            <p:cNvGrpSpPr/>
            <p:nvPr/>
          </p:nvGrpSpPr>
          <p:grpSpPr>
            <a:xfrm>
              <a:off x="3084492" y="4826558"/>
              <a:ext cx="4669548" cy="1062800"/>
              <a:chOff x="3084492" y="4826558"/>
              <a:chExt cx="4669548" cy="1062800"/>
            </a:xfrm>
          </p:grpSpPr>
          <p:sp>
            <p:nvSpPr>
              <p:cNvPr id="11" name="íslîďe">
                <a:extLst>
                  <a:ext uri="{FF2B5EF4-FFF2-40B4-BE49-F238E27FC236}">
                    <a16:creationId xmlns:a16="http://schemas.microsoft.com/office/drawing/2014/main" id="{13C32BBF-40B4-FAFC-BDD9-89160FD42990}"/>
                  </a:ext>
                </a:extLst>
              </p:cNvPr>
              <p:cNvSpPr/>
              <p:nvPr/>
            </p:nvSpPr>
            <p:spPr>
              <a:xfrm>
                <a:off x="4723328" y="5078625"/>
                <a:ext cx="3030712" cy="33855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91440" tIns="45720" rIns="91440" bIns="45720" rtlCol="0" anchor="t" anchorCtr="0"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600" b="1" dirty="0">
                    <a:solidFill>
                      <a:schemeClr val="tx1"/>
                    </a:solidFill>
                    <a:latin typeface="+mn-lt"/>
                    <a:ea typeface="+mn-ea"/>
                    <a:cs typeface="+mn-ea"/>
                    <a:sym typeface="+mn-lt"/>
                  </a:rPr>
                  <a:t>AIP</a:t>
                </a:r>
                <a:r>
                  <a:rPr lang="zh-CN" altLang="en-US" sz="1600" b="1" dirty="0">
                    <a:solidFill>
                      <a:schemeClr val="tx1"/>
                    </a:solidFill>
                    <a:latin typeface="+mn-lt"/>
                    <a:ea typeface="+mn-ea"/>
                    <a:cs typeface="+mn-ea"/>
                    <a:sym typeface="+mn-lt"/>
                  </a:rPr>
                  <a:t>出版社产品介绍</a:t>
                </a:r>
              </a:p>
            </p:txBody>
          </p:sp>
          <p:sp>
            <p:nvSpPr>
              <p:cNvPr id="12" name="íṧļíḑe">
                <a:extLst>
                  <a:ext uri="{FF2B5EF4-FFF2-40B4-BE49-F238E27FC236}">
                    <a16:creationId xmlns:a16="http://schemas.microsoft.com/office/drawing/2014/main" id="{934668BD-4D79-5444-A6D7-446AECFFC4F1}"/>
                  </a:ext>
                </a:extLst>
              </p:cNvPr>
              <p:cNvSpPr txBox="1"/>
              <p:nvPr/>
            </p:nvSpPr>
            <p:spPr>
              <a:xfrm>
                <a:off x="3084492" y="4826558"/>
                <a:ext cx="1248035" cy="106280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ctr" anchorCtr="0">
                <a:spAutoFit/>
              </a:bodyPr>
              <a:lstStyle/>
              <a:p>
                <a:r>
                  <a:rPr kumimoji="1" lang="en-US" altLang="zh-CN" sz="4400" b="1" dirty="0">
                    <a:solidFill>
                      <a:schemeClr val="accent1"/>
                    </a:solidFill>
                  </a:rPr>
                  <a:t>02</a:t>
                </a:r>
                <a:endParaRPr kumimoji="1" lang="zh-CN" altLang="en-US" sz="4400" b="1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13" name="ïṡḷiḓê">
                <a:extLst>
                  <a:ext uri="{FF2B5EF4-FFF2-40B4-BE49-F238E27FC236}">
                    <a16:creationId xmlns:a16="http://schemas.microsoft.com/office/drawing/2014/main" id="{BECEB554-88E2-59B6-1BA0-55C40F9B64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84361" y="4933901"/>
                <a:ext cx="0" cy="928668"/>
              </a:xfrm>
              <a:prstGeom prst="line">
                <a:avLst/>
              </a:prstGeom>
              <a:ln w="19050">
                <a:solidFill>
                  <a:schemeClr val="accent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灯片编号占位符 79">
            <a:extLst>
              <a:ext uri="{FF2B5EF4-FFF2-40B4-BE49-F238E27FC236}">
                <a16:creationId xmlns:a16="http://schemas.microsoft.com/office/drawing/2014/main" id="{6C5525F8-786B-4D32-FD42-F03716B715C3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376039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2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79866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A19E96-27DE-B6A9-4253-080C8CA5D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232" y="355854"/>
            <a:ext cx="2107756" cy="572834"/>
          </a:xfrm>
        </p:spPr>
        <p:txBody>
          <a:bodyPr/>
          <a:lstStyle/>
          <a:p>
            <a:r>
              <a:rPr lang="zh-CN" altLang="en-US" sz="2800" b="1" dirty="0"/>
              <a:t>图书页面</a:t>
            </a:r>
          </a:p>
        </p:txBody>
      </p:sp>
      <p:grpSp>
        <p:nvGrpSpPr>
          <p:cNvPr id="12" name="object 2">
            <a:extLst>
              <a:ext uri="{FF2B5EF4-FFF2-40B4-BE49-F238E27FC236}">
                <a16:creationId xmlns:a16="http://schemas.microsoft.com/office/drawing/2014/main" id="{BAE35683-A45D-D5AE-7DDE-2D62FA7DCD9B}"/>
              </a:ext>
            </a:extLst>
          </p:cNvPr>
          <p:cNvGrpSpPr/>
          <p:nvPr/>
        </p:nvGrpSpPr>
        <p:grpSpPr>
          <a:xfrm>
            <a:off x="2746776" y="989041"/>
            <a:ext cx="7720764" cy="4983421"/>
            <a:chOff x="901636" y="3067392"/>
            <a:chExt cx="5886450" cy="3427729"/>
          </a:xfrm>
        </p:grpSpPr>
        <p:pic>
          <p:nvPicPr>
            <p:cNvPr id="13" name="object 3">
              <a:extLst>
                <a:ext uri="{FF2B5EF4-FFF2-40B4-BE49-F238E27FC236}">
                  <a16:creationId xmlns:a16="http://schemas.microsoft.com/office/drawing/2014/main" id="{C5AB71E8-9308-F4F4-2604-8104BDA625F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1649" y="3067392"/>
              <a:ext cx="5885992" cy="3427641"/>
            </a:xfrm>
            <a:prstGeom prst="rect">
              <a:avLst/>
            </a:prstGeom>
          </p:spPr>
        </p:pic>
        <p:sp>
          <p:nvSpPr>
            <p:cNvPr id="14" name="object 4">
              <a:extLst>
                <a:ext uri="{FF2B5EF4-FFF2-40B4-BE49-F238E27FC236}">
                  <a16:creationId xmlns:a16="http://schemas.microsoft.com/office/drawing/2014/main" id="{B9C7F3FB-261F-057C-AAF9-F3A1601A3AFD}"/>
                </a:ext>
              </a:extLst>
            </p:cNvPr>
            <p:cNvSpPr/>
            <p:nvPr/>
          </p:nvSpPr>
          <p:spPr>
            <a:xfrm>
              <a:off x="901636" y="3067392"/>
              <a:ext cx="5886450" cy="3427729"/>
            </a:xfrm>
            <a:custGeom>
              <a:avLst/>
              <a:gdLst/>
              <a:ahLst/>
              <a:cxnLst/>
              <a:rect l="l" t="t" r="r" b="b"/>
              <a:pathLst>
                <a:path w="5886450" h="3427729">
                  <a:moveTo>
                    <a:pt x="0" y="3427641"/>
                  </a:moveTo>
                  <a:lnTo>
                    <a:pt x="5886005" y="3427641"/>
                  </a:lnTo>
                  <a:lnTo>
                    <a:pt x="5886005" y="0"/>
                  </a:lnTo>
                  <a:lnTo>
                    <a:pt x="0" y="0"/>
                  </a:lnTo>
                  <a:lnTo>
                    <a:pt x="0" y="3427641"/>
                  </a:lnTo>
                  <a:close/>
                </a:path>
              </a:pathLst>
            </a:custGeom>
            <a:ln w="12700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5">
              <a:extLst>
                <a:ext uri="{FF2B5EF4-FFF2-40B4-BE49-F238E27FC236}">
                  <a16:creationId xmlns:a16="http://schemas.microsoft.com/office/drawing/2014/main" id="{169855F6-B224-C673-2B18-6673A52172C5}"/>
                </a:ext>
              </a:extLst>
            </p:cNvPr>
            <p:cNvSpPr/>
            <p:nvPr/>
          </p:nvSpPr>
          <p:spPr>
            <a:xfrm>
              <a:off x="3211925" y="4146423"/>
              <a:ext cx="951264" cy="369932"/>
            </a:xfrm>
            <a:custGeom>
              <a:avLst/>
              <a:gdLst/>
              <a:ahLst/>
              <a:cxnLst/>
              <a:rect l="l" t="t" r="r" b="b"/>
              <a:pathLst>
                <a:path w="828039" h="320039">
                  <a:moveTo>
                    <a:pt x="413765" y="320039"/>
                  </a:moveTo>
                  <a:lnTo>
                    <a:pt x="480879" y="317945"/>
                  </a:lnTo>
                  <a:lnTo>
                    <a:pt x="544545" y="311882"/>
                  </a:lnTo>
                  <a:lnTo>
                    <a:pt x="603912" y="302179"/>
                  </a:lnTo>
                  <a:lnTo>
                    <a:pt x="658128" y="289166"/>
                  </a:lnTo>
                  <a:lnTo>
                    <a:pt x="706340" y="273172"/>
                  </a:lnTo>
                  <a:lnTo>
                    <a:pt x="747697" y="254526"/>
                  </a:lnTo>
                  <a:lnTo>
                    <a:pt x="781347" y="233559"/>
                  </a:lnTo>
                  <a:lnTo>
                    <a:pt x="822116" y="185976"/>
                  </a:lnTo>
                  <a:lnTo>
                    <a:pt x="827531" y="160019"/>
                  </a:lnTo>
                  <a:lnTo>
                    <a:pt x="822116" y="134063"/>
                  </a:lnTo>
                  <a:lnTo>
                    <a:pt x="781347" y="86480"/>
                  </a:lnTo>
                  <a:lnTo>
                    <a:pt x="747697" y="65513"/>
                  </a:lnTo>
                  <a:lnTo>
                    <a:pt x="706340" y="46867"/>
                  </a:lnTo>
                  <a:lnTo>
                    <a:pt x="658128" y="30873"/>
                  </a:lnTo>
                  <a:lnTo>
                    <a:pt x="603912" y="17860"/>
                  </a:lnTo>
                  <a:lnTo>
                    <a:pt x="544545" y="8157"/>
                  </a:lnTo>
                  <a:lnTo>
                    <a:pt x="480879" y="2094"/>
                  </a:lnTo>
                  <a:lnTo>
                    <a:pt x="413765" y="0"/>
                  </a:lnTo>
                  <a:lnTo>
                    <a:pt x="346652" y="2094"/>
                  </a:lnTo>
                  <a:lnTo>
                    <a:pt x="282986" y="8157"/>
                  </a:lnTo>
                  <a:lnTo>
                    <a:pt x="223619" y="17860"/>
                  </a:lnTo>
                  <a:lnTo>
                    <a:pt x="169403" y="30873"/>
                  </a:lnTo>
                  <a:lnTo>
                    <a:pt x="121191" y="46867"/>
                  </a:lnTo>
                  <a:lnTo>
                    <a:pt x="79834" y="65513"/>
                  </a:lnTo>
                  <a:lnTo>
                    <a:pt x="46184" y="86480"/>
                  </a:lnTo>
                  <a:lnTo>
                    <a:pt x="5415" y="134063"/>
                  </a:lnTo>
                  <a:lnTo>
                    <a:pt x="0" y="160019"/>
                  </a:lnTo>
                  <a:lnTo>
                    <a:pt x="5415" y="185976"/>
                  </a:lnTo>
                  <a:lnTo>
                    <a:pt x="46184" y="233559"/>
                  </a:lnTo>
                  <a:lnTo>
                    <a:pt x="79834" y="254526"/>
                  </a:lnTo>
                  <a:lnTo>
                    <a:pt x="121191" y="273172"/>
                  </a:lnTo>
                  <a:lnTo>
                    <a:pt x="169403" y="289166"/>
                  </a:lnTo>
                  <a:lnTo>
                    <a:pt x="223619" y="302179"/>
                  </a:lnTo>
                  <a:lnTo>
                    <a:pt x="282986" y="311882"/>
                  </a:lnTo>
                  <a:lnTo>
                    <a:pt x="346652" y="317945"/>
                  </a:lnTo>
                  <a:lnTo>
                    <a:pt x="413765" y="320039"/>
                  </a:lnTo>
                  <a:close/>
                </a:path>
              </a:pathLst>
            </a:custGeom>
            <a:ln w="25400">
              <a:solidFill>
                <a:schemeClr val="accent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4784000D-0611-2A2C-C341-85039B239C73}"/>
                </a:ext>
              </a:extLst>
            </p:cNvPr>
            <p:cNvSpPr/>
            <p:nvPr/>
          </p:nvSpPr>
          <p:spPr>
            <a:xfrm>
              <a:off x="6334963" y="3116275"/>
              <a:ext cx="385445" cy="75565"/>
            </a:xfrm>
            <a:custGeom>
              <a:avLst/>
              <a:gdLst/>
              <a:ahLst/>
              <a:cxnLst/>
              <a:rect l="l" t="t" r="r" b="b"/>
              <a:pathLst>
                <a:path w="385445" h="75564">
                  <a:moveTo>
                    <a:pt x="385330" y="0"/>
                  </a:moveTo>
                  <a:lnTo>
                    <a:pt x="0" y="0"/>
                  </a:lnTo>
                  <a:lnTo>
                    <a:pt x="0" y="75082"/>
                  </a:lnTo>
                  <a:lnTo>
                    <a:pt x="385330" y="75082"/>
                  </a:lnTo>
                  <a:lnTo>
                    <a:pt x="385330" y="0"/>
                  </a:lnTo>
                  <a:close/>
                </a:path>
              </a:pathLst>
            </a:custGeom>
            <a:solidFill>
              <a:srgbClr val="2615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7">
            <a:extLst>
              <a:ext uri="{FF2B5EF4-FFF2-40B4-BE49-F238E27FC236}">
                <a16:creationId xmlns:a16="http://schemas.microsoft.com/office/drawing/2014/main" id="{C69108ED-8D7D-CA3F-B8E2-E3704B82AFC9}"/>
              </a:ext>
            </a:extLst>
          </p:cNvPr>
          <p:cNvSpPr txBox="1"/>
          <p:nvPr/>
        </p:nvSpPr>
        <p:spPr>
          <a:xfrm>
            <a:off x="10177467" y="1074672"/>
            <a:ext cx="380423" cy="7117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0" dirty="0">
                <a:solidFill>
                  <a:srgbClr val="FFFFFF"/>
                </a:solidFill>
                <a:latin typeface="Arial"/>
                <a:cs typeface="Arial"/>
              </a:rPr>
              <a:t>Sign</a:t>
            </a:r>
            <a:r>
              <a:rPr sz="35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50" spc="-2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endParaRPr sz="350" dirty="0">
              <a:latin typeface="Arial"/>
              <a:cs typeface="Arial"/>
            </a:endParaRPr>
          </a:p>
        </p:txBody>
      </p:sp>
      <p:sp>
        <p:nvSpPr>
          <p:cNvPr id="18" name="object 11">
            <a:extLst>
              <a:ext uri="{FF2B5EF4-FFF2-40B4-BE49-F238E27FC236}">
                <a16:creationId xmlns:a16="http://schemas.microsoft.com/office/drawing/2014/main" id="{44605D78-4CB1-7389-9746-18ED1BBB404C}"/>
              </a:ext>
            </a:extLst>
          </p:cNvPr>
          <p:cNvSpPr/>
          <p:nvPr/>
        </p:nvSpPr>
        <p:spPr>
          <a:xfrm>
            <a:off x="9896676" y="3966570"/>
            <a:ext cx="1331769" cy="1208467"/>
          </a:xfrm>
          <a:custGeom>
            <a:avLst/>
            <a:gdLst/>
            <a:ahLst/>
            <a:cxnLst/>
            <a:rect l="l" t="t" r="r" b="b"/>
            <a:pathLst>
              <a:path w="1015365" h="831214">
                <a:moveTo>
                  <a:pt x="1014984" y="0"/>
                </a:moveTo>
                <a:lnTo>
                  <a:pt x="155448" y="0"/>
                </a:lnTo>
                <a:lnTo>
                  <a:pt x="155448" y="260375"/>
                </a:lnTo>
                <a:lnTo>
                  <a:pt x="0" y="403567"/>
                </a:lnTo>
                <a:lnTo>
                  <a:pt x="155448" y="546760"/>
                </a:lnTo>
                <a:lnTo>
                  <a:pt x="155448" y="831088"/>
                </a:lnTo>
                <a:lnTo>
                  <a:pt x="1014984" y="831088"/>
                </a:lnTo>
                <a:lnTo>
                  <a:pt x="1014984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2">
            <a:extLst>
              <a:ext uri="{FF2B5EF4-FFF2-40B4-BE49-F238E27FC236}">
                <a16:creationId xmlns:a16="http://schemas.microsoft.com/office/drawing/2014/main" id="{0A9A15F7-6DD6-A04B-EEDA-FB26C7708D65}"/>
              </a:ext>
            </a:extLst>
          </p:cNvPr>
          <p:cNvSpPr txBox="1"/>
          <p:nvPr/>
        </p:nvSpPr>
        <p:spPr>
          <a:xfrm>
            <a:off x="10223518" y="4000229"/>
            <a:ext cx="893676" cy="883575"/>
          </a:xfrm>
          <a:prstGeom prst="rect">
            <a:avLst/>
          </a:prstGeom>
          <a:solidFill>
            <a:schemeClr val="accent4"/>
          </a:solidFill>
        </p:spPr>
        <p:txBody>
          <a:bodyPr vert="horz" wrap="square" lIns="0" tIns="21590" rIns="0" bIns="0" rtlCol="0">
            <a:spAutoFit/>
          </a:bodyPr>
          <a:lstStyle/>
          <a:p>
            <a:pPr marL="12700" marR="5080"/>
            <a:r>
              <a:rPr lang="zh-CN" altLang="en-US" sz="1400" b="1" spc="-10" dirty="0">
                <a:solidFill>
                  <a:schemeClr val="bg1"/>
                </a:solidFill>
                <a:latin typeface="Arial"/>
                <a:cs typeface="Arial"/>
              </a:rPr>
              <a:t>选择图书类型，查看各类别下的图书</a:t>
            </a:r>
            <a:endParaRPr sz="1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0" name="object 17">
            <a:extLst>
              <a:ext uri="{FF2B5EF4-FFF2-40B4-BE49-F238E27FC236}">
                <a16:creationId xmlns:a16="http://schemas.microsoft.com/office/drawing/2014/main" id="{CF268EB7-2807-1310-A3E6-D40E8304042F}"/>
              </a:ext>
            </a:extLst>
          </p:cNvPr>
          <p:cNvSpPr txBox="1"/>
          <p:nvPr/>
        </p:nvSpPr>
        <p:spPr>
          <a:xfrm>
            <a:off x="1026071" y="2668649"/>
            <a:ext cx="3113292" cy="486671"/>
          </a:xfrm>
          <a:prstGeom prst="rect">
            <a:avLst/>
          </a:prstGeom>
          <a:solidFill>
            <a:schemeClr val="accent4"/>
          </a:solidFill>
        </p:spPr>
        <p:txBody>
          <a:bodyPr vert="horz" wrap="square" lIns="0" tIns="55244" rIns="0" bIns="0" rtlCol="0">
            <a:spAutoFit/>
          </a:bodyPr>
          <a:lstStyle/>
          <a:p>
            <a:pPr marL="79375" marR="66675"/>
            <a:r>
              <a:rPr lang="zh-CN" altLang="en-US" sz="1400" b="1" spc="-10" dirty="0">
                <a:solidFill>
                  <a:schemeClr val="bg1"/>
                </a:solidFill>
                <a:latin typeface="Arial"/>
                <a:cs typeface="Arial"/>
              </a:rPr>
              <a:t>浏览：按出版日期、类型或作者阅读我们的图书</a:t>
            </a:r>
            <a:endParaRPr sz="1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7B39987-A0C9-5DAF-469F-B6724D7BF90C}"/>
              </a:ext>
            </a:extLst>
          </p:cNvPr>
          <p:cNvSpPr txBox="1"/>
          <p:nvPr/>
        </p:nvSpPr>
        <p:spPr>
          <a:xfrm>
            <a:off x="6956501" y="6232588"/>
            <a:ext cx="42210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tx2"/>
                </a:solidFill>
                <a:cs typeface="+mn-ea"/>
                <a:sym typeface="+mn-lt"/>
              </a:rPr>
              <a:t>登录地址：</a:t>
            </a:r>
            <a:r>
              <a:rPr lang="en-US" altLang="zh-CN" b="1" dirty="0">
                <a:solidFill>
                  <a:schemeClr val="tx2"/>
                </a:solidFill>
                <a:cs typeface="+mn-ea"/>
                <a:sym typeface="+mn-lt"/>
              </a:rPr>
              <a:t>https://pubs.aip.org/books</a:t>
            </a:r>
            <a:endParaRPr lang="zh-CN" altLang="en-US" b="1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BD45D984-20A8-0C3A-2B92-E174048B2531}"/>
              </a:ext>
            </a:extLst>
          </p:cNvPr>
          <p:cNvCxnSpPr/>
          <p:nvPr/>
        </p:nvCxnSpPr>
        <p:spPr>
          <a:xfrm flipV="1">
            <a:off x="4139363" y="2809875"/>
            <a:ext cx="1637626" cy="47625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79">
            <a:extLst>
              <a:ext uri="{FF2B5EF4-FFF2-40B4-BE49-F238E27FC236}">
                <a16:creationId xmlns:a16="http://schemas.microsoft.com/office/drawing/2014/main" id="{541054EF-415E-3962-FECF-8B6707652D2B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495092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20</a:t>
            </a:fld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084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A19E96-27DE-B6A9-4253-080C8CA5D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350" y="355854"/>
            <a:ext cx="1345756" cy="1334834"/>
          </a:xfrm>
        </p:spPr>
        <p:txBody>
          <a:bodyPr/>
          <a:lstStyle/>
          <a:p>
            <a:r>
              <a:rPr lang="zh-CN" altLang="en-US" sz="2800" b="1" dirty="0"/>
              <a:t>某本书的页面</a:t>
            </a: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C69108ED-8D7D-CA3F-B8E2-E3704B82AFC9}"/>
              </a:ext>
            </a:extLst>
          </p:cNvPr>
          <p:cNvSpPr txBox="1"/>
          <p:nvPr/>
        </p:nvSpPr>
        <p:spPr>
          <a:xfrm>
            <a:off x="10177467" y="1074672"/>
            <a:ext cx="380423" cy="7117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0" dirty="0">
                <a:solidFill>
                  <a:srgbClr val="FFFFFF"/>
                </a:solidFill>
                <a:latin typeface="Arial"/>
                <a:cs typeface="Arial"/>
              </a:rPr>
              <a:t>Sign</a:t>
            </a:r>
            <a:r>
              <a:rPr sz="35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50" spc="-2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endParaRPr sz="350" dirty="0">
              <a:latin typeface="Arial"/>
              <a:cs typeface="Arial"/>
            </a:endParaRPr>
          </a:p>
        </p:txBody>
      </p:sp>
      <p:grpSp>
        <p:nvGrpSpPr>
          <p:cNvPr id="76" name="object 2">
            <a:extLst>
              <a:ext uri="{FF2B5EF4-FFF2-40B4-BE49-F238E27FC236}">
                <a16:creationId xmlns:a16="http://schemas.microsoft.com/office/drawing/2014/main" id="{27AD12CA-F9F0-A3E7-F9FB-C9D382F0DA55}"/>
              </a:ext>
            </a:extLst>
          </p:cNvPr>
          <p:cNvGrpSpPr/>
          <p:nvPr/>
        </p:nvGrpSpPr>
        <p:grpSpPr>
          <a:xfrm>
            <a:off x="3300231" y="583548"/>
            <a:ext cx="6515734" cy="5768340"/>
            <a:chOff x="628459" y="1693227"/>
            <a:chExt cx="6515734" cy="5768340"/>
          </a:xfrm>
        </p:grpSpPr>
        <p:pic>
          <p:nvPicPr>
            <p:cNvPr id="77" name="object 3">
              <a:extLst>
                <a:ext uri="{FF2B5EF4-FFF2-40B4-BE49-F238E27FC236}">
                  <a16:creationId xmlns:a16="http://schemas.microsoft.com/office/drawing/2014/main" id="{10B051B8-C547-F993-EA4E-4D1D9BF9F2A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4809" y="1699590"/>
              <a:ext cx="6502781" cy="5755563"/>
            </a:xfrm>
            <a:prstGeom prst="rect">
              <a:avLst/>
            </a:prstGeom>
          </p:spPr>
        </p:pic>
        <p:sp>
          <p:nvSpPr>
            <p:cNvPr id="78" name="object 4">
              <a:extLst>
                <a:ext uri="{FF2B5EF4-FFF2-40B4-BE49-F238E27FC236}">
                  <a16:creationId xmlns:a16="http://schemas.microsoft.com/office/drawing/2014/main" id="{09F3FB3C-B500-058C-C4D9-DCD42705467A}"/>
                </a:ext>
              </a:extLst>
            </p:cNvPr>
            <p:cNvSpPr/>
            <p:nvPr/>
          </p:nvSpPr>
          <p:spPr>
            <a:xfrm>
              <a:off x="634809" y="1699577"/>
              <a:ext cx="6503034" cy="5755640"/>
            </a:xfrm>
            <a:custGeom>
              <a:avLst/>
              <a:gdLst/>
              <a:ahLst/>
              <a:cxnLst/>
              <a:rect l="l" t="t" r="r" b="b"/>
              <a:pathLst>
                <a:path w="6503034" h="5755640">
                  <a:moveTo>
                    <a:pt x="0" y="5755576"/>
                  </a:moveTo>
                  <a:lnTo>
                    <a:pt x="6502781" y="5755576"/>
                  </a:lnTo>
                  <a:lnTo>
                    <a:pt x="6502781" y="0"/>
                  </a:lnTo>
                  <a:lnTo>
                    <a:pt x="0" y="0"/>
                  </a:lnTo>
                  <a:lnTo>
                    <a:pt x="0" y="5755576"/>
                  </a:lnTo>
                  <a:close/>
                </a:path>
              </a:pathLst>
            </a:custGeom>
            <a:ln w="12700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9" name="object 5">
            <a:extLst>
              <a:ext uri="{FF2B5EF4-FFF2-40B4-BE49-F238E27FC236}">
                <a16:creationId xmlns:a16="http://schemas.microsoft.com/office/drawing/2014/main" id="{7B2E9A1C-3AE1-1361-3944-068573925C71}"/>
              </a:ext>
            </a:extLst>
          </p:cNvPr>
          <p:cNvSpPr txBox="1"/>
          <p:nvPr/>
        </p:nvSpPr>
        <p:spPr>
          <a:xfrm>
            <a:off x="9211126" y="670703"/>
            <a:ext cx="486409" cy="78868"/>
          </a:xfrm>
          <a:prstGeom prst="rect">
            <a:avLst/>
          </a:prstGeom>
          <a:solidFill>
            <a:srgbClr val="2615B5"/>
          </a:solidFill>
        </p:spPr>
        <p:txBody>
          <a:bodyPr vert="horz" wrap="square" lIns="0" tIns="9525" rIns="0" bIns="0" rtlCol="0">
            <a:spAutoFit/>
          </a:bodyPr>
          <a:lstStyle/>
          <a:p>
            <a:pPr marL="283845">
              <a:lnSpc>
                <a:spcPct val="100000"/>
              </a:lnSpc>
              <a:spcBef>
                <a:spcPts val="75"/>
              </a:spcBef>
            </a:pPr>
            <a:r>
              <a:rPr sz="450" dirty="0">
                <a:solidFill>
                  <a:srgbClr val="FFFFFF"/>
                </a:solidFill>
                <a:latin typeface="Arial"/>
                <a:cs typeface="Arial"/>
              </a:rPr>
              <a:t>Sign</a:t>
            </a:r>
            <a:r>
              <a:rPr sz="45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-2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endParaRPr sz="450" dirty="0">
              <a:latin typeface="Arial"/>
              <a:cs typeface="Arial"/>
            </a:endParaRPr>
          </a:p>
        </p:txBody>
      </p:sp>
      <p:grpSp>
        <p:nvGrpSpPr>
          <p:cNvPr id="80" name="object 6">
            <a:extLst>
              <a:ext uri="{FF2B5EF4-FFF2-40B4-BE49-F238E27FC236}">
                <a16:creationId xmlns:a16="http://schemas.microsoft.com/office/drawing/2014/main" id="{4282847B-EE6B-ABD2-8287-D4A5204EDC92}"/>
              </a:ext>
            </a:extLst>
          </p:cNvPr>
          <p:cNvGrpSpPr/>
          <p:nvPr/>
        </p:nvGrpSpPr>
        <p:grpSpPr>
          <a:xfrm>
            <a:off x="3485588" y="2484018"/>
            <a:ext cx="6510655" cy="2404745"/>
            <a:chOff x="813816" y="3593697"/>
            <a:chExt cx="6510655" cy="2404745"/>
          </a:xfrm>
        </p:grpSpPr>
        <p:sp>
          <p:nvSpPr>
            <p:cNvPr id="81" name="object 7">
              <a:extLst>
                <a:ext uri="{FF2B5EF4-FFF2-40B4-BE49-F238E27FC236}">
                  <a16:creationId xmlns:a16="http://schemas.microsoft.com/office/drawing/2014/main" id="{5BFAE724-ED5D-5493-2461-F7FA4DF2DE3F}"/>
                </a:ext>
              </a:extLst>
            </p:cNvPr>
            <p:cNvSpPr/>
            <p:nvPr/>
          </p:nvSpPr>
          <p:spPr>
            <a:xfrm>
              <a:off x="2370074" y="3600047"/>
              <a:ext cx="715645" cy="211454"/>
            </a:xfrm>
            <a:custGeom>
              <a:avLst/>
              <a:gdLst/>
              <a:ahLst/>
              <a:cxnLst/>
              <a:rect l="l" t="t" r="r" b="b"/>
              <a:pathLst>
                <a:path w="715644" h="211454">
                  <a:moveTo>
                    <a:pt x="357581" y="210845"/>
                  </a:moveTo>
                  <a:lnTo>
                    <a:pt x="429645" y="208703"/>
                  </a:lnTo>
                  <a:lnTo>
                    <a:pt x="496767" y="202559"/>
                  </a:lnTo>
                  <a:lnTo>
                    <a:pt x="557507" y="192839"/>
                  </a:lnTo>
                  <a:lnTo>
                    <a:pt x="610428" y="179965"/>
                  </a:lnTo>
                  <a:lnTo>
                    <a:pt x="654092" y="164362"/>
                  </a:lnTo>
                  <a:lnTo>
                    <a:pt x="707897" y="126667"/>
                  </a:lnTo>
                  <a:lnTo>
                    <a:pt x="715162" y="105422"/>
                  </a:lnTo>
                  <a:lnTo>
                    <a:pt x="707897" y="84178"/>
                  </a:lnTo>
                  <a:lnTo>
                    <a:pt x="654092" y="46482"/>
                  </a:lnTo>
                  <a:lnTo>
                    <a:pt x="610428" y="30880"/>
                  </a:lnTo>
                  <a:lnTo>
                    <a:pt x="557507" y="18006"/>
                  </a:lnTo>
                  <a:lnTo>
                    <a:pt x="496767" y="8285"/>
                  </a:lnTo>
                  <a:lnTo>
                    <a:pt x="429645" y="2142"/>
                  </a:lnTo>
                  <a:lnTo>
                    <a:pt x="357581" y="0"/>
                  </a:lnTo>
                  <a:lnTo>
                    <a:pt x="285516" y="2142"/>
                  </a:lnTo>
                  <a:lnTo>
                    <a:pt x="218395" y="8285"/>
                  </a:lnTo>
                  <a:lnTo>
                    <a:pt x="157654" y="18006"/>
                  </a:lnTo>
                  <a:lnTo>
                    <a:pt x="104733" y="30880"/>
                  </a:lnTo>
                  <a:lnTo>
                    <a:pt x="61069" y="46482"/>
                  </a:lnTo>
                  <a:lnTo>
                    <a:pt x="7264" y="84178"/>
                  </a:lnTo>
                  <a:lnTo>
                    <a:pt x="0" y="105422"/>
                  </a:lnTo>
                  <a:lnTo>
                    <a:pt x="7264" y="126667"/>
                  </a:lnTo>
                  <a:lnTo>
                    <a:pt x="61069" y="164362"/>
                  </a:lnTo>
                  <a:lnTo>
                    <a:pt x="104733" y="179965"/>
                  </a:lnTo>
                  <a:lnTo>
                    <a:pt x="157654" y="192839"/>
                  </a:lnTo>
                  <a:lnTo>
                    <a:pt x="218395" y="202559"/>
                  </a:lnTo>
                  <a:lnTo>
                    <a:pt x="285516" y="208703"/>
                  </a:lnTo>
                  <a:lnTo>
                    <a:pt x="357581" y="210845"/>
                  </a:lnTo>
                  <a:close/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">
              <a:extLst>
                <a:ext uri="{FF2B5EF4-FFF2-40B4-BE49-F238E27FC236}">
                  <a16:creationId xmlns:a16="http://schemas.microsoft.com/office/drawing/2014/main" id="{F10B288C-4165-A1D3-8EB6-3420F43FFE48}"/>
                </a:ext>
              </a:extLst>
            </p:cNvPr>
            <p:cNvSpPr/>
            <p:nvPr/>
          </p:nvSpPr>
          <p:spPr>
            <a:xfrm>
              <a:off x="2001138" y="4914607"/>
              <a:ext cx="426720" cy="189230"/>
            </a:xfrm>
            <a:custGeom>
              <a:avLst/>
              <a:gdLst/>
              <a:ahLst/>
              <a:cxnLst/>
              <a:rect l="l" t="t" r="r" b="b"/>
              <a:pathLst>
                <a:path w="426719" h="189229">
                  <a:moveTo>
                    <a:pt x="213106" y="189229"/>
                  </a:moveTo>
                  <a:lnTo>
                    <a:pt x="280462" y="184407"/>
                  </a:lnTo>
                  <a:lnTo>
                    <a:pt x="338961" y="170976"/>
                  </a:lnTo>
                  <a:lnTo>
                    <a:pt x="385093" y="150496"/>
                  </a:lnTo>
                  <a:lnTo>
                    <a:pt x="415347" y="124522"/>
                  </a:lnTo>
                  <a:lnTo>
                    <a:pt x="426212" y="94614"/>
                  </a:lnTo>
                  <a:lnTo>
                    <a:pt x="415347" y="64711"/>
                  </a:lnTo>
                  <a:lnTo>
                    <a:pt x="385093" y="38739"/>
                  </a:lnTo>
                  <a:lnTo>
                    <a:pt x="338961" y="18257"/>
                  </a:lnTo>
                  <a:lnTo>
                    <a:pt x="280462" y="4824"/>
                  </a:lnTo>
                  <a:lnTo>
                    <a:pt x="213106" y="0"/>
                  </a:lnTo>
                  <a:lnTo>
                    <a:pt x="145749" y="4824"/>
                  </a:lnTo>
                  <a:lnTo>
                    <a:pt x="87250" y="18257"/>
                  </a:lnTo>
                  <a:lnTo>
                    <a:pt x="41118" y="38739"/>
                  </a:lnTo>
                  <a:lnTo>
                    <a:pt x="10864" y="64711"/>
                  </a:lnTo>
                  <a:lnTo>
                    <a:pt x="0" y="94614"/>
                  </a:lnTo>
                  <a:lnTo>
                    <a:pt x="10864" y="124522"/>
                  </a:lnTo>
                  <a:lnTo>
                    <a:pt x="41118" y="150496"/>
                  </a:lnTo>
                  <a:lnTo>
                    <a:pt x="87250" y="170976"/>
                  </a:lnTo>
                  <a:lnTo>
                    <a:pt x="145749" y="184407"/>
                  </a:lnTo>
                  <a:lnTo>
                    <a:pt x="213106" y="189229"/>
                  </a:lnTo>
                  <a:close/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9">
              <a:extLst>
                <a:ext uri="{FF2B5EF4-FFF2-40B4-BE49-F238E27FC236}">
                  <a16:creationId xmlns:a16="http://schemas.microsoft.com/office/drawing/2014/main" id="{4CEF4763-D0D3-9D27-A207-7845E163DB58}"/>
                </a:ext>
              </a:extLst>
            </p:cNvPr>
            <p:cNvSpPr/>
            <p:nvPr/>
          </p:nvSpPr>
          <p:spPr>
            <a:xfrm>
              <a:off x="1988438" y="5802751"/>
              <a:ext cx="362585" cy="189230"/>
            </a:xfrm>
            <a:custGeom>
              <a:avLst/>
              <a:gdLst/>
              <a:ahLst/>
              <a:cxnLst/>
              <a:rect l="l" t="t" r="r" b="b"/>
              <a:pathLst>
                <a:path w="362585" h="189229">
                  <a:moveTo>
                    <a:pt x="181101" y="189229"/>
                  </a:moveTo>
                  <a:lnTo>
                    <a:pt x="238346" y="184407"/>
                  </a:lnTo>
                  <a:lnTo>
                    <a:pt x="288060" y="170976"/>
                  </a:lnTo>
                  <a:lnTo>
                    <a:pt x="327263" y="150496"/>
                  </a:lnTo>
                  <a:lnTo>
                    <a:pt x="362203" y="94614"/>
                  </a:lnTo>
                  <a:lnTo>
                    <a:pt x="352971" y="64711"/>
                  </a:lnTo>
                  <a:lnTo>
                    <a:pt x="327263" y="38739"/>
                  </a:lnTo>
                  <a:lnTo>
                    <a:pt x="288060" y="18257"/>
                  </a:lnTo>
                  <a:lnTo>
                    <a:pt x="238346" y="4824"/>
                  </a:lnTo>
                  <a:lnTo>
                    <a:pt x="181101" y="0"/>
                  </a:lnTo>
                  <a:lnTo>
                    <a:pt x="123857" y="4824"/>
                  </a:lnTo>
                  <a:lnTo>
                    <a:pt x="74143" y="18257"/>
                  </a:lnTo>
                  <a:lnTo>
                    <a:pt x="34940" y="38739"/>
                  </a:lnTo>
                  <a:lnTo>
                    <a:pt x="9232" y="64711"/>
                  </a:lnTo>
                  <a:lnTo>
                    <a:pt x="0" y="94614"/>
                  </a:lnTo>
                  <a:lnTo>
                    <a:pt x="9232" y="124522"/>
                  </a:lnTo>
                  <a:lnTo>
                    <a:pt x="34940" y="150496"/>
                  </a:lnTo>
                  <a:lnTo>
                    <a:pt x="74143" y="170976"/>
                  </a:lnTo>
                  <a:lnTo>
                    <a:pt x="123857" y="184407"/>
                  </a:lnTo>
                  <a:lnTo>
                    <a:pt x="181101" y="189229"/>
                  </a:lnTo>
                  <a:close/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10">
              <a:extLst>
                <a:ext uri="{FF2B5EF4-FFF2-40B4-BE49-F238E27FC236}">
                  <a16:creationId xmlns:a16="http://schemas.microsoft.com/office/drawing/2014/main" id="{92EAB44E-4552-88D2-D815-AEF80A4ED535}"/>
                </a:ext>
              </a:extLst>
            </p:cNvPr>
            <p:cNvSpPr/>
            <p:nvPr/>
          </p:nvSpPr>
          <p:spPr>
            <a:xfrm>
              <a:off x="820166" y="3705105"/>
              <a:ext cx="728345" cy="454659"/>
            </a:xfrm>
            <a:custGeom>
              <a:avLst/>
              <a:gdLst/>
              <a:ahLst/>
              <a:cxnLst/>
              <a:rect l="l" t="t" r="r" b="b"/>
              <a:pathLst>
                <a:path w="728344" h="454660">
                  <a:moveTo>
                    <a:pt x="363981" y="454342"/>
                  </a:moveTo>
                  <a:lnTo>
                    <a:pt x="423020" y="451369"/>
                  </a:lnTo>
                  <a:lnTo>
                    <a:pt x="479026" y="442760"/>
                  </a:lnTo>
                  <a:lnTo>
                    <a:pt x="531249" y="428984"/>
                  </a:lnTo>
                  <a:lnTo>
                    <a:pt x="578942" y="410509"/>
                  </a:lnTo>
                  <a:lnTo>
                    <a:pt x="621353" y="387802"/>
                  </a:lnTo>
                  <a:lnTo>
                    <a:pt x="657734" y="361331"/>
                  </a:lnTo>
                  <a:lnTo>
                    <a:pt x="687335" y="331564"/>
                  </a:lnTo>
                  <a:lnTo>
                    <a:pt x="709407" y="298969"/>
                  </a:lnTo>
                  <a:lnTo>
                    <a:pt x="727963" y="227164"/>
                  </a:lnTo>
                  <a:lnTo>
                    <a:pt x="723199" y="190316"/>
                  </a:lnTo>
                  <a:lnTo>
                    <a:pt x="687335" y="122767"/>
                  </a:lnTo>
                  <a:lnTo>
                    <a:pt x="657734" y="93002"/>
                  </a:lnTo>
                  <a:lnTo>
                    <a:pt x="621353" y="66533"/>
                  </a:lnTo>
                  <a:lnTo>
                    <a:pt x="578942" y="43828"/>
                  </a:lnTo>
                  <a:lnTo>
                    <a:pt x="531249" y="25355"/>
                  </a:lnTo>
                  <a:lnTo>
                    <a:pt x="479026" y="11580"/>
                  </a:lnTo>
                  <a:lnTo>
                    <a:pt x="423020" y="2973"/>
                  </a:lnTo>
                  <a:lnTo>
                    <a:pt x="363981" y="0"/>
                  </a:lnTo>
                  <a:lnTo>
                    <a:pt x="304943" y="2973"/>
                  </a:lnTo>
                  <a:lnTo>
                    <a:pt x="248937" y="11580"/>
                  </a:lnTo>
                  <a:lnTo>
                    <a:pt x="196714" y="25355"/>
                  </a:lnTo>
                  <a:lnTo>
                    <a:pt x="149021" y="43828"/>
                  </a:lnTo>
                  <a:lnTo>
                    <a:pt x="106610" y="66533"/>
                  </a:lnTo>
                  <a:lnTo>
                    <a:pt x="70229" y="93002"/>
                  </a:lnTo>
                  <a:lnTo>
                    <a:pt x="40628" y="122767"/>
                  </a:lnTo>
                  <a:lnTo>
                    <a:pt x="18556" y="155361"/>
                  </a:lnTo>
                  <a:lnTo>
                    <a:pt x="0" y="227164"/>
                  </a:lnTo>
                  <a:lnTo>
                    <a:pt x="4764" y="264013"/>
                  </a:lnTo>
                  <a:lnTo>
                    <a:pt x="40628" y="331564"/>
                  </a:lnTo>
                  <a:lnTo>
                    <a:pt x="70229" y="361331"/>
                  </a:lnTo>
                  <a:lnTo>
                    <a:pt x="106610" y="387802"/>
                  </a:lnTo>
                  <a:lnTo>
                    <a:pt x="149021" y="410509"/>
                  </a:lnTo>
                  <a:lnTo>
                    <a:pt x="196714" y="428984"/>
                  </a:lnTo>
                  <a:lnTo>
                    <a:pt x="248937" y="442760"/>
                  </a:lnTo>
                  <a:lnTo>
                    <a:pt x="304943" y="451369"/>
                  </a:lnTo>
                  <a:lnTo>
                    <a:pt x="363981" y="454342"/>
                  </a:lnTo>
                  <a:close/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11">
              <a:extLst>
                <a:ext uri="{FF2B5EF4-FFF2-40B4-BE49-F238E27FC236}">
                  <a16:creationId xmlns:a16="http://schemas.microsoft.com/office/drawing/2014/main" id="{7730A2E9-61E8-6C37-5998-BBD8B8CA29B8}"/>
                </a:ext>
              </a:extLst>
            </p:cNvPr>
            <p:cNvSpPr/>
            <p:nvPr/>
          </p:nvSpPr>
          <p:spPr>
            <a:xfrm>
              <a:off x="3385058" y="3613652"/>
              <a:ext cx="1505585" cy="211454"/>
            </a:xfrm>
            <a:custGeom>
              <a:avLst/>
              <a:gdLst/>
              <a:ahLst/>
              <a:cxnLst/>
              <a:rect l="l" t="t" r="r" b="b"/>
              <a:pathLst>
                <a:path w="1505585" h="211454">
                  <a:moveTo>
                    <a:pt x="752601" y="210845"/>
                  </a:moveTo>
                  <a:lnTo>
                    <a:pt x="829550" y="210301"/>
                  </a:lnTo>
                  <a:lnTo>
                    <a:pt x="904276" y="208703"/>
                  </a:lnTo>
                  <a:lnTo>
                    <a:pt x="976400" y="206105"/>
                  </a:lnTo>
                  <a:lnTo>
                    <a:pt x="1045546" y="202559"/>
                  </a:lnTo>
                  <a:lnTo>
                    <a:pt x="1111334" y="198120"/>
                  </a:lnTo>
                  <a:lnTo>
                    <a:pt x="1173386" y="192839"/>
                  </a:lnTo>
                  <a:lnTo>
                    <a:pt x="1231324" y="186769"/>
                  </a:lnTo>
                  <a:lnTo>
                    <a:pt x="1284770" y="179965"/>
                  </a:lnTo>
                  <a:lnTo>
                    <a:pt x="1333344" y="172478"/>
                  </a:lnTo>
                  <a:lnTo>
                    <a:pt x="1376670" y="164362"/>
                  </a:lnTo>
                  <a:lnTo>
                    <a:pt x="1414367" y="155670"/>
                  </a:lnTo>
                  <a:lnTo>
                    <a:pt x="1471368" y="136769"/>
                  </a:lnTo>
                  <a:lnTo>
                    <a:pt x="1505203" y="105422"/>
                  </a:lnTo>
                  <a:lnTo>
                    <a:pt x="1501318" y="94644"/>
                  </a:lnTo>
                  <a:lnTo>
                    <a:pt x="1446060" y="64390"/>
                  </a:lnTo>
                  <a:lnTo>
                    <a:pt x="1376670" y="46482"/>
                  </a:lnTo>
                  <a:lnTo>
                    <a:pt x="1333344" y="38366"/>
                  </a:lnTo>
                  <a:lnTo>
                    <a:pt x="1284770" y="30880"/>
                  </a:lnTo>
                  <a:lnTo>
                    <a:pt x="1231324" y="24075"/>
                  </a:lnTo>
                  <a:lnTo>
                    <a:pt x="1173386" y="18006"/>
                  </a:lnTo>
                  <a:lnTo>
                    <a:pt x="1111334" y="12725"/>
                  </a:lnTo>
                  <a:lnTo>
                    <a:pt x="1045546" y="8285"/>
                  </a:lnTo>
                  <a:lnTo>
                    <a:pt x="976400" y="4740"/>
                  </a:lnTo>
                  <a:lnTo>
                    <a:pt x="904276" y="2142"/>
                  </a:lnTo>
                  <a:lnTo>
                    <a:pt x="829550" y="544"/>
                  </a:lnTo>
                  <a:lnTo>
                    <a:pt x="752601" y="0"/>
                  </a:lnTo>
                  <a:lnTo>
                    <a:pt x="675653" y="544"/>
                  </a:lnTo>
                  <a:lnTo>
                    <a:pt x="600927" y="2142"/>
                  </a:lnTo>
                  <a:lnTo>
                    <a:pt x="528803" y="4740"/>
                  </a:lnTo>
                  <a:lnTo>
                    <a:pt x="459657" y="8285"/>
                  </a:lnTo>
                  <a:lnTo>
                    <a:pt x="393869" y="12725"/>
                  </a:lnTo>
                  <a:lnTo>
                    <a:pt x="331817" y="18006"/>
                  </a:lnTo>
                  <a:lnTo>
                    <a:pt x="273879" y="24075"/>
                  </a:lnTo>
                  <a:lnTo>
                    <a:pt x="220433" y="30880"/>
                  </a:lnTo>
                  <a:lnTo>
                    <a:pt x="171859" y="38366"/>
                  </a:lnTo>
                  <a:lnTo>
                    <a:pt x="128533" y="46482"/>
                  </a:lnTo>
                  <a:lnTo>
                    <a:pt x="90836" y="55174"/>
                  </a:lnTo>
                  <a:lnTo>
                    <a:pt x="33835" y="74075"/>
                  </a:lnTo>
                  <a:lnTo>
                    <a:pt x="0" y="105422"/>
                  </a:lnTo>
                  <a:lnTo>
                    <a:pt x="3885" y="116200"/>
                  </a:lnTo>
                  <a:lnTo>
                    <a:pt x="59143" y="146455"/>
                  </a:lnTo>
                  <a:lnTo>
                    <a:pt x="128533" y="164362"/>
                  </a:lnTo>
                  <a:lnTo>
                    <a:pt x="171859" y="172478"/>
                  </a:lnTo>
                  <a:lnTo>
                    <a:pt x="220433" y="179965"/>
                  </a:lnTo>
                  <a:lnTo>
                    <a:pt x="273879" y="186769"/>
                  </a:lnTo>
                  <a:lnTo>
                    <a:pt x="331817" y="192839"/>
                  </a:lnTo>
                  <a:lnTo>
                    <a:pt x="393869" y="198120"/>
                  </a:lnTo>
                  <a:lnTo>
                    <a:pt x="459657" y="202559"/>
                  </a:lnTo>
                  <a:lnTo>
                    <a:pt x="528803" y="206105"/>
                  </a:lnTo>
                  <a:lnTo>
                    <a:pt x="600927" y="208703"/>
                  </a:lnTo>
                  <a:lnTo>
                    <a:pt x="675653" y="210301"/>
                  </a:lnTo>
                  <a:lnTo>
                    <a:pt x="752601" y="210845"/>
                  </a:lnTo>
                  <a:close/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12">
              <a:extLst>
                <a:ext uri="{FF2B5EF4-FFF2-40B4-BE49-F238E27FC236}">
                  <a16:creationId xmlns:a16="http://schemas.microsoft.com/office/drawing/2014/main" id="{4768142B-CF0C-BC10-6D08-2439A178F0D2}"/>
                </a:ext>
              </a:extLst>
            </p:cNvPr>
            <p:cNvSpPr/>
            <p:nvPr/>
          </p:nvSpPr>
          <p:spPr>
            <a:xfrm>
              <a:off x="3125147" y="3770523"/>
              <a:ext cx="2085975" cy="476884"/>
            </a:xfrm>
            <a:custGeom>
              <a:avLst/>
              <a:gdLst/>
              <a:ahLst/>
              <a:cxnLst/>
              <a:rect l="l" t="t" r="r" b="b"/>
              <a:pathLst>
                <a:path w="2085975" h="476885">
                  <a:moveTo>
                    <a:pt x="2085517" y="47677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13">
              <a:extLst>
                <a:ext uri="{FF2B5EF4-FFF2-40B4-BE49-F238E27FC236}">
                  <a16:creationId xmlns:a16="http://schemas.microsoft.com/office/drawing/2014/main" id="{19EDC4EF-95B6-F003-23D6-FAF54ADDB01C}"/>
                </a:ext>
              </a:extLst>
            </p:cNvPr>
            <p:cNvSpPr/>
            <p:nvPr/>
          </p:nvSpPr>
          <p:spPr>
            <a:xfrm>
              <a:off x="3057525" y="3743322"/>
              <a:ext cx="94615" cy="63500"/>
            </a:xfrm>
            <a:custGeom>
              <a:avLst/>
              <a:gdLst/>
              <a:ahLst/>
              <a:cxnLst/>
              <a:rect l="l" t="t" r="r" b="b"/>
              <a:pathLst>
                <a:path w="94614" h="63500">
                  <a:moveTo>
                    <a:pt x="94043" y="0"/>
                  </a:moveTo>
                  <a:lnTo>
                    <a:pt x="0" y="11747"/>
                  </a:lnTo>
                  <a:lnTo>
                    <a:pt x="79590" y="63182"/>
                  </a:lnTo>
                  <a:lnTo>
                    <a:pt x="73087" y="41957"/>
                  </a:lnTo>
                  <a:lnTo>
                    <a:pt x="72424" y="28300"/>
                  </a:lnTo>
                  <a:lnTo>
                    <a:pt x="78958" y="16289"/>
                  </a:lnTo>
                  <a:lnTo>
                    <a:pt x="94043" y="0"/>
                  </a:lnTo>
                  <a:close/>
                </a:path>
              </a:pathLst>
            </a:custGeom>
            <a:solidFill>
              <a:srgbClr val="F475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14">
              <a:extLst>
                <a:ext uri="{FF2B5EF4-FFF2-40B4-BE49-F238E27FC236}">
                  <a16:creationId xmlns:a16="http://schemas.microsoft.com/office/drawing/2014/main" id="{A44BEFE1-B275-6296-DA94-5B3D98905A21}"/>
                </a:ext>
              </a:extLst>
            </p:cNvPr>
            <p:cNvSpPr/>
            <p:nvPr/>
          </p:nvSpPr>
          <p:spPr>
            <a:xfrm>
              <a:off x="5095239" y="3995927"/>
              <a:ext cx="2229485" cy="467995"/>
            </a:xfrm>
            <a:custGeom>
              <a:avLst/>
              <a:gdLst/>
              <a:ahLst/>
              <a:cxnLst/>
              <a:rect l="l" t="t" r="r" b="b"/>
              <a:pathLst>
                <a:path w="2229484" h="467995">
                  <a:moveTo>
                    <a:pt x="2229104" y="0"/>
                  </a:moveTo>
                  <a:lnTo>
                    <a:pt x="0" y="0"/>
                  </a:lnTo>
                  <a:lnTo>
                    <a:pt x="0" y="467868"/>
                  </a:lnTo>
                  <a:lnTo>
                    <a:pt x="2229104" y="467868"/>
                  </a:lnTo>
                  <a:lnTo>
                    <a:pt x="2229104" y="0"/>
                  </a:lnTo>
                  <a:close/>
                </a:path>
              </a:pathLst>
            </a:custGeom>
            <a:solidFill>
              <a:schemeClr val="accent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9" name="object 17">
            <a:extLst>
              <a:ext uri="{FF2B5EF4-FFF2-40B4-BE49-F238E27FC236}">
                <a16:creationId xmlns:a16="http://schemas.microsoft.com/office/drawing/2014/main" id="{05B88762-7EC2-AF24-3974-00AC9274F8AD}"/>
              </a:ext>
            </a:extLst>
          </p:cNvPr>
          <p:cNvSpPr txBox="1"/>
          <p:nvPr/>
        </p:nvSpPr>
        <p:spPr>
          <a:xfrm>
            <a:off x="7843719" y="2884480"/>
            <a:ext cx="2018030" cy="45653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/>
            <a:r>
              <a:rPr lang="zh-CN" altLang="en-US" sz="1400" b="1" spc="-20" dirty="0">
                <a:solidFill>
                  <a:schemeClr val="bg1"/>
                </a:solidFill>
                <a:latin typeface="Arial"/>
                <a:cs typeface="Arial"/>
              </a:rPr>
              <a:t>购买此书：</a:t>
            </a:r>
            <a:r>
              <a:rPr lang="zh-CN" altLang="en-US" sz="1400" spc="-20" dirty="0">
                <a:solidFill>
                  <a:schemeClr val="bg1"/>
                </a:solidFill>
                <a:latin typeface="Arial"/>
                <a:cs typeface="Arial"/>
              </a:rPr>
              <a:t>购买此书的</a:t>
            </a:r>
            <a:r>
              <a:rPr lang="en-US" altLang="zh-CN" sz="1400" spc="-20" dirty="0">
                <a:solidFill>
                  <a:schemeClr val="bg1"/>
                </a:solidFill>
                <a:latin typeface="Arial"/>
                <a:cs typeface="Arial"/>
              </a:rPr>
              <a:t>PDF</a:t>
            </a:r>
            <a:r>
              <a:rPr lang="zh-CN" altLang="en-US" sz="1400" spc="-20" dirty="0">
                <a:solidFill>
                  <a:schemeClr val="bg1"/>
                </a:solidFill>
                <a:latin typeface="Arial"/>
                <a:cs typeface="Arial"/>
              </a:rPr>
              <a:t>版本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90" name="object 18">
            <a:extLst>
              <a:ext uri="{FF2B5EF4-FFF2-40B4-BE49-F238E27FC236}">
                <a16:creationId xmlns:a16="http://schemas.microsoft.com/office/drawing/2014/main" id="{B8264AC7-DE31-1BA4-4BD5-F51E261E7E66}"/>
              </a:ext>
            </a:extLst>
          </p:cNvPr>
          <p:cNvGrpSpPr/>
          <p:nvPr/>
        </p:nvGrpSpPr>
        <p:grpSpPr>
          <a:xfrm>
            <a:off x="2566988" y="3804928"/>
            <a:ext cx="2085284" cy="1077374"/>
            <a:chOff x="457200" y="4978400"/>
            <a:chExt cx="1550035" cy="910590"/>
          </a:xfrm>
          <a:solidFill>
            <a:schemeClr val="accent4"/>
          </a:solidFill>
        </p:grpSpPr>
        <p:sp>
          <p:nvSpPr>
            <p:cNvPr id="91" name="object 19">
              <a:extLst>
                <a:ext uri="{FF2B5EF4-FFF2-40B4-BE49-F238E27FC236}">
                  <a16:creationId xmlns:a16="http://schemas.microsoft.com/office/drawing/2014/main" id="{B28C1FBB-2540-8E58-D9BA-42C4D940EAEA}"/>
                </a:ext>
              </a:extLst>
            </p:cNvPr>
            <p:cNvSpPr/>
            <p:nvPr/>
          </p:nvSpPr>
          <p:spPr>
            <a:xfrm>
              <a:off x="1556792" y="5054451"/>
              <a:ext cx="386080" cy="151130"/>
            </a:xfrm>
            <a:custGeom>
              <a:avLst/>
              <a:gdLst/>
              <a:ahLst/>
              <a:cxnLst/>
              <a:rect l="l" t="t" r="r" b="b"/>
              <a:pathLst>
                <a:path w="386080" h="151129">
                  <a:moveTo>
                    <a:pt x="0" y="150787"/>
                  </a:moveTo>
                  <a:lnTo>
                    <a:pt x="385711" y="0"/>
                  </a:lnTo>
                </a:path>
              </a:pathLst>
            </a:custGeom>
            <a:grpFill/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20">
              <a:extLst>
                <a:ext uri="{FF2B5EF4-FFF2-40B4-BE49-F238E27FC236}">
                  <a16:creationId xmlns:a16="http://schemas.microsoft.com/office/drawing/2014/main" id="{A6EA8551-8C0A-BA4D-0EA9-13DBF1604873}"/>
                </a:ext>
              </a:extLst>
            </p:cNvPr>
            <p:cNvSpPr/>
            <p:nvPr/>
          </p:nvSpPr>
          <p:spPr>
            <a:xfrm>
              <a:off x="1912366" y="5029200"/>
              <a:ext cx="95250" cy="62865"/>
            </a:xfrm>
            <a:custGeom>
              <a:avLst/>
              <a:gdLst/>
              <a:ahLst/>
              <a:cxnLst/>
              <a:rect l="l" t="t" r="r" b="b"/>
              <a:pathLst>
                <a:path w="95250" h="62864">
                  <a:moveTo>
                    <a:pt x="94742" y="0"/>
                  </a:moveTo>
                  <a:lnTo>
                    <a:pt x="0" y="2235"/>
                  </a:lnTo>
                  <a:lnTo>
                    <a:pt x="17320" y="16123"/>
                  </a:lnTo>
                  <a:lnTo>
                    <a:pt x="25552" y="27041"/>
                  </a:lnTo>
                  <a:lnTo>
                    <a:pt x="26906" y="40650"/>
                  </a:lnTo>
                  <a:lnTo>
                    <a:pt x="23596" y="62611"/>
                  </a:lnTo>
                  <a:lnTo>
                    <a:pt x="9474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21">
              <a:extLst>
                <a:ext uri="{FF2B5EF4-FFF2-40B4-BE49-F238E27FC236}">
                  <a16:creationId xmlns:a16="http://schemas.microsoft.com/office/drawing/2014/main" id="{6E26CB1F-9F5D-9F02-AD1E-010135DCB5D2}"/>
                </a:ext>
              </a:extLst>
            </p:cNvPr>
            <p:cNvSpPr/>
            <p:nvPr/>
          </p:nvSpPr>
          <p:spPr>
            <a:xfrm>
              <a:off x="1493700" y="5549019"/>
              <a:ext cx="454025" cy="267970"/>
            </a:xfrm>
            <a:custGeom>
              <a:avLst/>
              <a:gdLst/>
              <a:ahLst/>
              <a:cxnLst/>
              <a:rect l="l" t="t" r="r" b="b"/>
              <a:pathLst>
                <a:path w="454025" h="267970">
                  <a:moveTo>
                    <a:pt x="0" y="0"/>
                  </a:moveTo>
                  <a:lnTo>
                    <a:pt x="453669" y="267868"/>
                  </a:lnTo>
                </a:path>
              </a:pathLst>
            </a:custGeom>
            <a:grpFill/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22">
              <a:extLst>
                <a:ext uri="{FF2B5EF4-FFF2-40B4-BE49-F238E27FC236}">
                  <a16:creationId xmlns:a16="http://schemas.microsoft.com/office/drawing/2014/main" id="{2FAFEAD9-1980-0DBA-14AB-97FA986F4E1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13940" y="5778967"/>
              <a:ext cx="93167" cy="73190"/>
            </a:xfrm>
            <a:prstGeom prst="rect">
              <a:avLst/>
            </a:prstGeom>
            <a:grpFill/>
          </p:spPr>
        </p:pic>
        <p:sp>
          <p:nvSpPr>
            <p:cNvPr id="95" name="object 23">
              <a:extLst>
                <a:ext uri="{FF2B5EF4-FFF2-40B4-BE49-F238E27FC236}">
                  <a16:creationId xmlns:a16="http://schemas.microsoft.com/office/drawing/2014/main" id="{01A0B077-3A22-FC30-4D03-D44A2CCDE625}"/>
                </a:ext>
              </a:extLst>
            </p:cNvPr>
            <p:cNvSpPr/>
            <p:nvPr/>
          </p:nvSpPr>
          <p:spPr>
            <a:xfrm>
              <a:off x="457200" y="4978400"/>
              <a:ext cx="1143000" cy="910590"/>
            </a:xfrm>
            <a:custGeom>
              <a:avLst/>
              <a:gdLst/>
              <a:ahLst/>
              <a:cxnLst/>
              <a:rect l="l" t="t" r="r" b="b"/>
              <a:pathLst>
                <a:path w="1143000" h="910589">
                  <a:moveTo>
                    <a:pt x="1143000" y="0"/>
                  </a:moveTo>
                  <a:lnTo>
                    <a:pt x="0" y="0"/>
                  </a:lnTo>
                  <a:lnTo>
                    <a:pt x="0" y="910209"/>
                  </a:lnTo>
                  <a:lnTo>
                    <a:pt x="1143000" y="910209"/>
                  </a:lnTo>
                  <a:lnTo>
                    <a:pt x="114300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6" name="object 24">
            <a:extLst>
              <a:ext uri="{FF2B5EF4-FFF2-40B4-BE49-F238E27FC236}">
                <a16:creationId xmlns:a16="http://schemas.microsoft.com/office/drawing/2014/main" id="{4AAC5A5A-3582-A9D9-3FFE-81DF1D39FB33}"/>
              </a:ext>
            </a:extLst>
          </p:cNvPr>
          <p:cNvSpPr txBox="1"/>
          <p:nvPr/>
        </p:nvSpPr>
        <p:spPr>
          <a:xfrm>
            <a:off x="2618660" y="3896058"/>
            <a:ext cx="1342493" cy="951543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 algn="just">
              <a:spcBef>
                <a:spcPts val="200"/>
              </a:spcBef>
            </a:pPr>
            <a:r>
              <a:rPr lang="zh-CN" altLang="en-US" sz="1400" b="1" dirty="0">
                <a:solidFill>
                  <a:schemeClr val="bg1"/>
                </a:solidFill>
                <a:latin typeface="Arial"/>
                <a:cs typeface="Arial"/>
              </a:rPr>
              <a:t>摘要：</a:t>
            </a:r>
            <a:r>
              <a:rPr lang="zh-CN" altLang="en-US" sz="1400" dirty="0">
                <a:solidFill>
                  <a:schemeClr val="bg1"/>
                </a:solidFill>
                <a:latin typeface="Arial"/>
                <a:cs typeface="Arial"/>
              </a:rPr>
              <a:t>阅读本书摘要</a:t>
            </a:r>
          </a:p>
          <a:p>
            <a:pPr marL="12700" marR="151765" algn="just">
              <a:spcBef>
                <a:spcPts val="450"/>
              </a:spcBef>
            </a:pPr>
            <a:r>
              <a:rPr sz="1400" b="1" dirty="0">
                <a:solidFill>
                  <a:schemeClr val="bg1"/>
                </a:solidFill>
                <a:latin typeface="Arial"/>
                <a:cs typeface="Arial"/>
              </a:rPr>
              <a:t>PDF</a:t>
            </a:r>
            <a:r>
              <a:rPr lang="zh-CN" altLang="en-US" sz="1400" dirty="0">
                <a:solidFill>
                  <a:schemeClr val="bg1"/>
                </a:solidFill>
                <a:latin typeface="Arial"/>
                <a:cs typeface="Arial"/>
              </a:rPr>
              <a:t>：</a:t>
            </a:r>
            <a:r>
              <a:rPr lang="zh-CN" altLang="en-US" sz="1400" spc="-10" dirty="0">
                <a:solidFill>
                  <a:schemeClr val="bg1"/>
                </a:solidFill>
                <a:latin typeface="Arial"/>
                <a:cs typeface="Arial"/>
              </a:rPr>
              <a:t>下载书的个别章节</a:t>
            </a:r>
            <a:endParaRPr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97" name="object 93">
            <a:extLst>
              <a:ext uri="{FF2B5EF4-FFF2-40B4-BE49-F238E27FC236}">
                <a16:creationId xmlns:a16="http://schemas.microsoft.com/office/drawing/2014/main" id="{4EF37644-67B1-425E-859D-D70EBF3ED151}"/>
              </a:ext>
            </a:extLst>
          </p:cNvPr>
          <p:cNvGrpSpPr/>
          <p:nvPr/>
        </p:nvGrpSpPr>
        <p:grpSpPr>
          <a:xfrm>
            <a:off x="3492646" y="1493263"/>
            <a:ext cx="6783501" cy="1038191"/>
            <a:chOff x="1093682" y="2960497"/>
            <a:chExt cx="6219825" cy="665480"/>
          </a:xfrm>
        </p:grpSpPr>
        <p:sp>
          <p:nvSpPr>
            <p:cNvPr id="98" name="object 94">
              <a:extLst>
                <a:ext uri="{FF2B5EF4-FFF2-40B4-BE49-F238E27FC236}">
                  <a16:creationId xmlns:a16="http://schemas.microsoft.com/office/drawing/2014/main" id="{52D634E3-1D79-BDBB-E9E6-8463222FDAA6}"/>
                </a:ext>
              </a:extLst>
            </p:cNvPr>
            <p:cNvSpPr/>
            <p:nvPr/>
          </p:nvSpPr>
          <p:spPr>
            <a:xfrm>
              <a:off x="1100032" y="3143624"/>
              <a:ext cx="363855" cy="175260"/>
            </a:xfrm>
            <a:custGeom>
              <a:avLst/>
              <a:gdLst/>
              <a:ahLst/>
              <a:cxnLst/>
              <a:rect l="l" t="t" r="r" b="b"/>
              <a:pathLst>
                <a:path w="363855" h="175260">
                  <a:moveTo>
                    <a:pt x="0" y="175044"/>
                  </a:moveTo>
                  <a:lnTo>
                    <a:pt x="363474" y="0"/>
                  </a:lnTo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5">
              <a:extLst>
                <a:ext uri="{FF2B5EF4-FFF2-40B4-BE49-F238E27FC236}">
                  <a16:creationId xmlns:a16="http://schemas.microsoft.com/office/drawing/2014/main" id="{55E5AE56-BF2E-7311-4D53-F193F4FAF71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31714" y="3113521"/>
              <a:ext cx="94297" cy="67843"/>
            </a:xfrm>
            <a:prstGeom prst="rect">
              <a:avLst/>
            </a:prstGeom>
          </p:spPr>
        </p:pic>
        <p:sp>
          <p:nvSpPr>
            <p:cNvPr id="100" name="object 96">
              <a:extLst>
                <a:ext uri="{FF2B5EF4-FFF2-40B4-BE49-F238E27FC236}">
                  <a16:creationId xmlns:a16="http://schemas.microsoft.com/office/drawing/2014/main" id="{54898085-0D11-3518-3F70-BEF85A6317AC}"/>
                </a:ext>
              </a:extLst>
            </p:cNvPr>
            <p:cNvSpPr/>
            <p:nvPr/>
          </p:nvSpPr>
          <p:spPr>
            <a:xfrm>
              <a:off x="4636463" y="3213298"/>
              <a:ext cx="494665" cy="370840"/>
            </a:xfrm>
            <a:custGeom>
              <a:avLst/>
              <a:gdLst/>
              <a:ahLst/>
              <a:cxnLst/>
              <a:rect l="l" t="t" r="r" b="b"/>
              <a:pathLst>
                <a:path w="494664" h="370839">
                  <a:moveTo>
                    <a:pt x="494080" y="0"/>
                  </a:moveTo>
                  <a:lnTo>
                    <a:pt x="0" y="370674"/>
                  </a:lnTo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" name="object 97">
              <a:extLst>
                <a:ext uri="{FF2B5EF4-FFF2-40B4-BE49-F238E27FC236}">
                  <a16:creationId xmlns:a16="http://schemas.microsoft.com/office/drawing/2014/main" id="{2381818B-824E-1B87-203F-55C0A9625914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80973" y="3546227"/>
              <a:ext cx="90690" cy="79375"/>
            </a:xfrm>
            <a:prstGeom prst="rect">
              <a:avLst/>
            </a:prstGeom>
          </p:spPr>
        </p:pic>
        <p:sp>
          <p:nvSpPr>
            <p:cNvPr id="102" name="object 98">
              <a:extLst>
                <a:ext uri="{FF2B5EF4-FFF2-40B4-BE49-F238E27FC236}">
                  <a16:creationId xmlns:a16="http://schemas.microsoft.com/office/drawing/2014/main" id="{DFEFC604-8355-8B0A-6A1D-ED7C3F41CE47}"/>
                </a:ext>
              </a:extLst>
            </p:cNvPr>
            <p:cNvSpPr/>
            <p:nvPr/>
          </p:nvSpPr>
          <p:spPr>
            <a:xfrm>
              <a:off x="5084064" y="2960497"/>
              <a:ext cx="2229485" cy="569595"/>
            </a:xfrm>
            <a:custGeom>
              <a:avLst/>
              <a:gdLst/>
              <a:ahLst/>
              <a:cxnLst/>
              <a:rect l="l" t="t" r="r" b="b"/>
              <a:pathLst>
                <a:path w="2229484" h="569595">
                  <a:moveTo>
                    <a:pt x="2229104" y="0"/>
                  </a:moveTo>
                  <a:lnTo>
                    <a:pt x="0" y="0"/>
                  </a:lnTo>
                  <a:lnTo>
                    <a:pt x="0" y="569087"/>
                  </a:lnTo>
                  <a:lnTo>
                    <a:pt x="2229104" y="569087"/>
                  </a:lnTo>
                  <a:lnTo>
                    <a:pt x="2229104" y="0"/>
                  </a:lnTo>
                  <a:close/>
                </a:path>
              </a:pathLst>
            </a:custGeom>
            <a:solidFill>
              <a:schemeClr val="accent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3" name="object 99">
            <a:extLst>
              <a:ext uri="{FF2B5EF4-FFF2-40B4-BE49-F238E27FC236}">
                <a16:creationId xmlns:a16="http://schemas.microsoft.com/office/drawing/2014/main" id="{D25376A3-76D3-478E-41CA-2EBC8BE04DD3}"/>
              </a:ext>
            </a:extLst>
          </p:cNvPr>
          <p:cNvSpPr txBox="1"/>
          <p:nvPr/>
        </p:nvSpPr>
        <p:spPr>
          <a:xfrm>
            <a:off x="7984103" y="1586297"/>
            <a:ext cx="2152778" cy="671979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/>
            <a:r>
              <a:rPr lang="zh-CN" altLang="en-US" sz="1400" b="1" spc="-10" dirty="0">
                <a:solidFill>
                  <a:schemeClr val="bg1"/>
                </a:solidFill>
                <a:latin typeface="Arial"/>
                <a:cs typeface="Arial"/>
              </a:rPr>
              <a:t>分享、引用：</a:t>
            </a:r>
            <a:r>
              <a:rPr lang="zh-CN" altLang="en-US" sz="1400" spc="-10" dirty="0">
                <a:solidFill>
                  <a:schemeClr val="bg1"/>
                </a:solidFill>
                <a:latin typeface="Arial"/>
                <a:cs typeface="Arial"/>
              </a:rPr>
              <a:t>分享到社交媒体或</a:t>
            </a:r>
            <a:r>
              <a:rPr lang="en-US" sz="1400" spc="-10" dirty="0">
                <a:solidFill>
                  <a:schemeClr val="bg1"/>
                </a:solidFill>
                <a:latin typeface="Arial"/>
                <a:cs typeface="Arial"/>
              </a:rPr>
              <a:t>Reddit</a:t>
            </a:r>
            <a:r>
              <a:rPr lang="zh-CN" altLang="en-US" sz="1400" spc="-10" dirty="0">
                <a:solidFill>
                  <a:schemeClr val="bg1"/>
                </a:solidFill>
                <a:latin typeface="Arial"/>
                <a:cs typeface="Arial"/>
              </a:rPr>
              <a:t>，并下载引用信息。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104" name="object 100">
            <a:extLst>
              <a:ext uri="{FF2B5EF4-FFF2-40B4-BE49-F238E27FC236}">
                <a16:creationId xmlns:a16="http://schemas.microsoft.com/office/drawing/2014/main" id="{1C578961-8DD1-C4D6-8A12-91225CFD5E26}"/>
              </a:ext>
            </a:extLst>
          </p:cNvPr>
          <p:cNvGrpSpPr/>
          <p:nvPr/>
        </p:nvGrpSpPr>
        <p:grpSpPr>
          <a:xfrm>
            <a:off x="4102808" y="2991397"/>
            <a:ext cx="6875043" cy="3181061"/>
            <a:chOff x="1431036" y="4101077"/>
            <a:chExt cx="5516449" cy="2318535"/>
          </a:xfrm>
          <a:solidFill>
            <a:schemeClr val="accent4"/>
          </a:solidFill>
        </p:grpSpPr>
        <p:sp>
          <p:nvSpPr>
            <p:cNvPr id="105" name="object 101">
              <a:extLst>
                <a:ext uri="{FF2B5EF4-FFF2-40B4-BE49-F238E27FC236}">
                  <a16:creationId xmlns:a16="http://schemas.microsoft.com/office/drawing/2014/main" id="{27CFD3CE-97F7-44B7-6C75-AB0F9AF8BE75}"/>
                </a:ext>
              </a:extLst>
            </p:cNvPr>
            <p:cNvSpPr/>
            <p:nvPr/>
          </p:nvSpPr>
          <p:spPr>
            <a:xfrm>
              <a:off x="1496913" y="4125673"/>
              <a:ext cx="4483735" cy="1480820"/>
            </a:xfrm>
            <a:custGeom>
              <a:avLst/>
              <a:gdLst/>
              <a:ahLst/>
              <a:cxnLst/>
              <a:rect l="l" t="t" r="r" b="b"/>
              <a:pathLst>
                <a:path w="4483735" h="1480820">
                  <a:moveTo>
                    <a:pt x="4483303" y="1480197"/>
                  </a:moveTo>
                  <a:lnTo>
                    <a:pt x="0" y="0"/>
                  </a:lnTo>
                </a:path>
              </a:pathLst>
            </a:custGeom>
            <a:grpFill/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2">
              <a:extLst>
                <a:ext uri="{FF2B5EF4-FFF2-40B4-BE49-F238E27FC236}">
                  <a16:creationId xmlns:a16="http://schemas.microsoft.com/office/drawing/2014/main" id="{AE99D6AD-B1CE-3D31-2BE0-3190B97E4939}"/>
                </a:ext>
              </a:extLst>
            </p:cNvPr>
            <p:cNvSpPr/>
            <p:nvPr/>
          </p:nvSpPr>
          <p:spPr>
            <a:xfrm>
              <a:off x="1431036" y="4101077"/>
              <a:ext cx="95250" cy="61594"/>
            </a:xfrm>
            <a:custGeom>
              <a:avLst/>
              <a:gdLst/>
              <a:ahLst/>
              <a:cxnLst/>
              <a:rect l="l" t="t" r="r" b="b"/>
              <a:pathLst>
                <a:path w="95250" h="61595">
                  <a:moveTo>
                    <a:pt x="94729" y="0"/>
                  </a:moveTo>
                  <a:lnTo>
                    <a:pt x="0" y="2857"/>
                  </a:lnTo>
                  <a:lnTo>
                    <a:pt x="74409" y="61544"/>
                  </a:lnTo>
                  <a:lnTo>
                    <a:pt x="69926" y="39801"/>
                  </a:lnTo>
                  <a:lnTo>
                    <a:pt x="70548" y="26142"/>
                  </a:lnTo>
                  <a:lnTo>
                    <a:pt x="78181" y="14799"/>
                  </a:lnTo>
                  <a:lnTo>
                    <a:pt x="94729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3">
              <a:extLst>
                <a:ext uri="{FF2B5EF4-FFF2-40B4-BE49-F238E27FC236}">
                  <a16:creationId xmlns:a16="http://schemas.microsoft.com/office/drawing/2014/main" id="{0220E860-03E3-B61D-C937-7966F8870311}"/>
                </a:ext>
              </a:extLst>
            </p:cNvPr>
            <p:cNvSpPr/>
            <p:nvPr/>
          </p:nvSpPr>
          <p:spPr>
            <a:xfrm>
              <a:off x="5511750" y="4764167"/>
              <a:ext cx="1435735" cy="1655445"/>
            </a:xfrm>
            <a:custGeom>
              <a:avLst/>
              <a:gdLst/>
              <a:ahLst/>
              <a:cxnLst/>
              <a:rect l="l" t="t" r="r" b="b"/>
              <a:pathLst>
                <a:path w="1435734" h="1655445">
                  <a:moveTo>
                    <a:pt x="1435608" y="0"/>
                  </a:moveTo>
                  <a:lnTo>
                    <a:pt x="0" y="0"/>
                  </a:lnTo>
                  <a:lnTo>
                    <a:pt x="0" y="1655064"/>
                  </a:lnTo>
                  <a:lnTo>
                    <a:pt x="1435608" y="1655064"/>
                  </a:lnTo>
                  <a:lnTo>
                    <a:pt x="143560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8" name="object 104">
            <a:extLst>
              <a:ext uri="{FF2B5EF4-FFF2-40B4-BE49-F238E27FC236}">
                <a16:creationId xmlns:a16="http://schemas.microsoft.com/office/drawing/2014/main" id="{4D74CEE4-75AA-29AE-BB3B-6B4910C82304}"/>
              </a:ext>
            </a:extLst>
          </p:cNvPr>
          <p:cNvSpPr txBox="1"/>
          <p:nvPr/>
        </p:nvSpPr>
        <p:spPr>
          <a:xfrm>
            <a:off x="9292981" y="3899221"/>
            <a:ext cx="1472689" cy="671979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/>
            <a:r>
              <a:rPr lang="zh-CN" altLang="en-US" sz="1400" b="1" spc="-20" dirty="0">
                <a:solidFill>
                  <a:schemeClr val="bg1"/>
                </a:solidFill>
                <a:latin typeface="Arial"/>
                <a:cs typeface="Arial"/>
              </a:rPr>
              <a:t>购买印刷版：</a:t>
            </a:r>
            <a:r>
              <a:rPr lang="zh-CN" altLang="en-US" sz="1400" spc="-20" dirty="0">
                <a:solidFill>
                  <a:schemeClr val="bg1"/>
                </a:solidFill>
                <a:latin typeface="Arial"/>
                <a:cs typeface="Arial"/>
              </a:rPr>
              <a:t>为个人提供购买本书平装版纸质书的选择</a:t>
            </a:r>
            <a:endParaRPr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9" name="object 106">
            <a:extLst>
              <a:ext uri="{FF2B5EF4-FFF2-40B4-BE49-F238E27FC236}">
                <a16:creationId xmlns:a16="http://schemas.microsoft.com/office/drawing/2014/main" id="{786596FB-EEAB-4662-1CFD-F8582F2E3AF2}"/>
              </a:ext>
            </a:extLst>
          </p:cNvPr>
          <p:cNvSpPr txBox="1"/>
          <p:nvPr/>
        </p:nvSpPr>
        <p:spPr>
          <a:xfrm>
            <a:off x="9287928" y="4733201"/>
            <a:ext cx="1497949" cy="131831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/>
            <a:r>
              <a:rPr lang="zh-CN" altLang="en-US" sz="1400" b="1" dirty="0">
                <a:solidFill>
                  <a:schemeClr val="bg1"/>
                </a:solidFill>
                <a:latin typeface="Arial"/>
                <a:cs typeface="Arial"/>
              </a:rPr>
              <a:t>我的书库：</a:t>
            </a:r>
            <a:r>
              <a:rPr lang="zh-CN" altLang="en-US" sz="1400" dirty="0">
                <a:solidFill>
                  <a:schemeClr val="bg1"/>
                </a:solidFill>
                <a:latin typeface="Arial"/>
                <a:cs typeface="Arial"/>
              </a:rPr>
              <a:t>为已购买电子图书集的机构客户的读者提供一个独家优惠，可以购买打折的黑白版纸质图书。</a:t>
            </a:r>
          </a:p>
        </p:txBody>
      </p:sp>
      <p:sp>
        <p:nvSpPr>
          <p:cNvPr id="3" name="object 17">
            <a:extLst>
              <a:ext uri="{FF2B5EF4-FFF2-40B4-BE49-F238E27FC236}">
                <a16:creationId xmlns:a16="http://schemas.microsoft.com/office/drawing/2014/main" id="{49794433-C0E5-2D31-A61D-CE4EED742D95}"/>
              </a:ext>
            </a:extLst>
          </p:cNvPr>
          <p:cNvSpPr txBox="1"/>
          <p:nvPr/>
        </p:nvSpPr>
        <p:spPr>
          <a:xfrm>
            <a:off x="1857375" y="2041508"/>
            <a:ext cx="1741678" cy="241092"/>
          </a:xfrm>
          <a:prstGeom prst="rect">
            <a:avLst/>
          </a:prstGeom>
          <a:solidFill>
            <a:srgbClr val="F47521"/>
          </a:solidFill>
        </p:spPr>
        <p:txBody>
          <a:bodyPr vert="horz" wrap="square" lIns="0" tIns="25400" rIns="0" bIns="0" rtlCol="0">
            <a:spAutoFit/>
          </a:bodyPr>
          <a:lstStyle/>
          <a:p>
            <a:pPr marL="12700" marR="5080" algn="ctr"/>
            <a:r>
              <a:rPr lang="zh-CN" altLang="en-US" sz="1400" b="1" spc="-20" dirty="0">
                <a:solidFill>
                  <a:schemeClr val="bg1"/>
                </a:solidFill>
                <a:latin typeface="Arial"/>
                <a:cs typeface="Arial"/>
              </a:rPr>
              <a:t> 图书的封面图片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灯片编号占位符 79">
            <a:extLst>
              <a:ext uri="{FF2B5EF4-FFF2-40B4-BE49-F238E27FC236}">
                <a16:creationId xmlns:a16="http://schemas.microsoft.com/office/drawing/2014/main" id="{D3205348-7B2A-4317-B2B7-0B9CB1B27266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495092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21</a:t>
            </a:fld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0420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A19E96-27DE-B6A9-4253-080C8CA5D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350" y="355854"/>
            <a:ext cx="1345756" cy="1334834"/>
          </a:xfrm>
        </p:spPr>
        <p:txBody>
          <a:bodyPr/>
          <a:lstStyle/>
          <a:p>
            <a:r>
              <a:rPr lang="zh-CN" altLang="en-US" sz="2800" b="1" dirty="0"/>
              <a:t>查看图书章节</a:t>
            </a:r>
          </a:p>
        </p:txBody>
      </p:sp>
      <p:sp>
        <p:nvSpPr>
          <p:cNvPr id="109" name="object 106">
            <a:extLst>
              <a:ext uri="{FF2B5EF4-FFF2-40B4-BE49-F238E27FC236}">
                <a16:creationId xmlns:a16="http://schemas.microsoft.com/office/drawing/2014/main" id="{786596FB-EEAB-4662-1CFD-F8582F2E3AF2}"/>
              </a:ext>
            </a:extLst>
          </p:cNvPr>
          <p:cNvSpPr txBox="1"/>
          <p:nvPr/>
        </p:nvSpPr>
        <p:spPr>
          <a:xfrm>
            <a:off x="9287928" y="4733201"/>
            <a:ext cx="1497949" cy="131831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/>
            <a:r>
              <a:rPr lang="zh-CN" altLang="en-US" sz="1400" b="1" dirty="0">
                <a:solidFill>
                  <a:schemeClr val="bg1"/>
                </a:solidFill>
                <a:latin typeface="Arial"/>
                <a:cs typeface="Arial"/>
              </a:rPr>
              <a:t>我的书库：</a:t>
            </a:r>
            <a:r>
              <a:rPr lang="zh-CN" altLang="en-US" sz="1400" dirty="0">
                <a:solidFill>
                  <a:schemeClr val="bg1"/>
                </a:solidFill>
                <a:latin typeface="Arial"/>
                <a:cs typeface="Arial"/>
              </a:rPr>
              <a:t>为已购买电子图书集的机构客户的读者提供一个独家优惠，可以购买打折的黑白版纸质图书。</a:t>
            </a:r>
          </a:p>
        </p:txBody>
      </p:sp>
      <p:sp>
        <p:nvSpPr>
          <p:cNvPr id="11" name="object 74">
            <a:extLst>
              <a:ext uri="{FF2B5EF4-FFF2-40B4-BE49-F238E27FC236}">
                <a16:creationId xmlns:a16="http://schemas.microsoft.com/office/drawing/2014/main" id="{26C623EB-8413-F0E0-FDFA-CD203041B5E3}"/>
              </a:ext>
            </a:extLst>
          </p:cNvPr>
          <p:cNvSpPr txBox="1"/>
          <p:nvPr/>
        </p:nvSpPr>
        <p:spPr>
          <a:xfrm>
            <a:off x="9169451" y="871053"/>
            <a:ext cx="175895" cy="889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5"/>
              </a:spcBef>
            </a:pP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Sign</a:t>
            </a:r>
            <a:r>
              <a:rPr sz="4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spc="-2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endParaRPr sz="400" dirty="0">
              <a:latin typeface="Arial"/>
              <a:cs typeface="Arial"/>
            </a:endParaRPr>
          </a:p>
        </p:txBody>
      </p:sp>
      <p:grpSp>
        <p:nvGrpSpPr>
          <p:cNvPr id="122" name="object 62">
            <a:extLst>
              <a:ext uri="{FF2B5EF4-FFF2-40B4-BE49-F238E27FC236}">
                <a16:creationId xmlns:a16="http://schemas.microsoft.com/office/drawing/2014/main" id="{64D28C04-93C9-A326-BE64-A6A0130415AD}"/>
              </a:ext>
            </a:extLst>
          </p:cNvPr>
          <p:cNvGrpSpPr/>
          <p:nvPr/>
        </p:nvGrpSpPr>
        <p:grpSpPr>
          <a:xfrm>
            <a:off x="3647689" y="362262"/>
            <a:ext cx="6879563" cy="5189128"/>
            <a:chOff x="1560042" y="1735810"/>
            <a:chExt cx="5320043" cy="4627880"/>
          </a:xfrm>
        </p:grpSpPr>
        <p:pic>
          <p:nvPicPr>
            <p:cNvPr id="123" name="object 63">
              <a:extLst>
                <a:ext uri="{FF2B5EF4-FFF2-40B4-BE49-F238E27FC236}">
                  <a16:creationId xmlns:a16="http://schemas.microsoft.com/office/drawing/2014/main" id="{B9E51FCB-E3FB-2C57-7A95-58BCDB25A82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60042" y="1735823"/>
              <a:ext cx="5319814" cy="4627410"/>
            </a:xfrm>
            <a:prstGeom prst="rect">
              <a:avLst/>
            </a:prstGeom>
          </p:spPr>
        </p:pic>
        <p:sp>
          <p:nvSpPr>
            <p:cNvPr id="124" name="object 64">
              <a:extLst>
                <a:ext uri="{FF2B5EF4-FFF2-40B4-BE49-F238E27FC236}">
                  <a16:creationId xmlns:a16="http://schemas.microsoft.com/office/drawing/2014/main" id="{A62420D8-A4B3-2C61-0F84-67E030B4C50A}"/>
                </a:ext>
              </a:extLst>
            </p:cNvPr>
            <p:cNvSpPr/>
            <p:nvPr/>
          </p:nvSpPr>
          <p:spPr>
            <a:xfrm>
              <a:off x="1560055" y="1735810"/>
              <a:ext cx="5320030" cy="4627880"/>
            </a:xfrm>
            <a:custGeom>
              <a:avLst/>
              <a:gdLst/>
              <a:ahLst/>
              <a:cxnLst/>
              <a:rect l="l" t="t" r="r" b="b"/>
              <a:pathLst>
                <a:path w="5320030" h="4627880">
                  <a:moveTo>
                    <a:pt x="0" y="4627410"/>
                  </a:moveTo>
                  <a:lnTo>
                    <a:pt x="5319814" y="4627410"/>
                  </a:lnTo>
                  <a:lnTo>
                    <a:pt x="5319814" y="0"/>
                  </a:lnTo>
                  <a:lnTo>
                    <a:pt x="0" y="0"/>
                  </a:lnTo>
                  <a:lnTo>
                    <a:pt x="0" y="4627410"/>
                  </a:lnTo>
                  <a:close/>
                </a:path>
              </a:pathLst>
            </a:custGeom>
            <a:ln w="11137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65">
              <a:extLst>
                <a:ext uri="{FF2B5EF4-FFF2-40B4-BE49-F238E27FC236}">
                  <a16:creationId xmlns:a16="http://schemas.microsoft.com/office/drawing/2014/main" id="{4B9637A5-486E-3FDB-373A-7CED9DE7FBCB}"/>
                </a:ext>
              </a:extLst>
            </p:cNvPr>
            <p:cNvSpPr/>
            <p:nvPr/>
          </p:nvSpPr>
          <p:spPr>
            <a:xfrm>
              <a:off x="2699258" y="2865144"/>
              <a:ext cx="2625725" cy="271145"/>
            </a:xfrm>
            <a:custGeom>
              <a:avLst/>
              <a:gdLst/>
              <a:ahLst/>
              <a:cxnLst/>
              <a:rect l="l" t="t" r="r" b="b"/>
              <a:pathLst>
                <a:path w="2625725" h="271144">
                  <a:moveTo>
                    <a:pt x="1312672" y="270764"/>
                  </a:moveTo>
                  <a:lnTo>
                    <a:pt x="1392636" y="270516"/>
                  </a:lnTo>
                  <a:lnTo>
                    <a:pt x="1471333" y="269785"/>
                  </a:lnTo>
                  <a:lnTo>
                    <a:pt x="1548625" y="268583"/>
                  </a:lnTo>
                  <a:lnTo>
                    <a:pt x="1624377" y="266924"/>
                  </a:lnTo>
                  <a:lnTo>
                    <a:pt x="1698449" y="264823"/>
                  </a:lnTo>
                  <a:lnTo>
                    <a:pt x="1770705" y="262295"/>
                  </a:lnTo>
                  <a:lnTo>
                    <a:pt x="1841007" y="259352"/>
                  </a:lnTo>
                  <a:lnTo>
                    <a:pt x="1909218" y="256010"/>
                  </a:lnTo>
                  <a:lnTo>
                    <a:pt x="1975201" y="252282"/>
                  </a:lnTo>
                  <a:lnTo>
                    <a:pt x="2038819" y="248182"/>
                  </a:lnTo>
                  <a:lnTo>
                    <a:pt x="2099934" y="243726"/>
                  </a:lnTo>
                  <a:lnTo>
                    <a:pt x="2158409" y="238926"/>
                  </a:lnTo>
                  <a:lnTo>
                    <a:pt x="2214106" y="233797"/>
                  </a:lnTo>
                  <a:lnTo>
                    <a:pt x="2266888" y="228354"/>
                  </a:lnTo>
                  <a:lnTo>
                    <a:pt x="2316619" y="222610"/>
                  </a:lnTo>
                  <a:lnTo>
                    <a:pt x="2363160" y="216579"/>
                  </a:lnTo>
                  <a:lnTo>
                    <a:pt x="2406374" y="210276"/>
                  </a:lnTo>
                  <a:lnTo>
                    <a:pt x="2446125" y="203715"/>
                  </a:lnTo>
                  <a:lnTo>
                    <a:pt x="2514685" y="189875"/>
                  </a:lnTo>
                  <a:lnTo>
                    <a:pt x="2567741" y="175172"/>
                  </a:lnTo>
                  <a:lnTo>
                    <a:pt x="2604195" y="159719"/>
                  </a:lnTo>
                  <a:lnTo>
                    <a:pt x="2625344" y="135382"/>
                  </a:lnTo>
                  <a:lnTo>
                    <a:pt x="2622948" y="127134"/>
                  </a:lnTo>
                  <a:lnTo>
                    <a:pt x="2588111" y="103231"/>
                  </a:lnTo>
                  <a:lnTo>
                    <a:pt x="2543219" y="88139"/>
                  </a:lnTo>
                  <a:lnTo>
                    <a:pt x="2482274" y="73853"/>
                  </a:lnTo>
                  <a:lnTo>
                    <a:pt x="2406374" y="60487"/>
                  </a:lnTo>
                  <a:lnTo>
                    <a:pt x="2363160" y="54184"/>
                  </a:lnTo>
                  <a:lnTo>
                    <a:pt x="2316619" y="48153"/>
                  </a:lnTo>
                  <a:lnTo>
                    <a:pt x="2266888" y="42409"/>
                  </a:lnTo>
                  <a:lnTo>
                    <a:pt x="2214106" y="36966"/>
                  </a:lnTo>
                  <a:lnTo>
                    <a:pt x="2158409" y="31837"/>
                  </a:lnTo>
                  <a:lnTo>
                    <a:pt x="2099934" y="27037"/>
                  </a:lnTo>
                  <a:lnTo>
                    <a:pt x="2038819" y="22581"/>
                  </a:lnTo>
                  <a:lnTo>
                    <a:pt x="1975201" y="18481"/>
                  </a:lnTo>
                  <a:lnTo>
                    <a:pt x="1909218" y="14753"/>
                  </a:lnTo>
                  <a:lnTo>
                    <a:pt x="1841007" y="11411"/>
                  </a:lnTo>
                  <a:lnTo>
                    <a:pt x="1770705" y="8468"/>
                  </a:lnTo>
                  <a:lnTo>
                    <a:pt x="1698449" y="5940"/>
                  </a:lnTo>
                  <a:lnTo>
                    <a:pt x="1624377" y="3839"/>
                  </a:lnTo>
                  <a:lnTo>
                    <a:pt x="1548625" y="2180"/>
                  </a:lnTo>
                  <a:lnTo>
                    <a:pt x="1471333" y="978"/>
                  </a:lnTo>
                  <a:lnTo>
                    <a:pt x="1392636" y="247"/>
                  </a:lnTo>
                  <a:lnTo>
                    <a:pt x="1312672" y="0"/>
                  </a:lnTo>
                  <a:lnTo>
                    <a:pt x="1232707" y="247"/>
                  </a:lnTo>
                  <a:lnTo>
                    <a:pt x="1154010" y="978"/>
                  </a:lnTo>
                  <a:lnTo>
                    <a:pt x="1076718" y="2180"/>
                  </a:lnTo>
                  <a:lnTo>
                    <a:pt x="1000966" y="3839"/>
                  </a:lnTo>
                  <a:lnTo>
                    <a:pt x="926894" y="5940"/>
                  </a:lnTo>
                  <a:lnTo>
                    <a:pt x="854638" y="8468"/>
                  </a:lnTo>
                  <a:lnTo>
                    <a:pt x="784336" y="11411"/>
                  </a:lnTo>
                  <a:lnTo>
                    <a:pt x="716125" y="14753"/>
                  </a:lnTo>
                  <a:lnTo>
                    <a:pt x="650142" y="18481"/>
                  </a:lnTo>
                  <a:lnTo>
                    <a:pt x="586524" y="22581"/>
                  </a:lnTo>
                  <a:lnTo>
                    <a:pt x="525409" y="27037"/>
                  </a:lnTo>
                  <a:lnTo>
                    <a:pt x="466934" y="31837"/>
                  </a:lnTo>
                  <a:lnTo>
                    <a:pt x="411237" y="36966"/>
                  </a:lnTo>
                  <a:lnTo>
                    <a:pt x="358455" y="42409"/>
                  </a:lnTo>
                  <a:lnTo>
                    <a:pt x="308724" y="48153"/>
                  </a:lnTo>
                  <a:lnTo>
                    <a:pt x="262183" y="54184"/>
                  </a:lnTo>
                  <a:lnTo>
                    <a:pt x="218969" y="60487"/>
                  </a:lnTo>
                  <a:lnTo>
                    <a:pt x="179218" y="67048"/>
                  </a:lnTo>
                  <a:lnTo>
                    <a:pt x="110658" y="80888"/>
                  </a:lnTo>
                  <a:lnTo>
                    <a:pt x="57602" y="95591"/>
                  </a:lnTo>
                  <a:lnTo>
                    <a:pt x="21148" y="111044"/>
                  </a:lnTo>
                  <a:lnTo>
                    <a:pt x="0" y="135382"/>
                  </a:lnTo>
                  <a:lnTo>
                    <a:pt x="2395" y="143629"/>
                  </a:lnTo>
                  <a:lnTo>
                    <a:pt x="37232" y="167532"/>
                  </a:lnTo>
                  <a:lnTo>
                    <a:pt x="82124" y="182624"/>
                  </a:lnTo>
                  <a:lnTo>
                    <a:pt x="143069" y="196910"/>
                  </a:lnTo>
                  <a:lnTo>
                    <a:pt x="218969" y="210276"/>
                  </a:lnTo>
                  <a:lnTo>
                    <a:pt x="262183" y="216579"/>
                  </a:lnTo>
                  <a:lnTo>
                    <a:pt x="308724" y="222610"/>
                  </a:lnTo>
                  <a:lnTo>
                    <a:pt x="358455" y="228354"/>
                  </a:lnTo>
                  <a:lnTo>
                    <a:pt x="411237" y="233797"/>
                  </a:lnTo>
                  <a:lnTo>
                    <a:pt x="466934" y="238926"/>
                  </a:lnTo>
                  <a:lnTo>
                    <a:pt x="525409" y="243726"/>
                  </a:lnTo>
                  <a:lnTo>
                    <a:pt x="586524" y="248182"/>
                  </a:lnTo>
                  <a:lnTo>
                    <a:pt x="650142" y="252282"/>
                  </a:lnTo>
                  <a:lnTo>
                    <a:pt x="716125" y="256010"/>
                  </a:lnTo>
                  <a:lnTo>
                    <a:pt x="784336" y="259352"/>
                  </a:lnTo>
                  <a:lnTo>
                    <a:pt x="854638" y="262295"/>
                  </a:lnTo>
                  <a:lnTo>
                    <a:pt x="926894" y="264823"/>
                  </a:lnTo>
                  <a:lnTo>
                    <a:pt x="1000966" y="266924"/>
                  </a:lnTo>
                  <a:lnTo>
                    <a:pt x="1076718" y="268583"/>
                  </a:lnTo>
                  <a:lnTo>
                    <a:pt x="1154010" y="269785"/>
                  </a:lnTo>
                  <a:lnTo>
                    <a:pt x="1232707" y="270516"/>
                  </a:lnTo>
                  <a:lnTo>
                    <a:pt x="1312672" y="270764"/>
                  </a:lnTo>
                  <a:close/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66">
              <a:extLst>
                <a:ext uri="{FF2B5EF4-FFF2-40B4-BE49-F238E27FC236}">
                  <a16:creationId xmlns:a16="http://schemas.microsoft.com/office/drawing/2014/main" id="{3ED0A621-94ED-49FA-B75C-71E8A52BD813}"/>
                </a:ext>
              </a:extLst>
            </p:cNvPr>
            <p:cNvSpPr/>
            <p:nvPr/>
          </p:nvSpPr>
          <p:spPr>
            <a:xfrm>
              <a:off x="1662555" y="3835400"/>
              <a:ext cx="1042035" cy="910590"/>
            </a:xfrm>
            <a:custGeom>
              <a:avLst/>
              <a:gdLst/>
              <a:ahLst/>
              <a:cxnLst/>
              <a:rect l="l" t="t" r="r" b="b"/>
              <a:pathLst>
                <a:path w="1042035" h="910589">
                  <a:moveTo>
                    <a:pt x="520763" y="910183"/>
                  </a:moveTo>
                  <a:lnTo>
                    <a:pt x="570915" y="908100"/>
                  </a:lnTo>
                  <a:lnTo>
                    <a:pt x="619719" y="901977"/>
                  </a:lnTo>
                  <a:lnTo>
                    <a:pt x="666955" y="892005"/>
                  </a:lnTo>
                  <a:lnTo>
                    <a:pt x="712407" y="878375"/>
                  </a:lnTo>
                  <a:lnTo>
                    <a:pt x="755855" y="861278"/>
                  </a:lnTo>
                  <a:lnTo>
                    <a:pt x="797082" y="840905"/>
                  </a:lnTo>
                  <a:lnTo>
                    <a:pt x="835868" y="817445"/>
                  </a:lnTo>
                  <a:lnTo>
                    <a:pt x="871997" y="791090"/>
                  </a:lnTo>
                  <a:lnTo>
                    <a:pt x="905249" y="762031"/>
                  </a:lnTo>
                  <a:lnTo>
                    <a:pt x="935407" y="730459"/>
                  </a:lnTo>
                  <a:lnTo>
                    <a:pt x="962251" y="696563"/>
                  </a:lnTo>
                  <a:lnTo>
                    <a:pt x="985565" y="660536"/>
                  </a:lnTo>
                  <a:lnTo>
                    <a:pt x="1005129" y="622567"/>
                  </a:lnTo>
                  <a:lnTo>
                    <a:pt x="1020726" y="582847"/>
                  </a:lnTo>
                  <a:lnTo>
                    <a:pt x="1032136" y="541567"/>
                  </a:lnTo>
                  <a:lnTo>
                    <a:pt x="1039143" y="498919"/>
                  </a:lnTo>
                  <a:lnTo>
                    <a:pt x="1041526" y="455091"/>
                  </a:lnTo>
                  <a:lnTo>
                    <a:pt x="1039143" y="411262"/>
                  </a:lnTo>
                  <a:lnTo>
                    <a:pt x="1032136" y="368612"/>
                  </a:lnTo>
                  <a:lnTo>
                    <a:pt x="1020726" y="327331"/>
                  </a:lnTo>
                  <a:lnTo>
                    <a:pt x="1005129" y="287611"/>
                  </a:lnTo>
                  <a:lnTo>
                    <a:pt x="985565" y="249641"/>
                  </a:lnTo>
                  <a:lnTo>
                    <a:pt x="962251" y="213614"/>
                  </a:lnTo>
                  <a:lnTo>
                    <a:pt x="935407" y="179718"/>
                  </a:lnTo>
                  <a:lnTo>
                    <a:pt x="905249" y="148146"/>
                  </a:lnTo>
                  <a:lnTo>
                    <a:pt x="871997" y="119088"/>
                  </a:lnTo>
                  <a:lnTo>
                    <a:pt x="835868" y="92734"/>
                  </a:lnTo>
                  <a:lnTo>
                    <a:pt x="797082" y="69275"/>
                  </a:lnTo>
                  <a:lnTo>
                    <a:pt x="755855" y="48902"/>
                  </a:lnTo>
                  <a:lnTo>
                    <a:pt x="712407" y="31806"/>
                  </a:lnTo>
                  <a:lnTo>
                    <a:pt x="666955" y="18176"/>
                  </a:lnTo>
                  <a:lnTo>
                    <a:pt x="619719" y="8205"/>
                  </a:lnTo>
                  <a:lnTo>
                    <a:pt x="570915" y="2083"/>
                  </a:lnTo>
                  <a:lnTo>
                    <a:pt x="520763" y="0"/>
                  </a:lnTo>
                  <a:lnTo>
                    <a:pt x="470611" y="2083"/>
                  </a:lnTo>
                  <a:lnTo>
                    <a:pt x="421807" y="8205"/>
                  </a:lnTo>
                  <a:lnTo>
                    <a:pt x="374571" y="18176"/>
                  </a:lnTo>
                  <a:lnTo>
                    <a:pt x="329119" y="31806"/>
                  </a:lnTo>
                  <a:lnTo>
                    <a:pt x="285671" y="48902"/>
                  </a:lnTo>
                  <a:lnTo>
                    <a:pt x="244444" y="69275"/>
                  </a:lnTo>
                  <a:lnTo>
                    <a:pt x="205658" y="92734"/>
                  </a:lnTo>
                  <a:lnTo>
                    <a:pt x="169529" y="119088"/>
                  </a:lnTo>
                  <a:lnTo>
                    <a:pt x="136277" y="148146"/>
                  </a:lnTo>
                  <a:lnTo>
                    <a:pt x="106119" y="179718"/>
                  </a:lnTo>
                  <a:lnTo>
                    <a:pt x="79275" y="213614"/>
                  </a:lnTo>
                  <a:lnTo>
                    <a:pt x="55961" y="249641"/>
                  </a:lnTo>
                  <a:lnTo>
                    <a:pt x="36397" y="287611"/>
                  </a:lnTo>
                  <a:lnTo>
                    <a:pt x="20800" y="327331"/>
                  </a:lnTo>
                  <a:lnTo>
                    <a:pt x="9390" y="368612"/>
                  </a:lnTo>
                  <a:lnTo>
                    <a:pt x="2383" y="411262"/>
                  </a:lnTo>
                  <a:lnTo>
                    <a:pt x="0" y="455091"/>
                  </a:lnTo>
                  <a:lnTo>
                    <a:pt x="2383" y="498919"/>
                  </a:lnTo>
                  <a:lnTo>
                    <a:pt x="9390" y="541567"/>
                  </a:lnTo>
                  <a:lnTo>
                    <a:pt x="20800" y="582847"/>
                  </a:lnTo>
                  <a:lnTo>
                    <a:pt x="36397" y="622567"/>
                  </a:lnTo>
                  <a:lnTo>
                    <a:pt x="55961" y="660536"/>
                  </a:lnTo>
                  <a:lnTo>
                    <a:pt x="79275" y="696563"/>
                  </a:lnTo>
                  <a:lnTo>
                    <a:pt x="106119" y="730459"/>
                  </a:lnTo>
                  <a:lnTo>
                    <a:pt x="136277" y="762031"/>
                  </a:lnTo>
                  <a:lnTo>
                    <a:pt x="169529" y="791090"/>
                  </a:lnTo>
                  <a:lnTo>
                    <a:pt x="205658" y="817445"/>
                  </a:lnTo>
                  <a:lnTo>
                    <a:pt x="244444" y="840905"/>
                  </a:lnTo>
                  <a:lnTo>
                    <a:pt x="285671" y="861278"/>
                  </a:lnTo>
                  <a:lnTo>
                    <a:pt x="329119" y="878375"/>
                  </a:lnTo>
                  <a:lnTo>
                    <a:pt x="374571" y="892005"/>
                  </a:lnTo>
                  <a:lnTo>
                    <a:pt x="421807" y="901977"/>
                  </a:lnTo>
                  <a:lnTo>
                    <a:pt x="470611" y="908100"/>
                  </a:lnTo>
                  <a:lnTo>
                    <a:pt x="520763" y="910183"/>
                  </a:lnTo>
                  <a:close/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9" name="object 70">
            <a:extLst>
              <a:ext uri="{FF2B5EF4-FFF2-40B4-BE49-F238E27FC236}">
                <a16:creationId xmlns:a16="http://schemas.microsoft.com/office/drawing/2014/main" id="{03193B41-9DF6-A209-B619-023E39A0C6BE}"/>
              </a:ext>
            </a:extLst>
          </p:cNvPr>
          <p:cNvSpPr txBox="1"/>
          <p:nvPr/>
        </p:nvSpPr>
        <p:spPr>
          <a:xfrm>
            <a:off x="3859912" y="5628391"/>
            <a:ext cx="1573312" cy="714939"/>
          </a:xfrm>
          <a:prstGeom prst="rect">
            <a:avLst/>
          </a:prstGeom>
          <a:solidFill>
            <a:schemeClr val="accent4"/>
          </a:solidFill>
        </p:spPr>
        <p:txBody>
          <a:bodyPr vert="horz" wrap="square" lIns="0" tIns="67945" rIns="0" bIns="0" rtlCol="0">
            <a:spAutoFit/>
          </a:bodyPr>
          <a:lstStyle/>
          <a:p>
            <a:pPr marL="73660" marR="106680"/>
            <a:r>
              <a:rPr lang="zh-CN" altLang="en-US" sz="1400" b="1" dirty="0">
                <a:solidFill>
                  <a:schemeClr val="bg1"/>
                </a:solidFill>
                <a:latin typeface="Arial"/>
                <a:cs typeface="Arial"/>
              </a:rPr>
              <a:t>章节内容：</a:t>
            </a:r>
            <a:r>
              <a:rPr lang="zh-CN" altLang="en-US" sz="1400" dirty="0">
                <a:solidFill>
                  <a:schemeClr val="bg1"/>
                </a:solidFill>
                <a:latin typeface="Arial"/>
                <a:cs typeface="Arial"/>
              </a:rPr>
              <a:t>主题概述，并允许您浏览本章内容</a:t>
            </a:r>
            <a:endParaRPr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131" name="object 75">
            <a:extLst>
              <a:ext uri="{FF2B5EF4-FFF2-40B4-BE49-F238E27FC236}">
                <a16:creationId xmlns:a16="http://schemas.microsoft.com/office/drawing/2014/main" id="{5DCDB3BF-2F0D-52F7-B59C-65F00710AFC7}"/>
              </a:ext>
            </a:extLst>
          </p:cNvPr>
          <p:cNvGrpSpPr/>
          <p:nvPr/>
        </p:nvGrpSpPr>
        <p:grpSpPr>
          <a:xfrm>
            <a:off x="3423897" y="2032897"/>
            <a:ext cx="1203797" cy="1638335"/>
            <a:chOff x="1366498" y="3205474"/>
            <a:chExt cx="930910" cy="1461135"/>
          </a:xfrm>
        </p:grpSpPr>
        <p:sp>
          <p:nvSpPr>
            <p:cNvPr id="132" name="object 76">
              <a:extLst>
                <a:ext uri="{FF2B5EF4-FFF2-40B4-BE49-F238E27FC236}">
                  <a16:creationId xmlns:a16="http://schemas.microsoft.com/office/drawing/2014/main" id="{60504DE6-7B6C-D1F5-98D6-4CBCCE8EEA6C}"/>
                </a:ext>
              </a:extLst>
            </p:cNvPr>
            <p:cNvSpPr/>
            <p:nvPr/>
          </p:nvSpPr>
          <p:spPr>
            <a:xfrm>
              <a:off x="1821437" y="3211824"/>
              <a:ext cx="469265" cy="307340"/>
            </a:xfrm>
            <a:custGeom>
              <a:avLst/>
              <a:gdLst/>
              <a:ahLst/>
              <a:cxnLst/>
              <a:rect l="l" t="t" r="r" b="b"/>
              <a:pathLst>
                <a:path w="469264" h="307339">
                  <a:moveTo>
                    <a:pt x="234518" y="307340"/>
                  </a:moveTo>
                  <a:lnTo>
                    <a:pt x="288293" y="303281"/>
                  </a:lnTo>
                  <a:lnTo>
                    <a:pt x="337656" y="291721"/>
                  </a:lnTo>
                  <a:lnTo>
                    <a:pt x="381200" y="273581"/>
                  </a:lnTo>
                  <a:lnTo>
                    <a:pt x="417517" y="249784"/>
                  </a:lnTo>
                  <a:lnTo>
                    <a:pt x="445200" y="221252"/>
                  </a:lnTo>
                  <a:lnTo>
                    <a:pt x="469036" y="153670"/>
                  </a:lnTo>
                  <a:lnTo>
                    <a:pt x="462842" y="118433"/>
                  </a:lnTo>
                  <a:lnTo>
                    <a:pt x="417517" y="57555"/>
                  </a:lnTo>
                  <a:lnTo>
                    <a:pt x="381200" y="33758"/>
                  </a:lnTo>
                  <a:lnTo>
                    <a:pt x="337656" y="15618"/>
                  </a:lnTo>
                  <a:lnTo>
                    <a:pt x="288293" y="4058"/>
                  </a:lnTo>
                  <a:lnTo>
                    <a:pt x="234518" y="0"/>
                  </a:lnTo>
                  <a:lnTo>
                    <a:pt x="180743" y="4058"/>
                  </a:lnTo>
                  <a:lnTo>
                    <a:pt x="131380" y="15618"/>
                  </a:lnTo>
                  <a:lnTo>
                    <a:pt x="87836" y="33758"/>
                  </a:lnTo>
                  <a:lnTo>
                    <a:pt x="51518" y="57555"/>
                  </a:lnTo>
                  <a:lnTo>
                    <a:pt x="23835" y="86087"/>
                  </a:lnTo>
                  <a:lnTo>
                    <a:pt x="0" y="153670"/>
                  </a:lnTo>
                  <a:lnTo>
                    <a:pt x="6193" y="188906"/>
                  </a:lnTo>
                  <a:lnTo>
                    <a:pt x="51518" y="249784"/>
                  </a:lnTo>
                  <a:lnTo>
                    <a:pt x="87836" y="273581"/>
                  </a:lnTo>
                  <a:lnTo>
                    <a:pt x="131380" y="291721"/>
                  </a:lnTo>
                  <a:lnTo>
                    <a:pt x="180743" y="303281"/>
                  </a:lnTo>
                  <a:lnTo>
                    <a:pt x="234518" y="307340"/>
                  </a:lnTo>
                  <a:close/>
                </a:path>
              </a:pathLst>
            </a:custGeom>
            <a:ln w="12699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77">
              <a:extLst>
                <a:ext uri="{FF2B5EF4-FFF2-40B4-BE49-F238E27FC236}">
                  <a16:creationId xmlns:a16="http://schemas.microsoft.com/office/drawing/2014/main" id="{31AFA12A-7539-3860-292D-607C628EDC0E}"/>
                </a:ext>
              </a:extLst>
            </p:cNvPr>
            <p:cNvSpPr/>
            <p:nvPr/>
          </p:nvSpPr>
          <p:spPr>
            <a:xfrm>
              <a:off x="1372848" y="4500683"/>
              <a:ext cx="273050" cy="160020"/>
            </a:xfrm>
            <a:custGeom>
              <a:avLst/>
              <a:gdLst/>
              <a:ahLst/>
              <a:cxnLst/>
              <a:rect l="l" t="t" r="r" b="b"/>
              <a:pathLst>
                <a:path w="273050" h="160020">
                  <a:moveTo>
                    <a:pt x="0" y="159435"/>
                  </a:moveTo>
                  <a:lnTo>
                    <a:pt x="272630" y="0"/>
                  </a:lnTo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4" name="object 78">
              <a:extLst>
                <a:ext uri="{FF2B5EF4-FFF2-40B4-BE49-F238E27FC236}">
                  <a16:creationId xmlns:a16="http://schemas.microsoft.com/office/drawing/2014/main" id="{754369A6-FCF9-3EF2-BC51-CD44C18628F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12125" y="4465674"/>
              <a:ext cx="93230" cy="72923"/>
            </a:xfrm>
            <a:prstGeom prst="rect">
              <a:avLst/>
            </a:prstGeom>
          </p:spPr>
        </p:pic>
      </p:grpSp>
      <p:sp>
        <p:nvSpPr>
          <p:cNvPr id="135" name="object 79">
            <a:extLst>
              <a:ext uri="{FF2B5EF4-FFF2-40B4-BE49-F238E27FC236}">
                <a16:creationId xmlns:a16="http://schemas.microsoft.com/office/drawing/2014/main" id="{A92EB331-9B06-1431-5574-9BD691C50298}"/>
              </a:ext>
            </a:extLst>
          </p:cNvPr>
          <p:cNvSpPr txBox="1"/>
          <p:nvPr/>
        </p:nvSpPr>
        <p:spPr>
          <a:xfrm>
            <a:off x="1793436" y="3452194"/>
            <a:ext cx="1666406" cy="712375"/>
          </a:xfrm>
          <a:prstGeom prst="rect">
            <a:avLst/>
          </a:prstGeom>
          <a:solidFill>
            <a:schemeClr val="accent4"/>
          </a:solidFill>
        </p:spPr>
        <p:txBody>
          <a:bodyPr vert="horz" wrap="square" lIns="0" tIns="65405" rIns="0" bIns="0" rtlCol="0">
            <a:spAutoFit/>
          </a:bodyPr>
          <a:lstStyle/>
          <a:p>
            <a:pPr marL="73660" marR="100330"/>
            <a:r>
              <a:rPr lang="zh-CN" altLang="en-US" sz="1400" spc="-10" dirty="0">
                <a:solidFill>
                  <a:schemeClr val="bg1"/>
                </a:solidFill>
                <a:latin typeface="Arial"/>
                <a:cs typeface="Arial"/>
              </a:rPr>
              <a:t>作者姓名，</a:t>
            </a:r>
            <a:r>
              <a:rPr lang="en-US" altLang="zh-CN" sz="1400" spc="-10" dirty="0">
                <a:solidFill>
                  <a:schemeClr val="bg1"/>
                </a:solidFill>
                <a:latin typeface="Arial"/>
                <a:cs typeface="Arial"/>
              </a:rPr>
              <a:t>ORCID ID</a:t>
            </a:r>
            <a:r>
              <a:rPr lang="zh-CN" altLang="en-US" sz="1400" spc="-10" dirty="0">
                <a:solidFill>
                  <a:schemeClr val="bg1"/>
                </a:solidFill>
                <a:latin typeface="Arial"/>
                <a:cs typeface="Arial"/>
              </a:rPr>
              <a:t>、文章</a:t>
            </a:r>
            <a:r>
              <a:rPr lang="en-US" altLang="zh-CN" sz="1400" spc="-10" dirty="0">
                <a:solidFill>
                  <a:schemeClr val="bg1"/>
                </a:solidFill>
                <a:latin typeface="Arial"/>
                <a:cs typeface="Arial"/>
              </a:rPr>
              <a:t>DOI</a:t>
            </a:r>
            <a:r>
              <a:rPr lang="zh-CN" altLang="en-US" sz="1400" spc="-10" dirty="0">
                <a:solidFill>
                  <a:schemeClr val="bg1"/>
                </a:solidFill>
                <a:latin typeface="Arial"/>
                <a:cs typeface="Arial"/>
              </a:rPr>
              <a:t>、</a:t>
            </a:r>
            <a:r>
              <a:rPr lang="en-US" altLang="zh-CN" sz="1400" spc="-10" dirty="0">
                <a:solidFill>
                  <a:schemeClr val="bg1"/>
                </a:solidFill>
                <a:latin typeface="Arial"/>
                <a:cs typeface="Arial"/>
              </a:rPr>
              <a:t>ISBN</a:t>
            </a:r>
            <a:r>
              <a:rPr lang="zh-CN" altLang="en-US" sz="1400" spc="-10" dirty="0">
                <a:solidFill>
                  <a:schemeClr val="bg1"/>
                </a:solidFill>
                <a:latin typeface="Arial"/>
                <a:cs typeface="Arial"/>
              </a:rPr>
              <a:t>号和出版信息。</a:t>
            </a:r>
            <a:endParaRPr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136" name="object 80">
            <a:extLst>
              <a:ext uri="{FF2B5EF4-FFF2-40B4-BE49-F238E27FC236}">
                <a16:creationId xmlns:a16="http://schemas.microsoft.com/office/drawing/2014/main" id="{470BA2A7-816B-A479-8626-3B9178B5CD53}"/>
              </a:ext>
            </a:extLst>
          </p:cNvPr>
          <p:cNvGrpSpPr/>
          <p:nvPr/>
        </p:nvGrpSpPr>
        <p:grpSpPr>
          <a:xfrm>
            <a:off x="3449368" y="2285504"/>
            <a:ext cx="614216" cy="360277"/>
            <a:chOff x="1363391" y="3424622"/>
            <a:chExt cx="474980" cy="321310"/>
          </a:xfrm>
        </p:grpSpPr>
        <p:sp>
          <p:nvSpPr>
            <p:cNvPr id="137" name="object 81">
              <a:extLst>
                <a:ext uri="{FF2B5EF4-FFF2-40B4-BE49-F238E27FC236}">
                  <a16:creationId xmlns:a16="http://schemas.microsoft.com/office/drawing/2014/main" id="{D6F771D2-6742-4539-2C26-89B2C42C2ED7}"/>
                </a:ext>
              </a:extLst>
            </p:cNvPr>
            <p:cNvSpPr/>
            <p:nvPr/>
          </p:nvSpPr>
          <p:spPr>
            <a:xfrm>
              <a:off x="1369741" y="3463320"/>
              <a:ext cx="410845" cy="276225"/>
            </a:xfrm>
            <a:custGeom>
              <a:avLst/>
              <a:gdLst/>
              <a:ahLst/>
              <a:cxnLst/>
              <a:rect l="l" t="t" r="r" b="b"/>
              <a:pathLst>
                <a:path w="410844" h="276225">
                  <a:moveTo>
                    <a:pt x="0" y="276072"/>
                  </a:moveTo>
                  <a:lnTo>
                    <a:pt x="410629" y="0"/>
                  </a:lnTo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8" name="object 82">
              <a:extLst>
                <a:ext uri="{FF2B5EF4-FFF2-40B4-BE49-F238E27FC236}">
                  <a16:creationId xmlns:a16="http://schemas.microsoft.com/office/drawing/2014/main" id="{2DEF148F-6BA9-41D0-7093-B0492804D27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45957" y="3424622"/>
              <a:ext cx="91986" cy="76580"/>
            </a:xfrm>
            <a:prstGeom prst="rect">
              <a:avLst/>
            </a:prstGeom>
          </p:spPr>
        </p:pic>
      </p:grpSp>
      <p:sp>
        <p:nvSpPr>
          <p:cNvPr id="139" name="object 83">
            <a:extLst>
              <a:ext uri="{FF2B5EF4-FFF2-40B4-BE49-F238E27FC236}">
                <a16:creationId xmlns:a16="http://schemas.microsoft.com/office/drawing/2014/main" id="{733602F0-56C4-FFD5-6253-ED8C74BF10AA}"/>
              </a:ext>
            </a:extLst>
          </p:cNvPr>
          <p:cNvSpPr txBox="1"/>
          <p:nvPr/>
        </p:nvSpPr>
        <p:spPr>
          <a:xfrm>
            <a:off x="1919442" y="1837052"/>
            <a:ext cx="1598768" cy="1142619"/>
          </a:xfrm>
          <a:prstGeom prst="rect">
            <a:avLst/>
          </a:prstGeom>
          <a:solidFill>
            <a:schemeClr val="accent4"/>
          </a:solidFill>
        </p:spPr>
        <p:txBody>
          <a:bodyPr vert="horz" wrap="square" lIns="0" tIns="64769" rIns="0" bIns="0" rtlCol="0">
            <a:spAutoFit/>
          </a:bodyPr>
          <a:lstStyle/>
          <a:p>
            <a:pPr marL="76200" marR="86360"/>
            <a:r>
              <a:rPr lang="zh-CN" altLang="en-US" sz="1400" b="1" spc="-10" dirty="0">
                <a:solidFill>
                  <a:schemeClr val="bg1"/>
                </a:solidFill>
                <a:latin typeface="Arial"/>
                <a:cs typeface="Arial"/>
              </a:rPr>
              <a:t>我的书库：</a:t>
            </a:r>
            <a:r>
              <a:rPr lang="zh-CN" altLang="en-US" sz="1400" dirty="0">
                <a:solidFill>
                  <a:schemeClr val="bg1"/>
                </a:solidFill>
                <a:latin typeface="Arial"/>
                <a:cs typeface="Arial"/>
              </a:rPr>
              <a:t>为已购买电子图书集的机构客户的读者</a:t>
            </a:r>
            <a:r>
              <a:rPr lang="zh-CN" altLang="en-US" sz="1400" spc="-10" dirty="0">
                <a:solidFill>
                  <a:schemeClr val="bg1"/>
                </a:solidFill>
                <a:latin typeface="Arial"/>
                <a:cs typeface="Arial"/>
              </a:rPr>
              <a:t>提供购买打折黑白版纸质图书的独家优惠。</a:t>
            </a:r>
            <a:endParaRPr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140" name="object 84">
            <a:extLst>
              <a:ext uri="{FF2B5EF4-FFF2-40B4-BE49-F238E27FC236}">
                <a16:creationId xmlns:a16="http://schemas.microsoft.com/office/drawing/2014/main" id="{81F9E836-A883-8C81-6A83-3FBB031FC70A}"/>
              </a:ext>
            </a:extLst>
          </p:cNvPr>
          <p:cNvGrpSpPr/>
          <p:nvPr/>
        </p:nvGrpSpPr>
        <p:grpSpPr>
          <a:xfrm>
            <a:off x="8502782" y="1734611"/>
            <a:ext cx="906111" cy="88900"/>
            <a:chOff x="5330952" y="2968113"/>
            <a:chExt cx="655955" cy="65405"/>
          </a:xfrm>
        </p:grpSpPr>
        <p:sp>
          <p:nvSpPr>
            <p:cNvPr id="141" name="object 85">
              <a:extLst>
                <a:ext uri="{FF2B5EF4-FFF2-40B4-BE49-F238E27FC236}">
                  <a16:creationId xmlns:a16="http://schemas.microsoft.com/office/drawing/2014/main" id="{1B104FAF-B83A-E4BE-1A5D-13D4657A0651}"/>
                </a:ext>
              </a:extLst>
            </p:cNvPr>
            <p:cNvSpPr/>
            <p:nvPr/>
          </p:nvSpPr>
          <p:spPr>
            <a:xfrm>
              <a:off x="5400319" y="3000523"/>
              <a:ext cx="580390" cy="0"/>
            </a:xfrm>
            <a:custGeom>
              <a:avLst/>
              <a:gdLst/>
              <a:ahLst/>
              <a:cxnLst/>
              <a:rect l="l" t="t" r="r" b="b"/>
              <a:pathLst>
                <a:path w="580389">
                  <a:moveTo>
                    <a:pt x="0" y="0"/>
                  </a:moveTo>
                  <a:lnTo>
                    <a:pt x="579856" y="0"/>
                  </a:lnTo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2" name="object 86">
              <a:extLst>
                <a:ext uri="{FF2B5EF4-FFF2-40B4-BE49-F238E27FC236}">
                  <a16:creationId xmlns:a16="http://schemas.microsoft.com/office/drawing/2014/main" id="{CAF35A65-3C50-445D-A8A9-2CE52A2EA6C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30952" y="2968113"/>
              <a:ext cx="89052" cy="64820"/>
            </a:xfrm>
            <a:prstGeom prst="rect">
              <a:avLst/>
            </a:prstGeom>
          </p:spPr>
        </p:pic>
      </p:grpSp>
      <p:sp>
        <p:nvSpPr>
          <p:cNvPr id="143" name="object 87">
            <a:extLst>
              <a:ext uri="{FF2B5EF4-FFF2-40B4-BE49-F238E27FC236}">
                <a16:creationId xmlns:a16="http://schemas.microsoft.com/office/drawing/2014/main" id="{35F4037B-4054-AD41-AF9B-E8719BB5D062}"/>
              </a:ext>
            </a:extLst>
          </p:cNvPr>
          <p:cNvSpPr txBox="1"/>
          <p:nvPr/>
        </p:nvSpPr>
        <p:spPr>
          <a:xfrm>
            <a:off x="9419581" y="964700"/>
            <a:ext cx="1987686" cy="932307"/>
          </a:xfrm>
          <a:prstGeom prst="rect">
            <a:avLst/>
          </a:prstGeom>
          <a:solidFill>
            <a:schemeClr val="accent4"/>
          </a:solidFill>
        </p:spPr>
        <p:txBody>
          <a:bodyPr vert="horz" wrap="square" lIns="0" tIns="69850" rIns="0" bIns="0" rtlCol="0">
            <a:spAutoFit/>
          </a:bodyPr>
          <a:lstStyle/>
          <a:p>
            <a:pPr marL="90805" marR="210820"/>
            <a:r>
              <a:rPr lang="zh-CN" altLang="en-US" sz="1400" spc="-10" dirty="0">
                <a:solidFill>
                  <a:schemeClr val="bg1"/>
                </a:solidFill>
                <a:latin typeface="Arial"/>
                <a:cs typeface="Arial"/>
              </a:rPr>
              <a:t>发现本章的查看方式，分享到社交媒体和</a:t>
            </a:r>
            <a:r>
              <a:rPr lang="en-US" altLang="zh-CN" sz="1400" spc="-10" dirty="0">
                <a:solidFill>
                  <a:schemeClr val="bg1"/>
                </a:solidFill>
                <a:latin typeface="Arial"/>
                <a:cs typeface="Arial"/>
              </a:rPr>
              <a:t>Reddit</a:t>
            </a:r>
            <a:r>
              <a:rPr lang="zh-CN" altLang="en-US" sz="1400" spc="-10" dirty="0">
                <a:solidFill>
                  <a:schemeClr val="bg1"/>
                </a:solidFill>
                <a:latin typeface="Arial"/>
                <a:cs typeface="Arial"/>
              </a:rPr>
              <a:t>，下载相关图书信息。</a:t>
            </a:r>
            <a:endParaRPr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144" name="object 88">
            <a:extLst>
              <a:ext uri="{FF2B5EF4-FFF2-40B4-BE49-F238E27FC236}">
                <a16:creationId xmlns:a16="http://schemas.microsoft.com/office/drawing/2014/main" id="{9F42A7E7-CEA1-7916-756C-F9E6ADFD9E28}"/>
              </a:ext>
            </a:extLst>
          </p:cNvPr>
          <p:cNvGrpSpPr/>
          <p:nvPr/>
        </p:nvGrpSpPr>
        <p:grpSpPr>
          <a:xfrm>
            <a:off x="8680294" y="2040017"/>
            <a:ext cx="2600674" cy="1337217"/>
            <a:chOff x="5439917" y="3432105"/>
            <a:chExt cx="1960245" cy="984148"/>
          </a:xfrm>
        </p:grpSpPr>
        <p:sp>
          <p:nvSpPr>
            <p:cNvPr id="145" name="object 89">
              <a:extLst>
                <a:ext uri="{FF2B5EF4-FFF2-40B4-BE49-F238E27FC236}">
                  <a16:creationId xmlns:a16="http://schemas.microsoft.com/office/drawing/2014/main" id="{01BEDEDB-BBA3-9249-FB5D-E4EB4599CC91}"/>
                </a:ext>
              </a:extLst>
            </p:cNvPr>
            <p:cNvSpPr/>
            <p:nvPr/>
          </p:nvSpPr>
          <p:spPr>
            <a:xfrm>
              <a:off x="5439917" y="4228928"/>
              <a:ext cx="854075" cy="187325"/>
            </a:xfrm>
            <a:custGeom>
              <a:avLst/>
              <a:gdLst/>
              <a:ahLst/>
              <a:cxnLst/>
              <a:rect l="l" t="t" r="r" b="b"/>
              <a:pathLst>
                <a:path w="854075" h="187325">
                  <a:moveTo>
                    <a:pt x="427024" y="187210"/>
                  </a:moveTo>
                  <a:lnTo>
                    <a:pt x="496290" y="185985"/>
                  </a:lnTo>
                  <a:lnTo>
                    <a:pt x="561997" y="182438"/>
                  </a:lnTo>
                  <a:lnTo>
                    <a:pt x="623267" y="176762"/>
                  </a:lnTo>
                  <a:lnTo>
                    <a:pt x="679219" y="169150"/>
                  </a:lnTo>
                  <a:lnTo>
                    <a:pt x="728976" y="159794"/>
                  </a:lnTo>
                  <a:lnTo>
                    <a:pt x="771658" y="148888"/>
                  </a:lnTo>
                  <a:lnTo>
                    <a:pt x="832279" y="123194"/>
                  </a:lnTo>
                  <a:lnTo>
                    <a:pt x="854049" y="93611"/>
                  </a:lnTo>
                  <a:lnTo>
                    <a:pt x="848460" y="78427"/>
                  </a:lnTo>
                  <a:lnTo>
                    <a:pt x="806385" y="50591"/>
                  </a:lnTo>
                  <a:lnTo>
                    <a:pt x="728976" y="27417"/>
                  </a:lnTo>
                  <a:lnTo>
                    <a:pt x="679219" y="18061"/>
                  </a:lnTo>
                  <a:lnTo>
                    <a:pt x="623267" y="10448"/>
                  </a:lnTo>
                  <a:lnTo>
                    <a:pt x="561997" y="4772"/>
                  </a:lnTo>
                  <a:lnTo>
                    <a:pt x="496290" y="1225"/>
                  </a:lnTo>
                  <a:lnTo>
                    <a:pt x="427024" y="0"/>
                  </a:lnTo>
                  <a:lnTo>
                    <a:pt x="357759" y="1225"/>
                  </a:lnTo>
                  <a:lnTo>
                    <a:pt x="292052" y="4772"/>
                  </a:lnTo>
                  <a:lnTo>
                    <a:pt x="230782" y="10448"/>
                  </a:lnTo>
                  <a:lnTo>
                    <a:pt x="174829" y="18061"/>
                  </a:lnTo>
                  <a:lnTo>
                    <a:pt x="125072" y="27417"/>
                  </a:lnTo>
                  <a:lnTo>
                    <a:pt x="82391" y="38325"/>
                  </a:lnTo>
                  <a:lnTo>
                    <a:pt x="21770" y="64022"/>
                  </a:lnTo>
                  <a:lnTo>
                    <a:pt x="0" y="93611"/>
                  </a:lnTo>
                  <a:lnTo>
                    <a:pt x="5589" y="108792"/>
                  </a:lnTo>
                  <a:lnTo>
                    <a:pt x="47663" y="136623"/>
                  </a:lnTo>
                  <a:lnTo>
                    <a:pt x="125072" y="159794"/>
                  </a:lnTo>
                  <a:lnTo>
                    <a:pt x="174829" y="169150"/>
                  </a:lnTo>
                  <a:lnTo>
                    <a:pt x="230782" y="176762"/>
                  </a:lnTo>
                  <a:lnTo>
                    <a:pt x="292052" y="182438"/>
                  </a:lnTo>
                  <a:lnTo>
                    <a:pt x="357759" y="185985"/>
                  </a:lnTo>
                  <a:lnTo>
                    <a:pt x="427024" y="187210"/>
                  </a:lnTo>
                  <a:close/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90">
              <a:extLst>
                <a:ext uri="{FF2B5EF4-FFF2-40B4-BE49-F238E27FC236}">
                  <a16:creationId xmlns:a16="http://schemas.microsoft.com/office/drawing/2014/main" id="{EA9A87D8-3D55-3C20-BBEF-BF6FEC6F3720}"/>
                </a:ext>
              </a:extLst>
            </p:cNvPr>
            <p:cNvSpPr/>
            <p:nvPr/>
          </p:nvSpPr>
          <p:spPr>
            <a:xfrm>
              <a:off x="6341488" y="3847331"/>
              <a:ext cx="387985" cy="412115"/>
            </a:xfrm>
            <a:custGeom>
              <a:avLst/>
              <a:gdLst/>
              <a:ahLst/>
              <a:cxnLst/>
              <a:rect l="l" t="t" r="r" b="b"/>
              <a:pathLst>
                <a:path w="387984" h="412114">
                  <a:moveTo>
                    <a:pt x="387426" y="0"/>
                  </a:moveTo>
                  <a:lnTo>
                    <a:pt x="0" y="411772"/>
                  </a:lnTo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7" name="object 91">
              <a:extLst>
                <a:ext uri="{FF2B5EF4-FFF2-40B4-BE49-F238E27FC236}">
                  <a16:creationId xmlns:a16="http://schemas.microsoft.com/office/drawing/2014/main" id="{91DFF77B-C213-B367-F501-5EB7C29A7A5D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93958" y="4222556"/>
              <a:ext cx="84632" cy="87071"/>
            </a:xfrm>
            <a:prstGeom prst="rect">
              <a:avLst/>
            </a:prstGeom>
          </p:spPr>
        </p:pic>
        <p:sp>
          <p:nvSpPr>
            <p:cNvPr id="148" name="object 92">
              <a:extLst>
                <a:ext uri="{FF2B5EF4-FFF2-40B4-BE49-F238E27FC236}">
                  <a16:creationId xmlns:a16="http://schemas.microsoft.com/office/drawing/2014/main" id="{F7A7A6B8-767C-4248-182F-351DD88EF6A4}"/>
                </a:ext>
              </a:extLst>
            </p:cNvPr>
            <p:cNvSpPr/>
            <p:nvPr/>
          </p:nvSpPr>
          <p:spPr>
            <a:xfrm>
              <a:off x="6266052" y="3432105"/>
              <a:ext cx="1134110" cy="516255"/>
            </a:xfrm>
            <a:custGeom>
              <a:avLst/>
              <a:gdLst/>
              <a:ahLst/>
              <a:cxnLst/>
              <a:rect l="l" t="t" r="r" b="b"/>
              <a:pathLst>
                <a:path w="1134109" h="516254">
                  <a:moveTo>
                    <a:pt x="1133855" y="0"/>
                  </a:moveTo>
                  <a:lnTo>
                    <a:pt x="0" y="0"/>
                  </a:lnTo>
                  <a:lnTo>
                    <a:pt x="0" y="515924"/>
                  </a:lnTo>
                  <a:lnTo>
                    <a:pt x="1133855" y="515924"/>
                  </a:lnTo>
                  <a:lnTo>
                    <a:pt x="1133855" y="0"/>
                  </a:lnTo>
                  <a:close/>
                </a:path>
              </a:pathLst>
            </a:custGeom>
            <a:solidFill>
              <a:schemeClr val="accent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9" name="object 93">
            <a:extLst>
              <a:ext uri="{FF2B5EF4-FFF2-40B4-BE49-F238E27FC236}">
                <a16:creationId xmlns:a16="http://schemas.microsoft.com/office/drawing/2014/main" id="{BED6D920-DB87-426D-F6C3-17A11FA2F304}"/>
              </a:ext>
            </a:extLst>
          </p:cNvPr>
          <p:cNvSpPr txBox="1"/>
          <p:nvPr/>
        </p:nvSpPr>
        <p:spPr>
          <a:xfrm>
            <a:off x="9826348" y="2136804"/>
            <a:ext cx="1393997" cy="45653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/>
            <a:r>
              <a:rPr lang="zh-CN" altLang="en-US" sz="1400" dirty="0">
                <a:solidFill>
                  <a:schemeClr val="bg1"/>
                </a:solidFill>
                <a:latin typeface="Arial"/>
                <a:cs typeface="Arial"/>
              </a:rPr>
              <a:t>下载可以下载的相关图书和期刊</a:t>
            </a:r>
            <a:endParaRPr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6" name="object 5">
            <a:extLst>
              <a:ext uri="{FF2B5EF4-FFF2-40B4-BE49-F238E27FC236}">
                <a16:creationId xmlns:a16="http://schemas.microsoft.com/office/drawing/2014/main" id="{28472D96-EC02-F0B4-5A7E-5806814F73A5}"/>
              </a:ext>
            </a:extLst>
          </p:cNvPr>
          <p:cNvSpPr txBox="1"/>
          <p:nvPr/>
        </p:nvSpPr>
        <p:spPr>
          <a:xfrm>
            <a:off x="9934037" y="423056"/>
            <a:ext cx="482642" cy="78868"/>
          </a:xfrm>
          <a:prstGeom prst="rect">
            <a:avLst/>
          </a:prstGeom>
          <a:solidFill>
            <a:srgbClr val="2615B5"/>
          </a:solidFill>
        </p:spPr>
        <p:txBody>
          <a:bodyPr vert="horz" wrap="square" lIns="0" tIns="9525" rIns="0" bIns="0" rtlCol="0">
            <a:spAutoFit/>
          </a:bodyPr>
          <a:lstStyle/>
          <a:p>
            <a:pPr marL="283845">
              <a:lnSpc>
                <a:spcPct val="100000"/>
              </a:lnSpc>
              <a:spcBef>
                <a:spcPts val="75"/>
              </a:spcBef>
            </a:pPr>
            <a:r>
              <a:rPr sz="450" dirty="0">
                <a:solidFill>
                  <a:srgbClr val="FFFFFF"/>
                </a:solidFill>
                <a:latin typeface="Arial"/>
                <a:cs typeface="Arial"/>
              </a:rPr>
              <a:t>Sign</a:t>
            </a:r>
            <a:r>
              <a:rPr sz="45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-2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endParaRPr sz="450" dirty="0">
              <a:latin typeface="Arial"/>
              <a:cs typeface="Arial"/>
            </a:endParaRPr>
          </a:p>
        </p:txBody>
      </p:sp>
      <p:sp>
        <p:nvSpPr>
          <p:cNvPr id="166" name="椭圆 165">
            <a:extLst>
              <a:ext uri="{FF2B5EF4-FFF2-40B4-BE49-F238E27FC236}">
                <a16:creationId xmlns:a16="http://schemas.microsoft.com/office/drawing/2014/main" id="{0EFF0CA9-B07C-EC9E-2CED-59E7B1C25910}"/>
              </a:ext>
            </a:extLst>
          </p:cNvPr>
          <p:cNvSpPr/>
          <p:nvPr/>
        </p:nvSpPr>
        <p:spPr>
          <a:xfrm>
            <a:off x="4012197" y="3776663"/>
            <a:ext cx="812216" cy="285707"/>
          </a:xfrm>
          <a:prstGeom prst="ellipse">
            <a:avLst/>
          </a:prstGeom>
          <a:solidFill>
            <a:schemeClr val="accent4">
              <a:alpha val="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8" name="直接箭头连接符 167">
            <a:extLst>
              <a:ext uri="{FF2B5EF4-FFF2-40B4-BE49-F238E27FC236}">
                <a16:creationId xmlns:a16="http://schemas.microsoft.com/office/drawing/2014/main" id="{3699EA1A-D3CF-5F31-3FF9-5603FFF28EAF}"/>
              </a:ext>
            </a:extLst>
          </p:cNvPr>
          <p:cNvCxnSpPr>
            <a:cxnSpLocks/>
          </p:cNvCxnSpPr>
          <p:nvPr/>
        </p:nvCxnSpPr>
        <p:spPr>
          <a:xfrm flipH="1" flipV="1">
            <a:off x="4400234" y="4046598"/>
            <a:ext cx="85883" cy="1581281"/>
          </a:xfrm>
          <a:prstGeom prst="straightConnector1">
            <a:avLst/>
          </a:prstGeom>
          <a:ln w="127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79">
            <a:extLst>
              <a:ext uri="{FF2B5EF4-FFF2-40B4-BE49-F238E27FC236}">
                <a16:creationId xmlns:a16="http://schemas.microsoft.com/office/drawing/2014/main" id="{BC6D9115-0DE9-2AA8-039E-2051974D31D8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495092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22</a:t>
            </a:fld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6114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7C11E4A6-7AB2-F674-03BF-F668D92016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4128" y="2157471"/>
            <a:ext cx="6541238" cy="581698"/>
          </a:xfrm>
        </p:spPr>
        <p:txBody>
          <a:bodyPr/>
          <a:lstStyle/>
          <a:p>
            <a:r>
              <a:rPr lang="zh-CN" altLang="en-US" b="1" dirty="0">
                <a:latin typeface="+mn-lt"/>
                <a:ea typeface="+mn-ea"/>
                <a:cs typeface="+mn-ea"/>
                <a:sym typeface="+mn-lt"/>
              </a:rPr>
              <a:t>谢谢！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B7697ED5-6BBF-9F32-8679-EBB46B9AB0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4127" y="3768976"/>
            <a:ext cx="4507611" cy="1796646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zh-CN" altLang="en-US" b="1" dirty="0">
                <a:cs typeface="+mn-ea"/>
                <a:sym typeface="+mn-lt"/>
              </a:rPr>
              <a:t>联系我们</a:t>
            </a:r>
            <a:endParaRPr lang="en-US" altLang="zh-CN" b="1" dirty="0">
              <a:cs typeface="+mn-ea"/>
              <a:sym typeface="+mn-lt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altLang="zh-CN" sz="1400" dirty="0">
              <a:cs typeface="+mn-ea"/>
              <a:sym typeface="+mn-lt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>
                <a:cs typeface="+mn-ea"/>
                <a:sym typeface="+mn-lt"/>
              </a:rPr>
              <a:t>王娟</a:t>
            </a:r>
            <a:endParaRPr lang="en-US" altLang="zh-CN" sz="1400" dirty="0"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美国物理联合会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出版社</a:t>
            </a:r>
            <a:br>
              <a:rPr lang="en-GB" altLang="zh-CN" sz="1400" dirty="0">
                <a:cs typeface="+mn-ea"/>
                <a:sym typeface="+mn-lt"/>
              </a:rPr>
            </a:br>
            <a:r>
              <a:rPr lang="en-GB" altLang="zh-CN" sz="1400" dirty="0">
                <a:cs typeface="+mn-ea"/>
                <a:sym typeface="+mn-lt"/>
              </a:rPr>
              <a:t>swang@aip.org</a:t>
            </a:r>
          </a:p>
          <a:p>
            <a:endParaRPr lang="en-GB" altLang="zh-CN" dirty="0">
              <a:cs typeface="+mn-ea"/>
              <a:sym typeface="+mn-lt"/>
            </a:endParaRPr>
          </a:p>
        </p:txBody>
      </p:sp>
      <p:pic>
        <p:nvPicPr>
          <p:cNvPr id="9" name="图片 8" descr="QR 代码&#10;&#10;描述已自动生成">
            <a:extLst>
              <a:ext uri="{FF2B5EF4-FFF2-40B4-BE49-F238E27FC236}">
                <a16:creationId xmlns:a16="http://schemas.microsoft.com/office/drawing/2014/main" id="{C52D0949-C1F6-B1CD-B947-045D473CB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918" y="3768976"/>
            <a:ext cx="1091147" cy="1091147"/>
          </a:xfrm>
          <a:prstGeom prst="rect">
            <a:avLst/>
          </a:prstGeom>
        </p:spPr>
      </p:pic>
      <p:pic>
        <p:nvPicPr>
          <p:cNvPr id="10" name="图片 9" descr="QR 代码&#10;&#10;描述已自动生成">
            <a:extLst>
              <a:ext uri="{FF2B5EF4-FFF2-40B4-BE49-F238E27FC236}">
                <a16:creationId xmlns:a16="http://schemas.microsoft.com/office/drawing/2014/main" id="{715D946C-2ADB-630D-6871-CF011700D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917" y="3768976"/>
            <a:ext cx="1091147" cy="1091147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3A6D264D-F41E-A789-E4D5-9DDC0D9BAD6D}"/>
              </a:ext>
            </a:extLst>
          </p:cNvPr>
          <p:cNvSpPr txBox="1">
            <a:spLocks/>
          </p:cNvSpPr>
          <p:nvPr/>
        </p:nvSpPr>
        <p:spPr>
          <a:xfrm>
            <a:off x="5124565" y="5033137"/>
            <a:ext cx="1547180" cy="430887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dirty="0">
                <a:latin typeface="+mn-lt"/>
                <a:ea typeface="+mn-ea"/>
                <a:cs typeface="+mn-ea"/>
                <a:sym typeface="+mn-lt"/>
              </a:rPr>
              <a:t>AIP</a:t>
            </a:r>
            <a:r>
              <a:rPr lang="zh-CN" altLang="en-US" sz="1400" b="1" dirty="0">
                <a:latin typeface="+mn-lt"/>
                <a:ea typeface="+mn-ea"/>
                <a:cs typeface="+mn-ea"/>
                <a:sym typeface="+mn-lt"/>
              </a:rPr>
              <a:t>出版社科研</a:t>
            </a:r>
            <a:endParaRPr lang="en-US" altLang="zh-CN" sz="1400" b="1" dirty="0">
              <a:latin typeface="+mn-lt"/>
              <a:ea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b="1" dirty="0">
                <a:latin typeface="+mn-lt"/>
                <a:ea typeface="+mn-ea"/>
                <a:cs typeface="+mn-ea"/>
                <a:sym typeface="+mn-lt"/>
              </a:rPr>
              <a:t>出版服务服务号</a:t>
            </a:r>
            <a:endParaRPr lang="en-GB" sz="1400"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C1982C9-7B74-5041-0D91-8AAD7CD713F8}"/>
              </a:ext>
            </a:extLst>
          </p:cNvPr>
          <p:cNvSpPr txBox="1"/>
          <p:nvPr/>
        </p:nvSpPr>
        <p:spPr>
          <a:xfrm>
            <a:off x="3282890" y="4991724"/>
            <a:ext cx="14846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00" dirty="0">
                <a:solidFill>
                  <a:schemeClr val="bg1"/>
                </a:solidFill>
                <a:effectLst/>
                <a:cs typeface="+mn-ea"/>
                <a:sym typeface="+mn-lt"/>
              </a:rPr>
              <a:t>AIP</a:t>
            </a:r>
            <a:r>
              <a:rPr lang="zh-CN" altLang="en-US" sz="1400" b="1" kern="100" dirty="0">
                <a:solidFill>
                  <a:schemeClr val="bg1"/>
                </a:solidFill>
                <a:cs typeface="+mn-ea"/>
                <a:sym typeface="+mn-lt"/>
              </a:rPr>
              <a:t>出版社</a:t>
            </a:r>
            <a:endParaRPr lang="en-US" altLang="zh-CN" sz="1400" b="1" kern="100" dirty="0">
              <a:solidFill>
                <a:schemeClr val="bg1"/>
              </a:solidFill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b="1" kern="100" dirty="0">
                <a:solidFill>
                  <a:schemeClr val="bg1"/>
                </a:solidFill>
                <a:cs typeface="+mn-ea"/>
                <a:sym typeface="+mn-lt"/>
              </a:rPr>
              <a:t>学术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订阅号</a:t>
            </a:r>
            <a:endParaRPr lang="zh-CN" altLang="en-US" sz="1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8340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9BF6C-C25A-3B65-19B3-7306ADCDA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028" y="2445024"/>
            <a:ext cx="5273242" cy="1612796"/>
          </a:xfrm>
        </p:spPr>
        <p:txBody>
          <a:bodyPr/>
          <a:lstStyle/>
          <a:p>
            <a:r>
              <a:rPr lang="zh-CN" altLang="en-US" sz="3200" b="1" dirty="0"/>
              <a:t>美国物理联合会</a:t>
            </a:r>
            <a:r>
              <a:rPr lang="en-US" altLang="zh-CN" sz="3200" b="1" dirty="0"/>
              <a:t>(AIP)</a:t>
            </a:r>
            <a:r>
              <a:rPr lang="zh-CN" altLang="en-US" sz="3200" b="1" dirty="0"/>
              <a:t>及</a:t>
            </a:r>
            <a:br>
              <a:rPr lang="en-US" altLang="zh-CN" sz="3200" b="1" dirty="0"/>
            </a:br>
            <a:r>
              <a:rPr lang="zh-CN" altLang="en-US" sz="3200" b="1" dirty="0"/>
              <a:t>出版社</a:t>
            </a:r>
            <a:r>
              <a:rPr lang="en-US" altLang="zh-CN" sz="3200" b="1" dirty="0"/>
              <a:t>(AIP Publishing)</a:t>
            </a:r>
            <a:r>
              <a:rPr lang="zh-CN" altLang="en-US" sz="3200" b="1" dirty="0"/>
              <a:t>简介</a:t>
            </a:r>
          </a:p>
        </p:txBody>
      </p:sp>
      <p:sp>
        <p:nvSpPr>
          <p:cNvPr id="3" name="îṡļiḍe">
            <a:extLst>
              <a:ext uri="{FF2B5EF4-FFF2-40B4-BE49-F238E27FC236}">
                <a16:creationId xmlns:a16="http://schemas.microsoft.com/office/drawing/2014/main" id="{4A89847E-B608-C308-B148-5E68E683817A}"/>
              </a:ext>
            </a:extLst>
          </p:cNvPr>
          <p:cNvSpPr/>
          <p:nvPr/>
        </p:nvSpPr>
        <p:spPr>
          <a:xfrm>
            <a:off x="1157739" y="1189023"/>
            <a:ext cx="1493182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 anchorCtr="0">
            <a:spAutoFit/>
          </a:bodyPr>
          <a:lstStyle/>
          <a:p>
            <a:r>
              <a:rPr kumimoji="1" lang="en-US" altLang="zh-CN" sz="400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4" name="灯片编号占位符 79">
            <a:extLst>
              <a:ext uri="{FF2B5EF4-FFF2-40B4-BE49-F238E27FC236}">
                <a16:creationId xmlns:a16="http://schemas.microsoft.com/office/drawing/2014/main" id="{D87367B5-BBA4-8AD9-31E3-96BBAE1620BD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376039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3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45471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8">
            <a:extLst>
              <a:ext uri="{FF2B5EF4-FFF2-40B4-BE49-F238E27FC236}">
                <a16:creationId xmlns:a16="http://schemas.microsoft.com/office/drawing/2014/main" id="{4CF9558D-2EE3-A7CE-0B75-03DAFA118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b="1" dirty="0">
                <a:latin typeface="+mn-lt"/>
                <a:ea typeface="+mn-ea"/>
                <a:cs typeface="+mn-ea"/>
                <a:sym typeface="+mn-lt"/>
              </a:rPr>
              <a:t>美国物理联合会（</a:t>
            </a:r>
            <a:r>
              <a:rPr lang="en-US" altLang="zh-CN" sz="2800" b="1" dirty="0">
                <a:latin typeface="+mn-lt"/>
                <a:ea typeface="+mn-ea"/>
                <a:cs typeface="+mn-ea"/>
                <a:sym typeface="+mn-lt"/>
              </a:rPr>
              <a:t>AIP</a:t>
            </a:r>
            <a:r>
              <a:rPr lang="zh-CN" altLang="en-US" sz="2800" b="1" dirty="0">
                <a:latin typeface="+mn-lt"/>
                <a:ea typeface="+mn-ea"/>
                <a:cs typeface="+mn-ea"/>
                <a:sym typeface="+mn-lt"/>
              </a:rPr>
              <a:t>）</a:t>
            </a:r>
            <a:br>
              <a:rPr lang="en-US" altLang="zh-CN" sz="2800" b="1" dirty="0">
                <a:latin typeface="+mn-lt"/>
                <a:ea typeface="+mn-ea"/>
                <a:cs typeface="+mn-ea"/>
                <a:sym typeface="+mn-lt"/>
              </a:rPr>
            </a:br>
            <a:endParaRPr lang="zh-CN" altLang="en-US" sz="28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Title 1"/>
          <p:cNvSpPr txBox="1"/>
          <p:nvPr/>
        </p:nvSpPr>
        <p:spPr>
          <a:xfrm>
            <a:off x="286710" y="227474"/>
            <a:ext cx="8652509" cy="6702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5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DDC2D320-26AC-B6D3-7957-23B9B0AC9739}"/>
              </a:ext>
            </a:extLst>
          </p:cNvPr>
          <p:cNvGrpSpPr/>
          <p:nvPr/>
        </p:nvGrpSpPr>
        <p:grpSpPr>
          <a:xfrm>
            <a:off x="586380" y="2023293"/>
            <a:ext cx="4302494" cy="3516154"/>
            <a:chOff x="5225144" y="1005760"/>
            <a:chExt cx="6253208" cy="4904597"/>
          </a:xfrm>
        </p:grpSpPr>
        <p:pic>
          <p:nvPicPr>
            <p:cNvPr id="3" name="图片 2" descr="图片包含 游戏机, 男人, 一群, 田地&#10;&#10;描述已自动生成">
              <a:extLst>
                <a:ext uri="{FF2B5EF4-FFF2-40B4-BE49-F238E27FC236}">
                  <a16:creationId xmlns:a16="http://schemas.microsoft.com/office/drawing/2014/main" id="{149E8666-1017-20CD-9682-BA96FDC1D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3803" r="3905"/>
            <a:stretch>
              <a:fillRect/>
            </a:stretch>
          </p:blipFill>
          <p:spPr>
            <a:xfrm>
              <a:off x="5225144" y="1046358"/>
              <a:ext cx="6234412" cy="4606699"/>
            </a:xfrm>
            <a:prstGeom prst="rect">
              <a:avLst/>
            </a:prstGeom>
          </p:spPr>
        </p:pic>
        <p:pic>
          <p:nvPicPr>
            <p:cNvPr id="4" name="Picture 2" descr="The Acoustical Society of America">
              <a:extLst>
                <a:ext uri="{FF2B5EF4-FFF2-40B4-BE49-F238E27FC236}">
                  <a16:creationId xmlns:a16="http://schemas.microsoft.com/office/drawing/2014/main" id="{6381CD72-0C4B-818B-5203-08E24F36B7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9085" y="4048797"/>
              <a:ext cx="1216214" cy="666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American Association of Physicists in Medicine">
              <a:extLst>
                <a:ext uri="{FF2B5EF4-FFF2-40B4-BE49-F238E27FC236}">
                  <a16:creationId xmlns:a16="http://schemas.microsoft.com/office/drawing/2014/main" id="{4FF62638-6B47-0A72-2159-A164A3E023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4162" y="1836297"/>
              <a:ext cx="916176" cy="916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American Association of Physics Teachers - AAPT | LinkedIn">
              <a:extLst>
                <a:ext uri="{FF2B5EF4-FFF2-40B4-BE49-F238E27FC236}">
                  <a16:creationId xmlns:a16="http://schemas.microsoft.com/office/drawing/2014/main" id="{868A8B42-6A00-E64A-BB32-AE79112F16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2172" y="2959353"/>
              <a:ext cx="957821" cy="957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AAS Lands' End Business Outfitters Store | American Astronomical Society">
              <a:extLst>
                <a:ext uri="{FF2B5EF4-FFF2-40B4-BE49-F238E27FC236}">
                  <a16:creationId xmlns:a16="http://schemas.microsoft.com/office/drawing/2014/main" id="{C44C8798-DB4B-1657-7B10-1FE6D72E6B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9073" y="1005760"/>
              <a:ext cx="1105115" cy="1105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2" descr="ACA Home">
              <a:extLst>
                <a:ext uri="{FF2B5EF4-FFF2-40B4-BE49-F238E27FC236}">
                  <a16:creationId xmlns:a16="http://schemas.microsoft.com/office/drawing/2014/main" id="{FED5F538-DAA8-7ACF-DD31-917F46A344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45732" y="2896887"/>
              <a:ext cx="1332620" cy="54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4" descr="Home - American Meteorological Society">
              <a:extLst>
                <a:ext uri="{FF2B5EF4-FFF2-40B4-BE49-F238E27FC236}">
                  <a16:creationId xmlns:a16="http://schemas.microsoft.com/office/drawing/2014/main" id="{139DFA51-71D4-C7FA-AF1B-5D8A3265FD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9460" y="3919193"/>
              <a:ext cx="791242" cy="699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6" descr="APS Physics | APS Home">
              <a:extLst>
                <a:ext uri="{FF2B5EF4-FFF2-40B4-BE49-F238E27FC236}">
                  <a16:creationId xmlns:a16="http://schemas.microsoft.com/office/drawing/2014/main" id="{4EBC8FC2-FAC6-CBD1-BF88-35A5C002BE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9849" y="2867594"/>
              <a:ext cx="1675449" cy="1005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8" descr="AVS Science and Technology of Materials, Interfaces, and Processing -  Templates | Typeset">
              <a:extLst>
                <a:ext uri="{FF2B5EF4-FFF2-40B4-BE49-F238E27FC236}">
                  <a16:creationId xmlns:a16="http://schemas.microsoft.com/office/drawing/2014/main" id="{EEA081E1-1311-41D5-5965-CA1AD2D7E9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5784" y="4143645"/>
              <a:ext cx="1686597" cy="1124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0" descr="OSA – The Optical Society – iGroup Australasia">
              <a:extLst>
                <a:ext uri="{FF2B5EF4-FFF2-40B4-BE49-F238E27FC236}">
                  <a16:creationId xmlns:a16="http://schemas.microsoft.com/office/drawing/2014/main" id="{6FDB3037-820A-B036-5E73-6BFA8A20AD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4817" y="4838737"/>
              <a:ext cx="2143238" cy="10716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4" descr="The Society of Rheology (@SoRheology) / Twitter">
              <a:extLst>
                <a:ext uri="{FF2B5EF4-FFF2-40B4-BE49-F238E27FC236}">
                  <a16:creationId xmlns:a16="http://schemas.microsoft.com/office/drawing/2014/main" id="{1B5918B6-DCEF-A32C-466F-628823A9E0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4457" y="2059680"/>
              <a:ext cx="1105115" cy="1105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TextBox 3">
            <a:extLst>
              <a:ext uri="{FF2B5EF4-FFF2-40B4-BE49-F238E27FC236}">
                <a16:creationId xmlns:a16="http://schemas.microsoft.com/office/drawing/2014/main" id="{7304C946-2212-F982-FD80-4ABDC68CB242}"/>
              </a:ext>
            </a:extLst>
          </p:cNvPr>
          <p:cNvSpPr txBox="1"/>
          <p:nvPr/>
        </p:nvSpPr>
        <p:spPr>
          <a:xfrm>
            <a:off x="5711098" y="1783878"/>
            <a:ext cx="570671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</a:pPr>
            <a:r>
              <a:rPr lang="zh-CN" altLang="en-US" sz="2000" b="1" dirty="0">
                <a:solidFill>
                  <a:schemeClr val="tx2"/>
                </a:solidFill>
                <a:cs typeface="+mn-ea"/>
                <a:sym typeface="+mn-lt"/>
              </a:rPr>
              <a:t>美国物理联合会（</a:t>
            </a:r>
            <a:r>
              <a:rPr lang="en-US" altLang="zh-CN" sz="2000" b="1" dirty="0">
                <a:solidFill>
                  <a:schemeClr val="tx2"/>
                </a:solidFill>
                <a:cs typeface="+mn-ea"/>
                <a:sym typeface="+mn-lt"/>
              </a:rPr>
              <a:t>AIP</a:t>
            </a:r>
            <a:r>
              <a:rPr lang="zh-CN" altLang="en-US" sz="2000" b="1" dirty="0">
                <a:solidFill>
                  <a:schemeClr val="tx2"/>
                </a:solidFill>
                <a:cs typeface="+mn-ea"/>
                <a:sym typeface="+mn-lt"/>
              </a:rPr>
              <a:t>）</a:t>
            </a:r>
            <a:r>
              <a:rPr lang="zh-CN" altLang="en-US" sz="2000" dirty="0">
                <a:cs typeface="+mn-ea"/>
                <a:sym typeface="+mn-lt"/>
              </a:rPr>
              <a:t>是一个非营利组织，成立于</a:t>
            </a:r>
            <a:r>
              <a:rPr lang="en-US" altLang="zh-CN" sz="2000" dirty="0">
                <a:cs typeface="+mn-ea"/>
                <a:sym typeface="+mn-lt"/>
              </a:rPr>
              <a:t>1931</a:t>
            </a:r>
            <a:r>
              <a:rPr lang="zh-CN" altLang="en-US" sz="2000" dirty="0">
                <a:cs typeface="+mn-ea"/>
                <a:sym typeface="+mn-lt"/>
              </a:rPr>
              <a:t>年。</a:t>
            </a:r>
            <a:endParaRPr lang="en-US" altLang="zh-CN" sz="2000" dirty="0">
              <a:cs typeface="+mn-ea"/>
              <a:sym typeface="+mn-lt"/>
            </a:endParaRPr>
          </a:p>
          <a:p>
            <a:pPr marL="285750" indent="-285750"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</a:pPr>
            <a:endParaRPr lang="en-US" sz="2000" dirty="0">
              <a:cs typeface="+mn-ea"/>
              <a:sym typeface="+mn-lt"/>
            </a:endParaRPr>
          </a:p>
          <a:p>
            <a:pPr marL="285750" indent="-285750"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</a:pPr>
            <a:r>
              <a:rPr lang="zh-CN" altLang="en-US" sz="2000" dirty="0">
                <a:cs typeface="+mn-ea"/>
                <a:sym typeface="+mn-lt"/>
              </a:rPr>
              <a:t>创建伊始，它是由</a:t>
            </a:r>
            <a:r>
              <a:rPr lang="zh-CN" altLang="en-US" sz="2000" b="1" dirty="0">
                <a:solidFill>
                  <a:schemeClr val="tx2"/>
                </a:solidFill>
                <a:cs typeface="+mn-ea"/>
                <a:sym typeface="+mn-lt"/>
              </a:rPr>
              <a:t>五个学会</a:t>
            </a:r>
            <a:r>
              <a:rPr lang="zh-CN" altLang="en-US" sz="2000" dirty="0">
                <a:cs typeface="+mn-ea"/>
                <a:sym typeface="+mn-lt"/>
              </a:rPr>
              <a:t>组成，这些学会的主要目的是为物理学界制作和发行科研期刊，并为这些出版项目创造效率和规模经济。</a:t>
            </a:r>
            <a:r>
              <a:rPr lang="en-US" sz="2000" dirty="0">
                <a:cs typeface="+mn-ea"/>
                <a:sym typeface="+mn-lt"/>
              </a:rPr>
              <a:t> </a:t>
            </a:r>
            <a:r>
              <a:rPr lang="zh-CN" altLang="en-US" sz="2000" dirty="0">
                <a:cs typeface="+mn-ea"/>
                <a:sym typeface="+mn-lt"/>
              </a:rPr>
              <a:t>目前包括</a:t>
            </a:r>
            <a:r>
              <a:rPr lang="en-US" altLang="zh-CN" sz="2000" b="1" dirty="0">
                <a:solidFill>
                  <a:schemeClr val="tx2"/>
                </a:solidFill>
                <a:cs typeface="+mn-ea"/>
                <a:sym typeface="+mn-lt"/>
              </a:rPr>
              <a:t>10</a:t>
            </a:r>
            <a:r>
              <a:rPr lang="zh-CN" altLang="en-US" sz="2000" b="1" dirty="0">
                <a:solidFill>
                  <a:schemeClr val="tx2"/>
                </a:solidFill>
                <a:cs typeface="+mn-ea"/>
                <a:sym typeface="+mn-lt"/>
              </a:rPr>
              <a:t>个学会</a:t>
            </a:r>
            <a:r>
              <a:rPr lang="zh-CN" altLang="en-US" sz="2000" dirty="0">
                <a:cs typeface="+mn-ea"/>
                <a:sym typeface="+mn-lt"/>
              </a:rPr>
              <a:t>及</a:t>
            </a:r>
            <a:r>
              <a:rPr lang="en-US" altLang="zh-CN" sz="2000" b="1" dirty="0">
                <a:solidFill>
                  <a:schemeClr val="tx2"/>
                </a:solidFill>
                <a:cs typeface="+mn-ea"/>
                <a:sym typeface="+mn-lt"/>
              </a:rPr>
              <a:t>18</a:t>
            </a:r>
            <a:r>
              <a:rPr lang="zh-CN" altLang="en-US" sz="2000" b="1" dirty="0">
                <a:solidFill>
                  <a:schemeClr val="tx2"/>
                </a:solidFill>
                <a:cs typeface="+mn-ea"/>
                <a:sym typeface="+mn-lt"/>
              </a:rPr>
              <a:t>家</a:t>
            </a:r>
            <a:r>
              <a:rPr lang="zh-CN" altLang="en-US" sz="2000" b="1" i="0" dirty="0">
                <a:solidFill>
                  <a:schemeClr val="tx2"/>
                </a:solidFill>
                <a:effectLst/>
                <a:latin typeface="-apple-system"/>
              </a:rPr>
              <a:t>联属机构</a:t>
            </a:r>
            <a:r>
              <a:rPr lang="zh-CN" altLang="en-US" sz="2000" dirty="0">
                <a:cs typeface="+mn-ea"/>
                <a:sym typeface="+mn-lt"/>
              </a:rPr>
              <a:t>。</a:t>
            </a:r>
            <a:endParaRPr lang="en-US" altLang="zh-CN" sz="2000" dirty="0">
              <a:cs typeface="+mn-ea"/>
              <a:sym typeface="+mn-lt"/>
            </a:endParaRPr>
          </a:p>
          <a:p>
            <a:pPr marL="285750" indent="-285750"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</a:pPr>
            <a:endParaRPr lang="en-US" sz="2000" dirty="0">
              <a:cs typeface="+mn-ea"/>
              <a:sym typeface="+mn-lt"/>
            </a:endParaRPr>
          </a:p>
          <a:p>
            <a:pPr marL="285750" indent="-285750"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zh-CN" sz="2000" dirty="0">
                <a:cs typeface="+mn-ea"/>
                <a:sym typeface="+mn-lt"/>
              </a:rPr>
              <a:t>AIP</a:t>
            </a:r>
            <a:r>
              <a:rPr lang="zh-CN" altLang="en-US" sz="2000" dirty="0">
                <a:cs typeface="+mn-ea"/>
                <a:sym typeface="+mn-lt"/>
              </a:rPr>
              <a:t>的</a:t>
            </a:r>
            <a:r>
              <a:rPr lang="zh-CN" altLang="en-US" sz="2000" b="1" dirty="0">
                <a:solidFill>
                  <a:schemeClr val="tx2"/>
                </a:solidFill>
                <a:cs typeface="+mn-ea"/>
                <a:sym typeface="+mn-lt"/>
              </a:rPr>
              <a:t>使命</a:t>
            </a:r>
            <a:r>
              <a:rPr lang="zh-CN" altLang="en-US" sz="2000" dirty="0">
                <a:cs typeface="+mn-ea"/>
                <a:sym typeface="+mn-lt"/>
              </a:rPr>
              <a:t>是为了人类的利益推进、促进和服务物理科学。</a:t>
            </a:r>
            <a:r>
              <a:rPr lang="en-US" altLang="zh-CN" sz="2000" dirty="0">
                <a:cs typeface="+mn-ea"/>
                <a:sym typeface="+mn-lt"/>
              </a:rPr>
              <a:t>90</a:t>
            </a:r>
            <a:r>
              <a:rPr lang="zh-CN" altLang="en-US" sz="2000" dirty="0">
                <a:cs typeface="+mn-ea"/>
                <a:sym typeface="+mn-lt"/>
              </a:rPr>
              <a:t>多年来一直是世界领先的物理学科出版商。</a:t>
            </a:r>
            <a:endParaRPr lang="en-US" altLang="zh-CN" sz="2000" dirty="0">
              <a:cs typeface="+mn-ea"/>
              <a:sym typeface="+mn-lt"/>
            </a:endParaRPr>
          </a:p>
          <a:p>
            <a:pPr marL="285750" indent="-285750"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</a:pPr>
            <a:endParaRPr lang="en-US" altLang="zh-CN" sz="2000" dirty="0">
              <a:cs typeface="+mn-ea"/>
              <a:sym typeface="+mn-lt"/>
            </a:endParaRPr>
          </a:p>
        </p:txBody>
      </p:sp>
      <p:sp>
        <p:nvSpPr>
          <p:cNvPr id="13" name="灯片编号占位符 79">
            <a:extLst>
              <a:ext uri="{FF2B5EF4-FFF2-40B4-BE49-F238E27FC236}">
                <a16:creationId xmlns:a16="http://schemas.microsoft.com/office/drawing/2014/main" id="{56AF7503-8D49-AB03-931D-49B526941786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376039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4</a:t>
            </a:fld>
            <a:endParaRPr lang="en-US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648B3B9-994C-E4AF-0728-C4C95BB875BD}"/>
              </a:ext>
            </a:extLst>
          </p:cNvPr>
          <p:cNvSpPr>
            <a:spLocks noChangeAspect="1"/>
          </p:cNvSpPr>
          <p:nvPr/>
        </p:nvSpPr>
        <p:spPr>
          <a:xfrm>
            <a:off x="0" y="-295275"/>
            <a:ext cx="12192000" cy="744855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dk1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C1AB80F-3C3A-ACAB-8E56-77149BF014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1102" y="667170"/>
            <a:ext cx="3607998" cy="2654300"/>
          </a:xfrm>
        </p:spPr>
        <p:txBody>
          <a:bodyPr/>
          <a:lstStyle/>
          <a:p>
            <a:r>
              <a:rPr lang="zh-CN" altLang="en-US" sz="2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关于美国物理联合会出版社</a:t>
            </a:r>
            <a:r>
              <a:rPr lang="en-US" altLang="zh-CN" sz="2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(AIP Publishing)</a:t>
            </a:r>
            <a:endParaRPr lang="zh-CN" altLang="en-US" sz="28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išļiďè">
            <a:extLst>
              <a:ext uri="{FF2B5EF4-FFF2-40B4-BE49-F238E27FC236}">
                <a16:creationId xmlns:a16="http://schemas.microsoft.com/office/drawing/2014/main" id="{DE75F242-9D8D-D424-60BB-A0B300254C8B}"/>
              </a:ext>
            </a:extLst>
          </p:cNvPr>
          <p:cNvSpPr/>
          <p:nvPr/>
        </p:nvSpPr>
        <p:spPr>
          <a:xfrm>
            <a:off x="610839" y="2536864"/>
            <a:ext cx="3316769" cy="1999334"/>
          </a:xfrm>
          <a:prstGeom prst="rect">
            <a:avLst/>
          </a:prstGeom>
        </p:spPr>
        <p:txBody>
          <a:bodyPr anchor="b" anchorCtr="0">
            <a:noAutofit/>
          </a:bodyPr>
          <a:lstStyle/>
          <a:p>
            <a:pPr algn="just" defTabSz="457200"/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2013</a:t>
            </a: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年</a:t>
            </a: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月，</a:t>
            </a: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AIP Publishing</a:t>
            </a: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成立， 为</a:t>
            </a: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AIP</a:t>
            </a: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的全资非营利子机构。我们支持并资助</a:t>
            </a: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AIP</a:t>
            </a: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的慈善、科学和教育项目。</a:t>
            </a:r>
            <a:endParaRPr lang="en-US" altLang="zh-CN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2" name="íṣḷíḓe">
            <a:extLst>
              <a:ext uri="{FF2B5EF4-FFF2-40B4-BE49-F238E27FC236}">
                <a16:creationId xmlns:a16="http://schemas.microsoft.com/office/drawing/2014/main" id="{67B27B33-5CFE-B56D-55E2-26C1F45B8BDD}"/>
              </a:ext>
            </a:extLst>
          </p:cNvPr>
          <p:cNvSpPr/>
          <p:nvPr/>
        </p:nvSpPr>
        <p:spPr>
          <a:xfrm>
            <a:off x="5366961" y="2536864"/>
            <a:ext cx="5473281" cy="1544891"/>
          </a:xfrm>
          <a:prstGeom prst="rect">
            <a:avLst/>
          </a:prstGeom>
          <a:solidFill>
            <a:srgbClr val="4E4694"/>
          </a:solidFill>
          <a:ln>
            <a:noFill/>
          </a:ln>
          <a:effectLst>
            <a:outerShdw blurRad="254000" dist="1270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just" defTabSz="457200"/>
            <a:r>
              <a:rPr lang="en-US" altLang="zh-CN" sz="1600" dirty="0">
                <a:cs typeface="+mn-ea"/>
                <a:sym typeface="+mn-lt"/>
              </a:rPr>
              <a:t>AIP</a:t>
            </a:r>
            <a:r>
              <a:rPr lang="zh-CN" altLang="en-US" sz="1600" dirty="0">
                <a:cs typeface="+mn-ea"/>
                <a:sym typeface="+mn-lt"/>
              </a:rPr>
              <a:t>出版社旗下拥有</a:t>
            </a:r>
            <a:r>
              <a:rPr lang="en-US" altLang="zh-CN" sz="1600" b="1" dirty="0">
                <a:solidFill>
                  <a:schemeClr val="accent1"/>
                </a:solidFill>
                <a:cs typeface="+mn-ea"/>
                <a:sym typeface="+mn-lt"/>
              </a:rPr>
              <a:t>40</a:t>
            </a:r>
            <a:r>
              <a:rPr lang="zh-CN" altLang="en-US" sz="1600" b="1" dirty="0">
                <a:solidFill>
                  <a:schemeClr val="accent1"/>
                </a:solidFill>
                <a:cs typeface="+mn-ea"/>
                <a:sym typeface="+mn-lt"/>
              </a:rPr>
              <a:t>余种</a:t>
            </a:r>
            <a:r>
              <a:rPr lang="zh-CN" altLang="en-US" sz="1600" dirty="0">
                <a:cs typeface="+mn-ea"/>
                <a:sym typeface="+mn-lt"/>
              </a:rPr>
              <a:t>期刊，</a:t>
            </a:r>
            <a:r>
              <a:rPr lang="en-US" altLang="zh-CN" sz="1600" i="1" dirty="0">
                <a:cs typeface="+mn-ea"/>
                <a:sym typeface="+mn-lt"/>
              </a:rPr>
              <a:t> </a:t>
            </a:r>
            <a:r>
              <a:rPr lang="zh-CN" altLang="en-US" sz="1600" dirty="0">
                <a:cs typeface="+mn-ea"/>
                <a:sym typeface="+mn-lt"/>
              </a:rPr>
              <a:t>包括：</a:t>
            </a:r>
            <a:endParaRPr lang="en-US" altLang="zh-CN" sz="1600" dirty="0">
              <a:cs typeface="+mn-ea"/>
              <a:sym typeface="+mn-lt"/>
            </a:endParaRP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lang="en-US" altLang="zh-CN" sz="1600" i="1" dirty="0">
                <a:cs typeface="+mn-ea"/>
                <a:sym typeface="+mn-lt"/>
              </a:rPr>
              <a:t>Applied Physics Letters</a:t>
            </a: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lang="en-US" altLang="zh-CN" sz="1600" i="1" dirty="0">
                <a:cs typeface="+mn-ea"/>
                <a:sym typeface="+mn-lt"/>
              </a:rPr>
              <a:t>Journal of Applied Physics</a:t>
            </a: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lang="en-US" altLang="zh-CN" sz="1600" i="1" dirty="0">
                <a:cs typeface="+mn-ea"/>
                <a:sym typeface="+mn-lt"/>
              </a:rPr>
              <a:t>The Journal of Chemical Physics</a:t>
            </a: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lang="en-US" altLang="zh-CN" sz="1600" i="1" dirty="0">
                <a:cs typeface="+mn-ea"/>
                <a:sym typeface="+mn-lt"/>
              </a:rPr>
              <a:t>Physics Today</a:t>
            </a:r>
            <a:r>
              <a:rPr lang="zh-CN" altLang="en-US" sz="1600" i="1" dirty="0">
                <a:cs typeface="+mn-ea"/>
                <a:sym typeface="+mn-lt"/>
              </a:rPr>
              <a:t>等</a:t>
            </a:r>
            <a:endParaRPr lang="en-US" altLang="zh-CN" sz="1600" dirty="0">
              <a:cs typeface="+mn-ea"/>
              <a:sym typeface="+mn-lt"/>
            </a:endParaRPr>
          </a:p>
          <a:p>
            <a:pPr algn="just" defTabSz="457200"/>
            <a:r>
              <a:rPr lang="zh-CN" altLang="en-US" sz="1600" dirty="0">
                <a:cs typeface="+mn-ea"/>
                <a:sym typeface="+mn-lt"/>
              </a:rPr>
              <a:t>其中</a:t>
            </a:r>
            <a:r>
              <a:rPr lang="en-US" altLang="zh-CN" sz="1600" b="1" dirty="0">
                <a:solidFill>
                  <a:schemeClr val="accent1"/>
                </a:solidFill>
                <a:cs typeface="+mn-ea"/>
                <a:sym typeface="+mn-lt"/>
              </a:rPr>
              <a:t>16</a:t>
            </a:r>
            <a:r>
              <a:rPr lang="zh-CN" altLang="en-US" sz="1600" b="1" dirty="0">
                <a:solidFill>
                  <a:schemeClr val="accent1"/>
                </a:solidFill>
                <a:cs typeface="+mn-ea"/>
                <a:sym typeface="+mn-lt"/>
              </a:rPr>
              <a:t>种</a:t>
            </a:r>
            <a:r>
              <a:rPr lang="zh-CN" altLang="en-US" sz="1600" dirty="0">
                <a:cs typeface="+mn-ea"/>
                <a:sym typeface="+mn-lt"/>
              </a:rPr>
              <a:t>期刊代表我们的</a:t>
            </a:r>
            <a:r>
              <a:rPr lang="zh-CN" altLang="en-US" sz="1600" b="1" dirty="0">
                <a:solidFill>
                  <a:schemeClr val="accent1"/>
                </a:solidFill>
                <a:cs typeface="+mn-ea"/>
                <a:sym typeface="+mn-lt"/>
              </a:rPr>
              <a:t>出版合作伙伴</a:t>
            </a:r>
            <a:r>
              <a:rPr lang="zh-CN" altLang="en-US" sz="1600" dirty="0">
                <a:cs typeface="+mn-ea"/>
                <a:sym typeface="+mn-lt"/>
              </a:rPr>
              <a:t>出版。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34" name="ïślïḋê">
            <a:extLst>
              <a:ext uri="{FF2B5EF4-FFF2-40B4-BE49-F238E27FC236}">
                <a16:creationId xmlns:a16="http://schemas.microsoft.com/office/drawing/2014/main" id="{A96830E6-B893-A2DD-7B16-3B6F638AADC3}"/>
              </a:ext>
            </a:extLst>
          </p:cNvPr>
          <p:cNvSpPr/>
          <p:nvPr/>
        </p:nvSpPr>
        <p:spPr>
          <a:xfrm>
            <a:off x="5366961" y="894506"/>
            <a:ext cx="5420867" cy="10033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just" defTabSz="457200"/>
            <a:r>
              <a:rPr lang="en-US" altLang="zh-CN" sz="1600" dirty="0">
                <a:solidFill>
                  <a:schemeClr val="tx1"/>
                </a:solidFill>
                <a:cs typeface="+mn-ea"/>
                <a:sym typeface="+mn-lt"/>
              </a:rPr>
              <a:t>AIP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出版社的成立旨在集中并扩大</a:t>
            </a:r>
            <a:r>
              <a:rPr lang="en-US" altLang="zh-CN" sz="1600" dirty="0">
                <a:solidFill>
                  <a:schemeClr val="tx1"/>
                </a:solidFill>
                <a:cs typeface="+mn-ea"/>
                <a:sym typeface="+mn-lt"/>
              </a:rPr>
              <a:t>AIP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出版活动的</a:t>
            </a:r>
            <a:r>
              <a:rPr lang="zh-CN" altLang="en-US" sz="1600" b="1" dirty="0">
                <a:solidFill>
                  <a:schemeClr val="tx2"/>
                </a:solidFill>
                <a:cs typeface="+mn-ea"/>
                <a:sym typeface="+mn-lt"/>
              </a:rPr>
              <a:t>能力和范围</a:t>
            </a:r>
            <a:r>
              <a:rPr lang="zh-CN" altLang="en-US" sz="1600" b="1" dirty="0">
                <a:solidFill>
                  <a:schemeClr val="tx1"/>
                </a:solidFill>
                <a:cs typeface="+mn-ea"/>
                <a:sym typeface="+mn-lt"/>
              </a:rPr>
              <a:t>。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我们的目标是将</a:t>
            </a:r>
            <a:r>
              <a:rPr lang="zh-CN" altLang="en-US" sz="1600" b="1" dirty="0">
                <a:solidFill>
                  <a:schemeClr val="tx2"/>
                </a:solidFill>
                <a:cs typeface="+mn-ea"/>
                <a:sym typeface="+mn-lt"/>
              </a:rPr>
              <a:t>作者和读者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与业已出版的科学成果联系起来，加速发现，推进物理，化学及其他自然科学学科的发展。</a:t>
            </a:r>
            <a:endParaRPr lang="en-US" altLang="zh-CN" sz="16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5" name="iṡḷîďè">
            <a:extLst>
              <a:ext uri="{FF2B5EF4-FFF2-40B4-BE49-F238E27FC236}">
                <a16:creationId xmlns:a16="http://schemas.microsoft.com/office/drawing/2014/main" id="{627442B4-A392-CF76-2A44-118494BC8452}"/>
              </a:ext>
            </a:extLst>
          </p:cNvPr>
          <p:cNvSpPr/>
          <p:nvPr/>
        </p:nvSpPr>
        <p:spPr>
          <a:xfrm>
            <a:off x="5331780" y="875848"/>
            <a:ext cx="41470" cy="1012414"/>
          </a:xfrm>
          <a:prstGeom prst="rect">
            <a:avLst/>
          </a:prstGeom>
          <a:solidFill>
            <a:srgbClr val="4E4694"/>
          </a:solidFill>
          <a:ln>
            <a:solidFill>
              <a:srgbClr val="4E46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cs typeface="+mn-ea"/>
              <a:sym typeface="+mn-lt"/>
            </a:endParaRPr>
          </a:p>
        </p:txBody>
      </p:sp>
      <p:grpSp>
        <p:nvGrpSpPr>
          <p:cNvPr id="36" name="îṡ1îdê">
            <a:extLst>
              <a:ext uri="{FF2B5EF4-FFF2-40B4-BE49-F238E27FC236}">
                <a16:creationId xmlns:a16="http://schemas.microsoft.com/office/drawing/2014/main" id="{2B1DAB98-F262-277C-8B48-EB8230019BC8}"/>
              </a:ext>
            </a:extLst>
          </p:cNvPr>
          <p:cNvGrpSpPr/>
          <p:nvPr/>
        </p:nvGrpSpPr>
        <p:grpSpPr>
          <a:xfrm>
            <a:off x="5331780" y="4857991"/>
            <a:ext cx="5463657" cy="1012414"/>
            <a:chOff x="5408269" y="1890662"/>
            <a:chExt cx="6099886" cy="972273"/>
          </a:xfrm>
        </p:grpSpPr>
        <p:sp>
          <p:nvSpPr>
            <p:cNvPr id="37" name="iśliḋé">
              <a:extLst>
                <a:ext uri="{FF2B5EF4-FFF2-40B4-BE49-F238E27FC236}">
                  <a16:creationId xmlns:a16="http://schemas.microsoft.com/office/drawing/2014/main" id="{63D5AE93-8F6E-3995-5DC8-1C60FA23624F}"/>
                </a:ext>
              </a:extLst>
            </p:cNvPr>
            <p:cNvSpPr/>
            <p:nvPr/>
          </p:nvSpPr>
          <p:spPr>
            <a:xfrm>
              <a:off x="5456041" y="1890665"/>
              <a:ext cx="6052114" cy="9635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>
                <a:spcAft>
                  <a:spcPts val="1000"/>
                </a:spcAft>
                <a:defRPr/>
              </a:pPr>
              <a:r>
                <a:rPr lang="zh-CN" altLang="en-US" sz="1600" dirty="0">
                  <a:solidFill>
                    <a:schemeClr val="tx1"/>
                  </a:solidFill>
                  <a:cs typeface="+mn-ea"/>
                  <a:sym typeface="+mn-lt"/>
                </a:rPr>
                <a:t>来自全球</a:t>
              </a:r>
              <a:r>
                <a:rPr lang="en-US" altLang="zh-CN" sz="1600" b="1" dirty="0">
                  <a:solidFill>
                    <a:schemeClr val="tx2"/>
                  </a:solidFill>
                  <a:cs typeface="+mn-ea"/>
                  <a:sym typeface="+mn-lt"/>
                </a:rPr>
                <a:t>230</a:t>
              </a:r>
              <a:r>
                <a:rPr lang="zh-CN" altLang="en-US" sz="1600" b="1" dirty="0">
                  <a:solidFill>
                    <a:schemeClr val="tx2"/>
                  </a:solidFill>
                  <a:cs typeface="+mn-ea"/>
                  <a:sym typeface="+mn-lt"/>
                </a:rPr>
                <a:t>多</a:t>
              </a:r>
              <a:r>
                <a:rPr lang="zh-CN" altLang="en-US" sz="1600" dirty="0">
                  <a:solidFill>
                    <a:schemeClr val="tx1"/>
                  </a:solidFill>
                  <a:cs typeface="+mn-ea"/>
                  <a:sym typeface="+mn-lt"/>
                </a:rPr>
                <a:t>个国家和地区的近</a:t>
              </a:r>
              <a:r>
                <a:rPr lang="en-US" altLang="zh-CN" sz="1600" b="1" dirty="0">
                  <a:solidFill>
                    <a:schemeClr val="tx2"/>
                  </a:solidFill>
                  <a:cs typeface="+mn-ea"/>
                  <a:sym typeface="+mn-lt"/>
                </a:rPr>
                <a:t>4000</a:t>
              </a:r>
              <a:r>
                <a:rPr lang="zh-CN" altLang="en-US" sz="1600" b="1" dirty="0">
                  <a:solidFill>
                    <a:schemeClr val="tx2"/>
                  </a:solidFill>
                  <a:cs typeface="+mn-ea"/>
                  <a:sym typeface="+mn-lt"/>
                </a:rPr>
                <a:t>家</a:t>
              </a:r>
              <a:r>
                <a:rPr lang="zh-CN" altLang="en-US" sz="1600" dirty="0">
                  <a:solidFill>
                    <a:schemeClr val="tx1"/>
                  </a:solidFill>
                  <a:cs typeface="+mn-ea"/>
                  <a:sym typeface="+mn-lt"/>
                </a:rPr>
                <a:t>机构的用户</a:t>
              </a:r>
              <a:r>
                <a:rPr lang="zh-CN" altLang="en-US" sz="1600" dirty="0">
                  <a:solidFill>
                    <a:schemeClr val="tx2"/>
                  </a:solidFill>
                  <a:cs typeface="+mn-ea"/>
                  <a:sym typeface="+mn-lt"/>
                </a:rPr>
                <a:t>。</a:t>
              </a:r>
              <a:endParaRPr lang="en-US" altLang="zh-CN" sz="1600" dirty="0">
                <a:solidFill>
                  <a:schemeClr val="tx2"/>
                </a:solidFill>
                <a:cs typeface="+mn-ea"/>
                <a:sym typeface="+mn-lt"/>
              </a:endParaRPr>
            </a:p>
          </p:txBody>
        </p:sp>
        <p:sp>
          <p:nvSpPr>
            <p:cNvPr id="38" name="iŝḷíďé">
              <a:extLst>
                <a:ext uri="{FF2B5EF4-FFF2-40B4-BE49-F238E27FC236}">
                  <a16:creationId xmlns:a16="http://schemas.microsoft.com/office/drawing/2014/main" id="{F6A2F1F5-673B-FC29-725A-9C5B775CBED1}"/>
                </a:ext>
              </a:extLst>
            </p:cNvPr>
            <p:cNvSpPr/>
            <p:nvPr/>
          </p:nvSpPr>
          <p:spPr>
            <a:xfrm>
              <a:off x="5408269" y="1890662"/>
              <a:ext cx="46299" cy="972273"/>
            </a:xfrm>
            <a:prstGeom prst="rect">
              <a:avLst/>
            </a:prstGeom>
            <a:solidFill>
              <a:srgbClr val="4E4694"/>
            </a:solidFill>
            <a:ln>
              <a:solidFill>
                <a:srgbClr val="4E46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cs typeface="+mn-ea"/>
                <a:sym typeface="+mn-lt"/>
              </a:endParaRPr>
            </a:p>
          </p:txBody>
        </p:sp>
      </p:grpSp>
      <p:sp>
        <p:nvSpPr>
          <p:cNvPr id="4" name="灯片编号占位符 79">
            <a:extLst>
              <a:ext uri="{FF2B5EF4-FFF2-40B4-BE49-F238E27FC236}">
                <a16:creationId xmlns:a16="http://schemas.microsoft.com/office/drawing/2014/main" id="{2B2584A7-E9E9-C455-45D9-637671E471C2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376039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>
                <a:solidFill>
                  <a:schemeClr val="bg1"/>
                </a:solidFill>
              </a:rPr>
              <a:pPr/>
              <a:t>5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357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9BF6C-C25A-3B65-19B3-7306ADCDA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0682" y="2805101"/>
            <a:ext cx="5030159" cy="1014381"/>
          </a:xfrm>
        </p:spPr>
        <p:txBody>
          <a:bodyPr/>
          <a:lstStyle/>
          <a:p>
            <a:r>
              <a:rPr lang="en-US" altLang="zh-CN" sz="3200" b="1" dirty="0"/>
              <a:t>AIP</a:t>
            </a:r>
            <a:r>
              <a:rPr lang="zh-CN" altLang="en-US" sz="3200" b="1" dirty="0"/>
              <a:t>出版社产品介绍</a:t>
            </a:r>
            <a:br>
              <a:rPr lang="en-US" altLang="zh-CN" sz="3200" b="1" dirty="0"/>
            </a:br>
            <a:r>
              <a:rPr lang="zh-CN" altLang="en-US" sz="3200" b="1" dirty="0"/>
              <a:t>（期刊</a:t>
            </a:r>
            <a:r>
              <a:rPr lang="en-US" altLang="zh-CN" sz="3200" b="1" dirty="0"/>
              <a:t>&amp;</a:t>
            </a:r>
            <a:r>
              <a:rPr lang="zh-CN" altLang="en-US" sz="3200" b="1" dirty="0"/>
              <a:t>图书）</a:t>
            </a:r>
          </a:p>
        </p:txBody>
      </p:sp>
      <p:sp>
        <p:nvSpPr>
          <p:cNvPr id="3" name="îṡļiḍe">
            <a:extLst>
              <a:ext uri="{FF2B5EF4-FFF2-40B4-BE49-F238E27FC236}">
                <a16:creationId xmlns:a16="http://schemas.microsoft.com/office/drawing/2014/main" id="{4A89847E-B608-C308-B148-5E68E683817A}"/>
              </a:ext>
            </a:extLst>
          </p:cNvPr>
          <p:cNvSpPr/>
          <p:nvPr/>
        </p:nvSpPr>
        <p:spPr>
          <a:xfrm>
            <a:off x="1157739" y="1189023"/>
            <a:ext cx="1493182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 anchorCtr="0">
            <a:spAutoFit/>
          </a:bodyPr>
          <a:lstStyle/>
          <a:p>
            <a:r>
              <a:rPr kumimoji="1" lang="en-US" altLang="zh-CN" sz="40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4" name="灯片编号占位符 79">
            <a:extLst>
              <a:ext uri="{FF2B5EF4-FFF2-40B4-BE49-F238E27FC236}">
                <a16:creationId xmlns:a16="http://schemas.microsoft.com/office/drawing/2014/main" id="{37866B71-6C5B-B7FC-3047-B3E64AB4861C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376039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6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34893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>
            <a:extLst>
              <a:ext uri="{FF2B5EF4-FFF2-40B4-BE49-F238E27FC236}">
                <a16:creationId xmlns:a16="http://schemas.microsoft.com/office/drawing/2014/main" id="{9516F540-D431-0F7D-6C1B-99B37C124AD2}"/>
              </a:ext>
            </a:extLst>
          </p:cNvPr>
          <p:cNvSpPr/>
          <p:nvPr/>
        </p:nvSpPr>
        <p:spPr>
          <a:xfrm>
            <a:off x="1065942" y="5300649"/>
            <a:ext cx="1104624" cy="212263"/>
          </a:xfrm>
          <a:prstGeom prst="rect">
            <a:avLst/>
          </a:prstGeom>
          <a:solidFill>
            <a:srgbClr val="4E4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E34CA4DF-E487-693A-1C18-3F1B1F862A36}"/>
              </a:ext>
            </a:extLst>
          </p:cNvPr>
          <p:cNvSpPr/>
          <p:nvPr/>
        </p:nvSpPr>
        <p:spPr>
          <a:xfrm>
            <a:off x="1067445" y="4665640"/>
            <a:ext cx="1104624" cy="212263"/>
          </a:xfrm>
          <a:prstGeom prst="rect">
            <a:avLst/>
          </a:prstGeom>
          <a:solidFill>
            <a:srgbClr val="5D4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22928C76-6068-C453-5781-1DC1FE992B85}"/>
              </a:ext>
            </a:extLst>
          </p:cNvPr>
          <p:cNvSpPr/>
          <p:nvPr/>
        </p:nvSpPr>
        <p:spPr>
          <a:xfrm>
            <a:off x="1087533" y="4012891"/>
            <a:ext cx="1104624" cy="212263"/>
          </a:xfrm>
          <a:prstGeom prst="rect">
            <a:avLst/>
          </a:prstGeom>
          <a:solidFill>
            <a:srgbClr val="76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4711A52E-C40E-A288-FAC9-C11FE4BD5EF3}"/>
              </a:ext>
            </a:extLst>
          </p:cNvPr>
          <p:cNvSpPr/>
          <p:nvPr/>
        </p:nvSpPr>
        <p:spPr>
          <a:xfrm>
            <a:off x="1069963" y="3418286"/>
            <a:ext cx="1104624" cy="212263"/>
          </a:xfrm>
          <a:prstGeom prst="rect">
            <a:avLst/>
          </a:prstGeom>
          <a:solidFill>
            <a:srgbClr val="9B5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A815D6D1-2F63-0919-1DEB-3E74D667BA57}"/>
              </a:ext>
            </a:extLst>
          </p:cNvPr>
          <p:cNvSpPr/>
          <p:nvPr/>
        </p:nvSpPr>
        <p:spPr>
          <a:xfrm>
            <a:off x="1081230" y="2811684"/>
            <a:ext cx="1104624" cy="212263"/>
          </a:xfrm>
          <a:prstGeom prst="rect">
            <a:avLst/>
          </a:prstGeom>
          <a:solidFill>
            <a:srgbClr val="BA6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5068B5D7-5D4D-9BE2-3703-6FB03FD3956A}"/>
              </a:ext>
            </a:extLst>
          </p:cNvPr>
          <p:cNvSpPr/>
          <p:nvPr/>
        </p:nvSpPr>
        <p:spPr>
          <a:xfrm>
            <a:off x="1045685" y="1331529"/>
            <a:ext cx="1104624" cy="212263"/>
          </a:xfrm>
          <a:prstGeom prst="rect">
            <a:avLst/>
          </a:prstGeom>
          <a:solidFill>
            <a:srgbClr val="F47521"/>
          </a:solidFill>
          <a:ln>
            <a:solidFill>
              <a:srgbClr val="F475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6" name="object 2">
            <a:extLst>
              <a:ext uri="{FF2B5EF4-FFF2-40B4-BE49-F238E27FC236}">
                <a16:creationId xmlns:a16="http://schemas.microsoft.com/office/drawing/2014/main" id="{DB8C212E-5316-3583-2E48-4EDC090570E2}"/>
              </a:ext>
            </a:extLst>
          </p:cNvPr>
          <p:cNvSpPr txBox="1"/>
          <p:nvPr/>
        </p:nvSpPr>
        <p:spPr>
          <a:xfrm>
            <a:off x="690819" y="825189"/>
            <a:ext cx="1431925" cy="24493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zh-CN" altLang="en-US" sz="1500" b="1" dirty="0">
                <a:solidFill>
                  <a:schemeClr val="tx2"/>
                </a:solidFill>
                <a:cs typeface="+mn-ea"/>
                <a:sym typeface="+mn-lt"/>
              </a:rPr>
              <a:t>七大主题领域</a:t>
            </a:r>
            <a:endParaRPr sz="15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77" name="object 19">
            <a:extLst>
              <a:ext uri="{FF2B5EF4-FFF2-40B4-BE49-F238E27FC236}">
                <a16:creationId xmlns:a16="http://schemas.microsoft.com/office/drawing/2014/main" id="{ED119F63-657F-683E-0034-2CAC61D406B6}"/>
              </a:ext>
            </a:extLst>
          </p:cNvPr>
          <p:cNvSpPr txBox="1"/>
          <p:nvPr/>
        </p:nvSpPr>
        <p:spPr>
          <a:xfrm>
            <a:off x="1095402" y="1335739"/>
            <a:ext cx="974725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CN" altLang="en-US" sz="1000" b="1" spc="-20" dirty="0">
                <a:solidFill>
                  <a:schemeClr val="bg1"/>
                </a:solidFill>
                <a:cs typeface="+mn-ea"/>
                <a:sym typeface="+mn-lt"/>
              </a:rPr>
              <a:t>应用物理</a:t>
            </a:r>
            <a:endParaRPr sz="1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78" name="object 20">
            <a:extLst>
              <a:ext uri="{FF2B5EF4-FFF2-40B4-BE49-F238E27FC236}">
                <a16:creationId xmlns:a16="http://schemas.microsoft.com/office/drawing/2014/main" id="{D4624353-4488-DD42-0D64-0FACAB1A276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2630" y="1351637"/>
            <a:ext cx="181075" cy="192155"/>
          </a:xfrm>
          <a:prstGeom prst="rect">
            <a:avLst/>
          </a:prstGeom>
        </p:spPr>
      </p:pic>
      <p:sp>
        <p:nvSpPr>
          <p:cNvPr id="79" name="object 21">
            <a:extLst>
              <a:ext uri="{FF2B5EF4-FFF2-40B4-BE49-F238E27FC236}">
                <a16:creationId xmlns:a16="http://schemas.microsoft.com/office/drawing/2014/main" id="{33C78794-F656-9C9D-FF5D-BE6C3762E476}"/>
              </a:ext>
            </a:extLst>
          </p:cNvPr>
          <p:cNvSpPr txBox="1"/>
          <p:nvPr/>
        </p:nvSpPr>
        <p:spPr>
          <a:xfrm>
            <a:off x="1095402" y="2819864"/>
            <a:ext cx="1084580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CN" altLang="en-US" sz="1000" b="1" spc="-10" dirty="0">
                <a:solidFill>
                  <a:schemeClr val="bg1"/>
                </a:solidFill>
                <a:cs typeface="+mn-ea"/>
                <a:sym typeface="+mn-lt"/>
              </a:rPr>
              <a:t>化学物理</a:t>
            </a:r>
            <a:endParaRPr sz="1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80" name="object 22">
            <a:extLst>
              <a:ext uri="{FF2B5EF4-FFF2-40B4-BE49-F238E27FC236}">
                <a16:creationId xmlns:a16="http://schemas.microsoft.com/office/drawing/2014/main" id="{CC440050-FF85-EC14-463C-1D20EE115AF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2630" y="2793622"/>
            <a:ext cx="200979" cy="226409"/>
          </a:xfrm>
          <a:prstGeom prst="rect">
            <a:avLst/>
          </a:prstGeom>
        </p:spPr>
      </p:pic>
      <p:sp>
        <p:nvSpPr>
          <p:cNvPr id="81" name="object 23">
            <a:extLst>
              <a:ext uri="{FF2B5EF4-FFF2-40B4-BE49-F238E27FC236}">
                <a16:creationId xmlns:a16="http://schemas.microsoft.com/office/drawing/2014/main" id="{72A4A7F2-7A0A-F818-5902-96440D7CF33F}"/>
              </a:ext>
            </a:extLst>
          </p:cNvPr>
          <p:cNvSpPr txBox="1"/>
          <p:nvPr/>
        </p:nvSpPr>
        <p:spPr>
          <a:xfrm>
            <a:off x="1148799" y="2123727"/>
            <a:ext cx="685165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spc="-10" dirty="0">
                <a:solidFill>
                  <a:schemeClr val="bg1"/>
                </a:solidFill>
                <a:cs typeface="+mn-ea"/>
                <a:sym typeface="+mn-lt"/>
              </a:rPr>
              <a:t>Bioscience</a:t>
            </a:r>
            <a:endParaRPr sz="10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2" name="object 24">
            <a:extLst>
              <a:ext uri="{FF2B5EF4-FFF2-40B4-BE49-F238E27FC236}">
                <a16:creationId xmlns:a16="http://schemas.microsoft.com/office/drawing/2014/main" id="{00E73BEA-7F5E-B6CB-4773-991A839F1366}"/>
              </a:ext>
            </a:extLst>
          </p:cNvPr>
          <p:cNvSpPr/>
          <p:nvPr/>
        </p:nvSpPr>
        <p:spPr>
          <a:xfrm>
            <a:off x="702630" y="2120356"/>
            <a:ext cx="329565" cy="212725"/>
          </a:xfrm>
          <a:custGeom>
            <a:avLst/>
            <a:gdLst/>
            <a:ahLst/>
            <a:cxnLst/>
            <a:rect l="l" t="t" r="r" b="b"/>
            <a:pathLst>
              <a:path w="329565" h="212725">
                <a:moveTo>
                  <a:pt x="54418" y="153289"/>
                </a:moveTo>
                <a:lnTo>
                  <a:pt x="28946" y="153289"/>
                </a:lnTo>
                <a:lnTo>
                  <a:pt x="94554" y="191068"/>
                </a:lnTo>
                <a:lnTo>
                  <a:pt x="95555" y="191601"/>
                </a:lnTo>
                <a:lnTo>
                  <a:pt x="96621" y="191889"/>
                </a:lnTo>
                <a:lnTo>
                  <a:pt x="98826" y="191889"/>
                </a:lnTo>
                <a:lnTo>
                  <a:pt x="99934" y="191601"/>
                </a:lnTo>
                <a:lnTo>
                  <a:pt x="100914" y="191068"/>
                </a:lnTo>
                <a:lnTo>
                  <a:pt x="123215" y="178220"/>
                </a:lnTo>
                <a:lnTo>
                  <a:pt x="97739" y="178220"/>
                </a:lnTo>
                <a:lnTo>
                  <a:pt x="54418" y="153289"/>
                </a:lnTo>
                <a:close/>
              </a:path>
              <a:path w="329565" h="212725">
                <a:moveTo>
                  <a:pt x="123192" y="34455"/>
                </a:moveTo>
                <a:lnTo>
                  <a:pt x="97739" y="34455"/>
                </a:lnTo>
                <a:lnTo>
                  <a:pt x="160204" y="70412"/>
                </a:lnTo>
                <a:lnTo>
                  <a:pt x="160204" y="142284"/>
                </a:lnTo>
                <a:lnTo>
                  <a:pt x="97739" y="178220"/>
                </a:lnTo>
                <a:lnTo>
                  <a:pt x="123215" y="178220"/>
                </a:lnTo>
                <a:lnTo>
                  <a:pt x="171699" y="150285"/>
                </a:lnTo>
                <a:lnTo>
                  <a:pt x="172893" y="148197"/>
                </a:lnTo>
                <a:lnTo>
                  <a:pt x="172893" y="64509"/>
                </a:lnTo>
                <a:lnTo>
                  <a:pt x="171699" y="62389"/>
                </a:lnTo>
                <a:lnTo>
                  <a:pt x="123192" y="34455"/>
                </a:lnTo>
                <a:close/>
              </a:path>
              <a:path w="329565" h="212725">
                <a:moveTo>
                  <a:pt x="148399" y="125866"/>
                </a:moveTo>
                <a:lnTo>
                  <a:pt x="145128" y="125866"/>
                </a:lnTo>
                <a:lnTo>
                  <a:pt x="144031" y="126143"/>
                </a:lnTo>
                <a:lnTo>
                  <a:pt x="91517" y="156358"/>
                </a:lnTo>
                <a:lnTo>
                  <a:pt x="90484" y="160236"/>
                </a:lnTo>
                <a:lnTo>
                  <a:pt x="93414" y="165296"/>
                </a:lnTo>
                <a:lnTo>
                  <a:pt x="95555" y="166447"/>
                </a:lnTo>
                <a:lnTo>
                  <a:pt x="98805" y="166447"/>
                </a:lnTo>
                <a:lnTo>
                  <a:pt x="99902" y="166159"/>
                </a:lnTo>
                <a:lnTo>
                  <a:pt x="100914" y="165627"/>
                </a:lnTo>
                <a:lnTo>
                  <a:pt x="141413" y="142273"/>
                </a:lnTo>
                <a:lnTo>
                  <a:pt x="152426" y="135945"/>
                </a:lnTo>
                <a:lnTo>
                  <a:pt x="153438" y="132088"/>
                </a:lnTo>
                <a:lnTo>
                  <a:pt x="150530" y="126995"/>
                </a:lnTo>
                <a:lnTo>
                  <a:pt x="148399" y="125866"/>
                </a:lnTo>
                <a:close/>
              </a:path>
              <a:path w="329565" h="212725">
                <a:moveTo>
                  <a:pt x="8331" y="47921"/>
                </a:moveTo>
                <a:lnTo>
                  <a:pt x="5060" y="47921"/>
                </a:lnTo>
                <a:lnTo>
                  <a:pt x="2908" y="49061"/>
                </a:lnTo>
                <a:lnTo>
                  <a:pt x="0" y="54122"/>
                </a:lnTo>
                <a:lnTo>
                  <a:pt x="1022" y="57989"/>
                </a:lnTo>
                <a:lnTo>
                  <a:pt x="4059" y="59768"/>
                </a:lnTo>
                <a:lnTo>
                  <a:pt x="22565" y="70412"/>
                </a:lnTo>
                <a:lnTo>
                  <a:pt x="22565" y="142284"/>
                </a:lnTo>
                <a:lnTo>
                  <a:pt x="4847" y="152512"/>
                </a:lnTo>
                <a:lnTo>
                  <a:pt x="3814" y="156379"/>
                </a:lnTo>
                <a:lnTo>
                  <a:pt x="5561" y="159362"/>
                </a:lnTo>
                <a:lnTo>
                  <a:pt x="6743" y="161461"/>
                </a:lnTo>
                <a:lnTo>
                  <a:pt x="8906" y="162569"/>
                </a:lnTo>
                <a:lnTo>
                  <a:pt x="12166" y="162569"/>
                </a:lnTo>
                <a:lnTo>
                  <a:pt x="13253" y="162303"/>
                </a:lnTo>
                <a:lnTo>
                  <a:pt x="14255" y="161706"/>
                </a:lnTo>
                <a:lnTo>
                  <a:pt x="28946" y="153289"/>
                </a:lnTo>
                <a:lnTo>
                  <a:pt x="54418" y="153289"/>
                </a:lnTo>
                <a:lnTo>
                  <a:pt x="35293" y="142284"/>
                </a:lnTo>
                <a:lnTo>
                  <a:pt x="35275" y="70412"/>
                </a:lnTo>
                <a:lnTo>
                  <a:pt x="54375" y="59417"/>
                </a:lnTo>
                <a:lnTo>
                  <a:pt x="28946" y="59417"/>
                </a:lnTo>
                <a:lnTo>
                  <a:pt x="10408" y="48784"/>
                </a:lnTo>
                <a:lnTo>
                  <a:pt x="9418" y="48198"/>
                </a:lnTo>
                <a:lnTo>
                  <a:pt x="8331" y="47921"/>
                </a:lnTo>
                <a:close/>
              </a:path>
              <a:path w="329565" h="212725">
                <a:moveTo>
                  <a:pt x="54825" y="72084"/>
                </a:moveTo>
                <a:lnTo>
                  <a:pt x="47761" y="72084"/>
                </a:lnTo>
                <a:lnTo>
                  <a:pt x="44938" y="74950"/>
                </a:lnTo>
                <a:lnTo>
                  <a:pt x="44938" y="137788"/>
                </a:lnTo>
                <a:lnTo>
                  <a:pt x="47761" y="140579"/>
                </a:lnTo>
                <a:lnTo>
                  <a:pt x="54825" y="140579"/>
                </a:lnTo>
                <a:lnTo>
                  <a:pt x="57670" y="137788"/>
                </a:lnTo>
                <a:lnTo>
                  <a:pt x="57670" y="74950"/>
                </a:lnTo>
                <a:lnTo>
                  <a:pt x="54825" y="72084"/>
                </a:lnTo>
                <a:close/>
              </a:path>
              <a:path w="329565" h="212725">
                <a:moveTo>
                  <a:pt x="101223" y="0"/>
                </a:moveTo>
                <a:lnTo>
                  <a:pt x="94234" y="0"/>
                </a:lnTo>
                <a:lnTo>
                  <a:pt x="91379" y="2844"/>
                </a:lnTo>
                <a:lnTo>
                  <a:pt x="91379" y="23470"/>
                </a:lnTo>
                <a:lnTo>
                  <a:pt x="28946" y="59417"/>
                </a:lnTo>
                <a:lnTo>
                  <a:pt x="54375" y="59417"/>
                </a:lnTo>
                <a:lnTo>
                  <a:pt x="97739" y="34455"/>
                </a:lnTo>
                <a:lnTo>
                  <a:pt x="123192" y="34455"/>
                </a:lnTo>
                <a:lnTo>
                  <a:pt x="104118" y="23470"/>
                </a:lnTo>
                <a:lnTo>
                  <a:pt x="104100" y="2844"/>
                </a:lnTo>
                <a:lnTo>
                  <a:pt x="101223" y="0"/>
                </a:lnTo>
                <a:close/>
              </a:path>
              <a:path w="329565" h="212725">
                <a:moveTo>
                  <a:pt x="181618" y="147291"/>
                </a:moveTo>
                <a:lnTo>
                  <a:pt x="181224" y="151734"/>
                </a:lnTo>
                <a:lnTo>
                  <a:pt x="178912" y="155729"/>
                </a:lnTo>
                <a:lnTo>
                  <a:pt x="175268" y="158275"/>
                </a:lnTo>
                <a:lnTo>
                  <a:pt x="228981" y="189193"/>
                </a:lnTo>
                <a:lnTo>
                  <a:pt x="229018" y="209830"/>
                </a:lnTo>
                <a:lnTo>
                  <a:pt x="231841" y="212664"/>
                </a:lnTo>
                <a:lnTo>
                  <a:pt x="238873" y="212664"/>
                </a:lnTo>
                <a:lnTo>
                  <a:pt x="241717" y="209830"/>
                </a:lnTo>
                <a:lnTo>
                  <a:pt x="241717" y="189193"/>
                </a:lnTo>
                <a:lnTo>
                  <a:pt x="260806" y="178220"/>
                </a:lnTo>
                <a:lnTo>
                  <a:pt x="235368" y="178220"/>
                </a:lnTo>
                <a:lnTo>
                  <a:pt x="181618" y="147291"/>
                </a:lnTo>
                <a:close/>
              </a:path>
              <a:path w="329565" h="212725">
                <a:moveTo>
                  <a:pt x="260802" y="34455"/>
                </a:moveTo>
                <a:lnTo>
                  <a:pt x="235368" y="34455"/>
                </a:lnTo>
                <a:lnTo>
                  <a:pt x="297821" y="70412"/>
                </a:lnTo>
                <a:lnTo>
                  <a:pt x="297803" y="142284"/>
                </a:lnTo>
                <a:lnTo>
                  <a:pt x="235368" y="178220"/>
                </a:lnTo>
                <a:lnTo>
                  <a:pt x="260806" y="178220"/>
                </a:lnTo>
                <a:lnTo>
                  <a:pt x="304171" y="153289"/>
                </a:lnTo>
                <a:lnTo>
                  <a:pt x="328459" y="153289"/>
                </a:lnTo>
                <a:lnTo>
                  <a:pt x="328249" y="152512"/>
                </a:lnTo>
                <a:lnTo>
                  <a:pt x="310532" y="142284"/>
                </a:lnTo>
                <a:lnTo>
                  <a:pt x="310532" y="64509"/>
                </a:lnTo>
                <a:lnTo>
                  <a:pt x="309317" y="62389"/>
                </a:lnTo>
                <a:lnTo>
                  <a:pt x="260802" y="34455"/>
                </a:lnTo>
                <a:close/>
              </a:path>
              <a:path w="329565" h="212725">
                <a:moveTo>
                  <a:pt x="286006" y="125887"/>
                </a:moveTo>
                <a:lnTo>
                  <a:pt x="282735" y="125887"/>
                </a:lnTo>
                <a:lnTo>
                  <a:pt x="281659" y="126154"/>
                </a:lnTo>
                <a:lnTo>
                  <a:pt x="280668" y="126708"/>
                </a:lnTo>
                <a:lnTo>
                  <a:pt x="229146" y="156358"/>
                </a:lnTo>
                <a:lnTo>
                  <a:pt x="228091" y="160236"/>
                </a:lnTo>
                <a:lnTo>
                  <a:pt x="231021" y="165296"/>
                </a:lnTo>
                <a:lnTo>
                  <a:pt x="233173" y="166447"/>
                </a:lnTo>
                <a:lnTo>
                  <a:pt x="236444" y="166447"/>
                </a:lnTo>
                <a:lnTo>
                  <a:pt x="279076" y="142273"/>
                </a:lnTo>
                <a:lnTo>
                  <a:pt x="291077" y="132088"/>
                </a:lnTo>
                <a:lnTo>
                  <a:pt x="288148" y="127016"/>
                </a:lnTo>
                <a:lnTo>
                  <a:pt x="286006" y="125887"/>
                </a:lnTo>
                <a:close/>
              </a:path>
              <a:path w="329565" h="212725">
                <a:moveTo>
                  <a:pt x="328459" y="153289"/>
                </a:moveTo>
                <a:lnTo>
                  <a:pt x="304171" y="153289"/>
                </a:lnTo>
                <a:lnTo>
                  <a:pt x="318852" y="161706"/>
                </a:lnTo>
                <a:lnTo>
                  <a:pt x="319854" y="162303"/>
                </a:lnTo>
                <a:lnTo>
                  <a:pt x="320951" y="162569"/>
                </a:lnTo>
                <a:lnTo>
                  <a:pt x="324233" y="162569"/>
                </a:lnTo>
                <a:lnTo>
                  <a:pt x="326342" y="161461"/>
                </a:lnTo>
                <a:lnTo>
                  <a:pt x="327546" y="159362"/>
                </a:lnTo>
                <a:lnTo>
                  <a:pt x="329293" y="156379"/>
                </a:lnTo>
                <a:lnTo>
                  <a:pt x="328459" y="153289"/>
                </a:lnTo>
                <a:close/>
              </a:path>
              <a:path w="329565" h="212725">
                <a:moveTo>
                  <a:pt x="236454" y="47261"/>
                </a:moveTo>
                <a:lnTo>
                  <a:pt x="233184" y="47261"/>
                </a:lnTo>
                <a:lnTo>
                  <a:pt x="231032" y="48401"/>
                </a:lnTo>
                <a:lnTo>
                  <a:pt x="228091" y="53451"/>
                </a:lnTo>
                <a:lnTo>
                  <a:pt x="229135" y="57329"/>
                </a:lnTo>
                <a:lnTo>
                  <a:pt x="280668" y="86979"/>
                </a:lnTo>
                <a:lnTo>
                  <a:pt x="281659" y="87522"/>
                </a:lnTo>
                <a:lnTo>
                  <a:pt x="282757" y="87842"/>
                </a:lnTo>
                <a:lnTo>
                  <a:pt x="286038" y="87842"/>
                </a:lnTo>
                <a:lnTo>
                  <a:pt x="288158" y="86712"/>
                </a:lnTo>
                <a:lnTo>
                  <a:pt x="289330" y="84646"/>
                </a:lnTo>
                <a:lnTo>
                  <a:pt x="291088" y="81630"/>
                </a:lnTo>
                <a:lnTo>
                  <a:pt x="290076" y="77752"/>
                </a:lnTo>
                <a:lnTo>
                  <a:pt x="237530" y="47527"/>
                </a:lnTo>
                <a:lnTo>
                  <a:pt x="236454" y="47261"/>
                </a:lnTo>
                <a:close/>
              </a:path>
              <a:path w="329565" h="212725">
                <a:moveTo>
                  <a:pt x="238873" y="0"/>
                </a:moveTo>
                <a:lnTo>
                  <a:pt x="231841" y="0"/>
                </a:lnTo>
                <a:lnTo>
                  <a:pt x="229018" y="2844"/>
                </a:lnTo>
                <a:lnTo>
                  <a:pt x="229018" y="23460"/>
                </a:lnTo>
                <a:lnTo>
                  <a:pt x="175268" y="54399"/>
                </a:lnTo>
                <a:lnTo>
                  <a:pt x="178912" y="56998"/>
                </a:lnTo>
                <a:lnTo>
                  <a:pt x="181224" y="60930"/>
                </a:lnTo>
                <a:lnTo>
                  <a:pt x="181618" y="65372"/>
                </a:lnTo>
                <a:lnTo>
                  <a:pt x="235368" y="34455"/>
                </a:lnTo>
                <a:lnTo>
                  <a:pt x="260802" y="34455"/>
                </a:lnTo>
                <a:lnTo>
                  <a:pt x="241707" y="23460"/>
                </a:lnTo>
                <a:lnTo>
                  <a:pt x="241707" y="2844"/>
                </a:lnTo>
                <a:lnTo>
                  <a:pt x="238873" y="0"/>
                </a:lnTo>
                <a:close/>
              </a:path>
            </a:pathLst>
          </a:custGeom>
          <a:solidFill>
            <a:srgbClr val="D77640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83" name="object 25">
            <a:extLst>
              <a:ext uri="{FF2B5EF4-FFF2-40B4-BE49-F238E27FC236}">
                <a16:creationId xmlns:a16="http://schemas.microsoft.com/office/drawing/2014/main" id="{30047AC8-4D2D-142C-DB5D-E6DCE12F5A6E}"/>
              </a:ext>
            </a:extLst>
          </p:cNvPr>
          <p:cNvSpPr txBox="1"/>
          <p:nvPr/>
        </p:nvSpPr>
        <p:spPr>
          <a:xfrm>
            <a:off x="1095402" y="5306536"/>
            <a:ext cx="627380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CN" altLang="en-US" sz="1000" b="1" spc="-10" dirty="0">
                <a:solidFill>
                  <a:schemeClr val="bg1"/>
                </a:solidFill>
                <a:cs typeface="+mn-ea"/>
                <a:sym typeface="+mn-lt"/>
              </a:rPr>
              <a:t>光子学</a:t>
            </a:r>
            <a:endParaRPr sz="1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4" name="object 26">
            <a:extLst>
              <a:ext uri="{FF2B5EF4-FFF2-40B4-BE49-F238E27FC236}">
                <a16:creationId xmlns:a16="http://schemas.microsoft.com/office/drawing/2014/main" id="{D457CC6C-4B46-6082-921B-AD8ACAC9B6F8}"/>
              </a:ext>
            </a:extLst>
          </p:cNvPr>
          <p:cNvSpPr/>
          <p:nvPr/>
        </p:nvSpPr>
        <p:spPr>
          <a:xfrm>
            <a:off x="702630" y="5279025"/>
            <a:ext cx="257810" cy="226060"/>
          </a:xfrm>
          <a:custGeom>
            <a:avLst/>
            <a:gdLst/>
            <a:ahLst/>
            <a:cxnLst/>
            <a:rect l="l" t="t" r="r" b="b"/>
            <a:pathLst>
              <a:path w="257809" h="226060">
                <a:moveTo>
                  <a:pt x="72809" y="0"/>
                </a:moveTo>
                <a:lnTo>
                  <a:pt x="66853" y="0"/>
                </a:lnTo>
                <a:lnTo>
                  <a:pt x="64371" y="1269"/>
                </a:lnTo>
                <a:lnTo>
                  <a:pt x="56668" y="11429"/>
                </a:lnTo>
                <a:lnTo>
                  <a:pt x="54172" y="27939"/>
                </a:lnTo>
                <a:lnTo>
                  <a:pt x="56619" y="49529"/>
                </a:lnTo>
                <a:lnTo>
                  <a:pt x="63742" y="74929"/>
                </a:lnTo>
                <a:lnTo>
                  <a:pt x="37710" y="82549"/>
                </a:lnTo>
                <a:lnTo>
                  <a:pt x="17584" y="91439"/>
                </a:lnTo>
                <a:lnTo>
                  <a:pt x="4602" y="101599"/>
                </a:lnTo>
                <a:lnTo>
                  <a:pt x="0" y="113029"/>
                </a:lnTo>
                <a:lnTo>
                  <a:pt x="4602" y="124459"/>
                </a:lnTo>
                <a:lnTo>
                  <a:pt x="17584" y="134619"/>
                </a:lnTo>
                <a:lnTo>
                  <a:pt x="37710" y="143509"/>
                </a:lnTo>
                <a:lnTo>
                  <a:pt x="63742" y="151129"/>
                </a:lnTo>
                <a:lnTo>
                  <a:pt x="56619" y="176529"/>
                </a:lnTo>
                <a:lnTo>
                  <a:pt x="54171" y="198119"/>
                </a:lnTo>
                <a:lnTo>
                  <a:pt x="56663" y="214629"/>
                </a:lnTo>
                <a:lnTo>
                  <a:pt x="64360" y="224789"/>
                </a:lnTo>
                <a:lnTo>
                  <a:pt x="66843" y="226059"/>
                </a:lnTo>
                <a:lnTo>
                  <a:pt x="72788" y="226059"/>
                </a:lnTo>
                <a:lnTo>
                  <a:pt x="84635" y="223519"/>
                </a:lnTo>
                <a:lnTo>
                  <a:pt x="98272" y="215899"/>
                </a:lnTo>
                <a:lnTo>
                  <a:pt x="113156" y="204469"/>
                </a:lnTo>
                <a:lnTo>
                  <a:pt x="79702" y="204469"/>
                </a:lnTo>
                <a:lnTo>
                  <a:pt x="77103" y="203199"/>
                </a:lnTo>
                <a:lnTo>
                  <a:pt x="74823" y="201929"/>
                </a:lnTo>
                <a:lnTo>
                  <a:pt x="68661" y="195579"/>
                </a:lnTo>
                <a:lnTo>
                  <a:pt x="65812" y="184149"/>
                </a:lnTo>
                <a:lnTo>
                  <a:pt x="66187" y="168909"/>
                </a:lnTo>
                <a:lnTo>
                  <a:pt x="69698" y="151129"/>
                </a:lnTo>
                <a:lnTo>
                  <a:pt x="193721" y="151129"/>
                </a:lnTo>
                <a:lnTo>
                  <a:pt x="206741" y="147319"/>
                </a:lnTo>
                <a:lnTo>
                  <a:pt x="108979" y="147319"/>
                </a:lnTo>
                <a:lnTo>
                  <a:pt x="108124" y="146049"/>
                </a:lnTo>
                <a:lnTo>
                  <a:pt x="97878" y="146049"/>
                </a:lnTo>
                <a:lnTo>
                  <a:pt x="91175" y="144779"/>
                </a:lnTo>
                <a:lnTo>
                  <a:pt x="84720" y="144779"/>
                </a:lnTo>
                <a:lnTo>
                  <a:pt x="72585" y="142239"/>
                </a:lnTo>
                <a:lnTo>
                  <a:pt x="72983" y="140969"/>
                </a:lnTo>
                <a:lnTo>
                  <a:pt x="67290" y="140969"/>
                </a:lnTo>
                <a:lnTo>
                  <a:pt x="49657" y="134619"/>
                </a:lnTo>
                <a:lnTo>
                  <a:pt x="36274" y="128269"/>
                </a:lnTo>
                <a:lnTo>
                  <a:pt x="27776" y="119379"/>
                </a:lnTo>
                <a:lnTo>
                  <a:pt x="24802" y="110489"/>
                </a:lnTo>
                <a:lnTo>
                  <a:pt x="27662" y="101599"/>
                </a:lnTo>
                <a:lnTo>
                  <a:pt x="35838" y="93979"/>
                </a:lnTo>
                <a:lnTo>
                  <a:pt x="48727" y="87629"/>
                </a:lnTo>
                <a:lnTo>
                  <a:pt x="65724" y="81279"/>
                </a:lnTo>
                <a:lnTo>
                  <a:pt x="76302" y="81279"/>
                </a:lnTo>
                <a:lnTo>
                  <a:pt x="75547" y="78739"/>
                </a:lnTo>
                <a:lnTo>
                  <a:pt x="87787" y="76199"/>
                </a:lnTo>
                <a:lnTo>
                  <a:pt x="94270" y="76199"/>
                </a:lnTo>
                <a:lnTo>
                  <a:pt x="100978" y="74929"/>
                </a:lnTo>
                <a:lnTo>
                  <a:pt x="106422" y="74929"/>
                </a:lnTo>
                <a:lnTo>
                  <a:pt x="113774" y="73659"/>
                </a:lnTo>
                <a:lnTo>
                  <a:pt x="73992" y="73659"/>
                </a:lnTo>
                <a:lnTo>
                  <a:pt x="70197" y="55879"/>
                </a:lnTo>
                <a:lnTo>
                  <a:pt x="69650" y="40639"/>
                </a:lnTo>
                <a:lnTo>
                  <a:pt x="72451" y="29209"/>
                </a:lnTo>
                <a:lnTo>
                  <a:pt x="78701" y="21589"/>
                </a:lnTo>
                <a:lnTo>
                  <a:pt x="80991" y="20319"/>
                </a:lnTo>
                <a:lnTo>
                  <a:pt x="111506" y="20319"/>
                </a:lnTo>
                <a:lnTo>
                  <a:pt x="98283" y="10159"/>
                </a:lnTo>
                <a:lnTo>
                  <a:pt x="84653" y="2539"/>
                </a:lnTo>
                <a:lnTo>
                  <a:pt x="72809" y="0"/>
                </a:lnTo>
                <a:close/>
              </a:path>
              <a:path w="257809" h="226060">
                <a:moveTo>
                  <a:pt x="143528" y="187959"/>
                </a:moveTo>
                <a:lnTo>
                  <a:pt x="128742" y="187959"/>
                </a:lnTo>
                <a:lnTo>
                  <a:pt x="144340" y="204469"/>
                </a:lnTo>
                <a:lnTo>
                  <a:pt x="159225" y="215899"/>
                </a:lnTo>
                <a:lnTo>
                  <a:pt x="172857" y="223519"/>
                </a:lnTo>
                <a:lnTo>
                  <a:pt x="184697" y="226059"/>
                </a:lnTo>
                <a:lnTo>
                  <a:pt x="190642" y="226059"/>
                </a:lnTo>
                <a:lnTo>
                  <a:pt x="193125" y="224789"/>
                </a:lnTo>
                <a:lnTo>
                  <a:pt x="200823" y="214629"/>
                </a:lnTo>
                <a:lnTo>
                  <a:pt x="202357" y="204469"/>
                </a:lnTo>
                <a:lnTo>
                  <a:pt x="174864" y="204469"/>
                </a:lnTo>
                <a:lnTo>
                  <a:pt x="166299" y="201929"/>
                </a:lnTo>
                <a:lnTo>
                  <a:pt x="156680" y="198119"/>
                </a:lnTo>
                <a:lnTo>
                  <a:pt x="146266" y="190499"/>
                </a:lnTo>
                <a:lnTo>
                  <a:pt x="143528" y="187959"/>
                </a:lnTo>
                <a:close/>
              </a:path>
              <a:path w="257809" h="226060">
                <a:moveTo>
                  <a:pt x="188000" y="151129"/>
                </a:moveTo>
                <a:lnTo>
                  <a:pt x="69698" y="151129"/>
                </a:lnTo>
                <a:lnTo>
                  <a:pt x="77872" y="152399"/>
                </a:lnTo>
                <a:lnTo>
                  <a:pt x="104089" y="156209"/>
                </a:lnTo>
                <a:lnTo>
                  <a:pt x="108518" y="162559"/>
                </a:lnTo>
                <a:lnTo>
                  <a:pt x="112991" y="168909"/>
                </a:lnTo>
                <a:lnTo>
                  <a:pt x="117495" y="173989"/>
                </a:lnTo>
                <a:lnTo>
                  <a:pt x="122020" y="180339"/>
                </a:lnTo>
                <a:lnTo>
                  <a:pt x="111083" y="190499"/>
                </a:lnTo>
                <a:lnTo>
                  <a:pt x="100682" y="198119"/>
                </a:lnTo>
                <a:lnTo>
                  <a:pt x="91085" y="201929"/>
                </a:lnTo>
                <a:lnTo>
                  <a:pt x="82557" y="204469"/>
                </a:lnTo>
                <a:lnTo>
                  <a:pt x="113156" y="204469"/>
                </a:lnTo>
                <a:lnTo>
                  <a:pt x="128742" y="187959"/>
                </a:lnTo>
                <a:lnTo>
                  <a:pt x="143528" y="187959"/>
                </a:lnTo>
                <a:lnTo>
                  <a:pt x="135316" y="180339"/>
                </a:lnTo>
                <a:lnTo>
                  <a:pt x="139870" y="173989"/>
                </a:lnTo>
                <a:lnTo>
                  <a:pt x="141005" y="172719"/>
                </a:lnTo>
                <a:lnTo>
                  <a:pt x="128615" y="172719"/>
                </a:lnTo>
                <a:lnTo>
                  <a:pt x="119729" y="162559"/>
                </a:lnTo>
                <a:lnTo>
                  <a:pt x="115308" y="156209"/>
                </a:lnTo>
                <a:lnTo>
                  <a:pt x="153385" y="156209"/>
                </a:lnTo>
                <a:lnTo>
                  <a:pt x="179787" y="152399"/>
                </a:lnTo>
                <a:lnTo>
                  <a:pt x="188000" y="151129"/>
                </a:lnTo>
                <a:close/>
              </a:path>
              <a:path w="257809" h="226060">
                <a:moveTo>
                  <a:pt x="193721" y="151129"/>
                </a:moveTo>
                <a:lnTo>
                  <a:pt x="188000" y="151129"/>
                </a:lnTo>
                <a:lnTo>
                  <a:pt x="191538" y="168909"/>
                </a:lnTo>
                <a:lnTo>
                  <a:pt x="191890" y="184149"/>
                </a:lnTo>
                <a:lnTo>
                  <a:pt x="188984" y="195579"/>
                </a:lnTo>
                <a:lnTo>
                  <a:pt x="182748" y="201929"/>
                </a:lnTo>
                <a:lnTo>
                  <a:pt x="180414" y="203199"/>
                </a:lnTo>
                <a:lnTo>
                  <a:pt x="177772" y="204469"/>
                </a:lnTo>
                <a:lnTo>
                  <a:pt x="202357" y="204469"/>
                </a:lnTo>
                <a:lnTo>
                  <a:pt x="203315" y="198119"/>
                </a:lnTo>
                <a:lnTo>
                  <a:pt x="200861" y="176529"/>
                </a:lnTo>
                <a:lnTo>
                  <a:pt x="193721" y="151129"/>
                </a:lnTo>
                <a:close/>
              </a:path>
              <a:path w="257809" h="226060">
                <a:moveTo>
                  <a:pt x="153385" y="156209"/>
                </a:moveTo>
                <a:lnTo>
                  <a:pt x="142028" y="156209"/>
                </a:lnTo>
                <a:lnTo>
                  <a:pt x="137575" y="162559"/>
                </a:lnTo>
                <a:lnTo>
                  <a:pt x="128615" y="172719"/>
                </a:lnTo>
                <a:lnTo>
                  <a:pt x="141005" y="172719"/>
                </a:lnTo>
                <a:lnTo>
                  <a:pt x="144410" y="168909"/>
                </a:lnTo>
                <a:lnTo>
                  <a:pt x="148921" y="162559"/>
                </a:lnTo>
                <a:lnTo>
                  <a:pt x="153385" y="156209"/>
                </a:lnTo>
                <a:close/>
              </a:path>
              <a:path w="257809" h="226060">
                <a:moveTo>
                  <a:pt x="202159" y="20319"/>
                </a:moveTo>
                <a:lnTo>
                  <a:pt x="176526" y="20319"/>
                </a:lnTo>
                <a:lnTo>
                  <a:pt x="178848" y="21589"/>
                </a:lnTo>
                <a:lnTo>
                  <a:pt x="185189" y="29209"/>
                </a:lnTo>
                <a:lnTo>
                  <a:pt x="188059" y="40639"/>
                </a:lnTo>
                <a:lnTo>
                  <a:pt x="187532" y="55879"/>
                </a:lnTo>
                <a:lnTo>
                  <a:pt x="183685" y="73659"/>
                </a:lnTo>
                <a:lnTo>
                  <a:pt x="143967" y="73659"/>
                </a:lnTo>
                <a:lnTo>
                  <a:pt x="150828" y="74929"/>
                </a:lnTo>
                <a:lnTo>
                  <a:pt x="154994" y="80009"/>
                </a:lnTo>
                <a:lnTo>
                  <a:pt x="159106" y="87629"/>
                </a:lnTo>
                <a:lnTo>
                  <a:pt x="165818" y="99059"/>
                </a:lnTo>
                <a:lnTo>
                  <a:pt x="168290" y="102869"/>
                </a:lnTo>
                <a:lnTo>
                  <a:pt x="170655" y="107949"/>
                </a:lnTo>
                <a:lnTo>
                  <a:pt x="167299" y="115569"/>
                </a:lnTo>
                <a:lnTo>
                  <a:pt x="163506" y="121919"/>
                </a:lnTo>
                <a:lnTo>
                  <a:pt x="159181" y="129539"/>
                </a:lnTo>
                <a:lnTo>
                  <a:pt x="155676" y="135889"/>
                </a:lnTo>
                <a:lnTo>
                  <a:pt x="152053" y="142239"/>
                </a:lnTo>
                <a:lnTo>
                  <a:pt x="148399" y="147319"/>
                </a:lnTo>
                <a:lnTo>
                  <a:pt x="206741" y="147319"/>
                </a:lnTo>
                <a:lnTo>
                  <a:pt x="211080" y="146049"/>
                </a:lnTo>
                <a:lnTo>
                  <a:pt x="159511" y="146049"/>
                </a:lnTo>
                <a:lnTo>
                  <a:pt x="161866" y="142239"/>
                </a:lnTo>
                <a:lnTo>
                  <a:pt x="164178" y="138429"/>
                </a:lnTo>
                <a:lnTo>
                  <a:pt x="166458" y="134619"/>
                </a:lnTo>
                <a:lnTo>
                  <a:pt x="169696" y="129539"/>
                </a:lnTo>
                <a:lnTo>
                  <a:pt x="172680" y="123189"/>
                </a:lnTo>
                <a:lnTo>
                  <a:pt x="175524" y="118109"/>
                </a:lnTo>
                <a:lnTo>
                  <a:pt x="180345" y="118109"/>
                </a:lnTo>
                <a:lnTo>
                  <a:pt x="178070" y="113029"/>
                </a:lnTo>
                <a:lnTo>
                  <a:pt x="181974" y="105409"/>
                </a:lnTo>
                <a:lnTo>
                  <a:pt x="183001" y="102869"/>
                </a:lnTo>
                <a:lnTo>
                  <a:pt x="172935" y="102869"/>
                </a:lnTo>
                <a:lnTo>
                  <a:pt x="170879" y="99059"/>
                </a:lnTo>
                <a:lnTo>
                  <a:pt x="168706" y="95249"/>
                </a:lnTo>
                <a:lnTo>
                  <a:pt x="163187" y="85089"/>
                </a:lnTo>
                <a:lnTo>
                  <a:pt x="159831" y="80009"/>
                </a:lnTo>
                <a:lnTo>
                  <a:pt x="156432" y="74929"/>
                </a:lnTo>
                <a:lnTo>
                  <a:pt x="193721" y="74929"/>
                </a:lnTo>
                <a:lnTo>
                  <a:pt x="200861" y="49529"/>
                </a:lnTo>
                <a:lnTo>
                  <a:pt x="203312" y="27939"/>
                </a:lnTo>
                <a:lnTo>
                  <a:pt x="202159" y="20319"/>
                </a:lnTo>
                <a:close/>
              </a:path>
              <a:path w="257809" h="226060">
                <a:moveTo>
                  <a:pt x="91962" y="118109"/>
                </a:moveTo>
                <a:lnTo>
                  <a:pt x="82014" y="118109"/>
                </a:lnTo>
                <a:lnTo>
                  <a:pt x="84837" y="123189"/>
                </a:lnTo>
                <a:lnTo>
                  <a:pt x="87831" y="129539"/>
                </a:lnTo>
                <a:lnTo>
                  <a:pt x="93275" y="138429"/>
                </a:lnTo>
                <a:lnTo>
                  <a:pt x="97878" y="146049"/>
                </a:lnTo>
                <a:lnTo>
                  <a:pt x="108124" y="146049"/>
                </a:lnTo>
                <a:lnTo>
                  <a:pt x="105559" y="142239"/>
                </a:lnTo>
                <a:lnTo>
                  <a:pt x="102203" y="137159"/>
                </a:lnTo>
                <a:lnTo>
                  <a:pt x="98911" y="130809"/>
                </a:lnTo>
                <a:lnTo>
                  <a:pt x="95627" y="125729"/>
                </a:lnTo>
                <a:lnTo>
                  <a:pt x="92541" y="119379"/>
                </a:lnTo>
                <a:lnTo>
                  <a:pt x="91962" y="118109"/>
                </a:lnTo>
                <a:close/>
              </a:path>
              <a:path w="257809" h="226060">
                <a:moveTo>
                  <a:pt x="180345" y="118109"/>
                </a:moveTo>
                <a:lnTo>
                  <a:pt x="175524" y="118109"/>
                </a:lnTo>
                <a:lnTo>
                  <a:pt x="178319" y="124459"/>
                </a:lnTo>
                <a:lnTo>
                  <a:pt x="180856" y="130809"/>
                </a:lnTo>
                <a:lnTo>
                  <a:pt x="183138" y="135889"/>
                </a:lnTo>
                <a:lnTo>
                  <a:pt x="185166" y="142239"/>
                </a:lnTo>
                <a:lnTo>
                  <a:pt x="179150" y="143509"/>
                </a:lnTo>
                <a:lnTo>
                  <a:pt x="166318" y="146049"/>
                </a:lnTo>
                <a:lnTo>
                  <a:pt x="211080" y="146049"/>
                </a:lnTo>
                <a:lnTo>
                  <a:pt x="219760" y="143509"/>
                </a:lnTo>
                <a:lnTo>
                  <a:pt x="225511" y="140969"/>
                </a:lnTo>
                <a:lnTo>
                  <a:pt x="190280" y="140969"/>
                </a:lnTo>
                <a:lnTo>
                  <a:pt x="187575" y="134619"/>
                </a:lnTo>
                <a:lnTo>
                  <a:pt x="184647" y="126999"/>
                </a:lnTo>
                <a:lnTo>
                  <a:pt x="181482" y="120649"/>
                </a:lnTo>
                <a:lnTo>
                  <a:pt x="180345" y="118109"/>
                </a:lnTo>
                <a:close/>
              </a:path>
              <a:path w="257809" h="226060">
                <a:moveTo>
                  <a:pt x="76302" y="81279"/>
                </a:moveTo>
                <a:lnTo>
                  <a:pt x="65724" y="81279"/>
                </a:lnTo>
                <a:lnTo>
                  <a:pt x="68681" y="88899"/>
                </a:lnTo>
                <a:lnTo>
                  <a:pt x="71945" y="96519"/>
                </a:lnTo>
                <a:lnTo>
                  <a:pt x="75518" y="105409"/>
                </a:lnTo>
                <a:lnTo>
                  <a:pt x="79404" y="113029"/>
                </a:lnTo>
                <a:lnTo>
                  <a:pt x="76029" y="120649"/>
                </a:lnTo>
                <a:lnTo>
                  <a:pt x="72888" y="126999"/>
                </a:lnTo>
                <a:lnTo>
                  <a:pt x="69975" y="134619"/>
                </a:lnTo>
                <a:lnTo>
                  <a:pt x="67290" y="140969"/>
                </a:lnTo>
                <a:lnTo>
                  <a:pt x="72983" y="140969"/>
                </a:lnTo>
                <a:lnTo>
                  <a:pt x="74572" y="135889"/>
                </a:lnTo>
                <a:lnTo>
                  <a:pt x="76808" y="130809"/>
                </a:lnTo>
                <a:lnTo>
                  <a:pt x="79290" y="124459"/>
                </a:lnTo>
                <a:lnTo>
                  <a:pt x="82014" y="118109"/>
                </a:lnTo>
                <a:lnTo>
                  <a:pt x="91962" y="118109"/>
                </a:lnTo>
                <a:lnTo>
                  <a:pt x="89642" y="113029"/>
                </a:lnTo>
                <a:lnTo>
                  <a:pt x="86915" y="107949"/>
                </a:lnTo>
                <a:lnTo>
                  <a:pt x="89440" y="102869"/>
                </a:lnTo>
                <a:lnTo>
                  <a:pt x="84614" y="102869"/>
                </a:lnTo>
                <a:lnTo>
                  <a:pt x="81959" y="96519"/>
                </a:lnTo>
                <a:lnTo>
                  <a:pt x="79569" y="90169"/>
                </a:lnTo>
                <a:lnTo>
                  <a:pt x="77434" y="85089"/>
                </a:lnTo>
                <a:lnTo>
                  <a:pt x="76302" y="81279"/>
                </a:lnTo>
                <a:close/>
              </a:path>
              <a:path w="257809" h="226060">
                <a:moveTo>
                  <a:pt x="215420" y="81279"/>
                </a:moveTo>
                <a:lnTo>
                  <a:pt x="191825" y="81279"/>
                </a:lnTo>
                <a:lnTo>
                  <a:pt x="208910" y="86359"/>
                </a:lnTo>
                <a:lnTo>
                  <a:pt x="221828" y="93979"/>
                </a:lnTo>
                <a:lnTo>
                  <a:pt x="230001" y="101599"/>
                </a:lnTo>
                <a:lnTo>
                  <a:pt x="232853" y="110489"/>
                </a:lnTo>
                <a:lnTo>
                  <a:pt x="229887" y="119379"/>
                </a:lnTo>
                <a:lnTo>
                  <a:pt x="221395" y="128269"/>
                </a:lnTo>
                <a:lnTo>
                  <a:pt x="207989" y="134619"/>
                </a:lnTo>
                <a:lnTo>
                  <a:pt x="190280" y="140969"/>
                </a:lnTo>
                <a:lnTo>
                  <a:pt x="225511" y="140969"/>
                </a:lnTo>
                <a:lnTo>
                  <a:pt x="239889" y="134619"/>
                </a:lnTo>
                <a:lnTo>
                  <a:pt x="252872" y="124459"/>
                </a:lnTo>
                <a:lnTo>
                  <a:pt x="257475" y="113029"/>
                </a:lnTo>
                <a:lnTo>
                  <a:pt x="252872" y="101599"/>
                </a:lnTo>
                <a:lnTo>
                  <a:pt x="239889" y="91439"/>
                </a:lnTo>
                <a:lnTo>
                  <a:pt x="219760" y="82549"/>
                </a:lnTo>
                <a:lnTo>
                  <a:pt x="215420" y="81279"/>
                </a:lnTo>
                <a:close/>
              </a:path>
              <a:path w="257809" h="226060">
                <a:moveTo>
                  <a:pt x="131321" y="87629"/>
                </a:moveTo>
                <a:lnTo>
                  <a:pt x="122193" y="88899"/>
                </a:lnTo>
                <a:lnTo>
                  <a:pt x="114743" y="93979"/>
                </a:lnTo>
                <a:lnTo>
                  <a:pt x="109722" y="101599"/>
                </a:lnTo>
                <a:lnTo>
                  <a:pt x="107882" y="110489"/>
                </a:lnTo>
                <a:lnTo>
                  <a:pt x="109722" y="119379"/>
                </a:lnTo>
                <a:lnTo>
                  <a:pt x="114743" y="126999"/>
                </a:lnTo>
                <a:lnTo>
                  <a:pt x="122193" y="132079"/>
                </a:lnTo>
                <a:lnTo>
                  <a:pt x="131321" y="134619"/>
                </a:lnTo>
                <a:lnTo>
                  <a:pt x="140438" y="132079"/>
                </a:lnTo>
                <a:lnTo>
                  <a:pt x="147885" y="126999"/>
                </a:lnTo>
                <a:lnTo>
                  <a:pt x="152907" y="119379"/>
                </a:lnTo>
                <a:lnTo>
                  <a:pt x="154749" y="110489"/>
                </a:lnTo>
                <a:lnTo>
                  <a:pt x="152907" y="101599"/>
                </a:lnTo>
                <a:lnTo>
                  <a:pt x="147885" y="93979"/>
                </a:lnTo>
                <a:lnTo>
                  <a:pt x="140438" y="88899"/>
                </a:lnTo>
                <a:lnTo>
                  <a:pt x="131321" y="87629"/>
                </a:lnTo>
                <a:close/>
              </a:path>
              <a:path w="257809" h="226060">
                <a:moveTo>
                  <a:pt x="106422" y="74929"/>
                </a:moveTo>
                <a:lnTo>
                  <a:pt x="100978" y="74929"/>
                </a:lnTo>
                <a:lnTo>
                  <a:pt x="97611" y="80009"/>
                </a:lnTo>
                <a:lnTo>
                  <a:pt x="94266" y="86359"/>
                </a:lnTo>
                <a:lnTo>
                  <a:pt x="88801" y="95249"/>
                </a:lnTo>
                <a:lnTo>
                  <a:pt x="86659" y="99059"/>
                </a:lnTo>
                <a:lnTo>
                  <a:pt x="84614" y="102869"/>
                </a:lnTo>
                <a:lnTo>
                  <a:pt x="89440" y="102869"/>
                </a:lnTo>
                <a:lnTo>
                  <a:pt x="92103" y="97789"/>
                </a:lnTo>
                <a:lnTo>
                  <a:pt x="98730" y="86359"/>
                </a:lnTo>
                <a:lnTo>
                  <a:pt x="102566" y="80009"/>
                </a:lnTo>
                <a:lnTo>
                  <a:pt x="106422" y="74929"/>
                </a:lnTo>
                <a:close/>
              </a:path>
              <a:path w="257809" h="226060">
                <a:moveTo>
                  <a:pt x="193721" y="74929"/>
                </a:moveTo>
                <a:lnTo>
                  <a:pt x="156432" y="74929"/>
                </a:lnTo>
                <a:lnTo>
                  <a:pt x="163240" y="76199"/>
                </a:lnTo>
                <a:lnTo>
                  <a:pt x="169812" y="76199"/>
                </a:lnTo>
                <a:lnTo>
                  <a:pt x="182194" y="78739"/>
                </a:lnTo>
                <a:lnTo>
                  <a:pt x="180275" y="85089"/>
                </a:lnTo>
                <a:lnTo>
                  <a:pt x="178096" y="90169"/>
                </a:lnTo>
                <a:lnTo>
                  <a:pt x="175651" y="96519"/>
                </a:lnTo>
                <a:lnTo>
                  <a:pt x="172935" y="102869"/>
                </a:lnTo>
                <a:lnTo>
                  <a:pt x="183001" y="102869"/>
                </a:lnTo>
                <a:lnTo>
                  <a:pt x="185567" y="96519"/>
                </a:lnTo>
                <a:lnTo>
                  <a:pt x="188850" y="88899"/>
                </a:lnTo>
                <a:lnTo>
                  <a:pt x="191825" y="81279"/>
                </a:lnTo>
                <a:lnTo>
                  <a:pt x="215420" y="81279"/>
                </a:lnTo>
                <a:lnTo>
                  <a:pt x="193721" y="74929"/>
                </a:lnTo>
                <a:close/>
              </a:path>
              <a:path w="257809" h="226060">
                <a:moveTo>
                  <a:pt x="168955" y="71119"/>
                </a:moveTo>
                <a:lnTo>
                  <a:pt x="88629" y="71119"/>
                </a:lnTo>
                <a:lnTo>
                  <a:pt x="73992" y="73659"/>
                </a:lnTo>
                <a:lnTo>
                  <a:pt x="183685" y="73659"/>
                </a:lnTo>
                <a:lnTo>
                  <a:pt x="168955" y="71119"/>
                </a:lnTo>
                <a:close/>
              </a:path>
              <a:path w="257809" h="226060">
                <a:moveTo>
                  <a:pt x="111506" y="20319"/>
                </a:moveTo>
                <a:lnTo>
                  <a:pt x="86457" y="20319"/>
                </a:lnTo>
                <a:lnTo>
                  <a:pt x="94751" y="21589"/>
                </a:lnTo>
                <a:lnTo>
                  <a:pt x="104065" y="25399"/>
                </a:lnTo>
                <a:lnTo>
                  <a:pt x="114159" y="33019"/>
                </a:lnTo>
                <a:lnTo>
                  <a:pt x="124790" y="43179"/>
                </a:lnTo>
                <a:lnTo>
                  <a:pt x="114368" y="55879"/>
                </a:lnTo>
                <a:lnTo>
                  <a:pt x="109202" y="63499"/>
                </a:lnTo>
                <a:lnTo>
                  <a:pt x="104089" y="69849"/>
                </a:lnTo>
                <a:lnTo>
                  <a:pt x="96257" y="71119"/>
                </a:lnTo>
                <a:lnTo>
                  <a:pt x="161273" y="71119"/>
                </a:lnTo>
                <a:lnTo>
                  <a:pt x="153385" y="69849"/>
                </a:lnTo>
                <a:lnTo>
                  <a:pt x="109640" y="69849"/>
                </a:lnTo>
                <a:lnTo>
                  <a:pt x="119119" y="57149"/>
                </a:lnTo>
                <a:lnTo>
                  <a:pt x="128615" y="46989"/>
                </a:lnTo>
                <a:lnTo>
                  <a:pt x="136761" y="46989"/>
                </a:lnTo>
                <a:lnTo>
                  <a:pt x="132557" y="41909"/>
                </a:lnTo>
                <a:lnTo>
                  <a:pt x="137112" y="38099"/>
                </a:lnTo>
                <a:lnTo>
                  <a:pt x="128742" y="38099"/>
                </a:lnTo>
                <a:lnTo>
                  <a:pt x="113159" y="21589"/>
                </a:lnTo>
                <a:lnTo>
                  <a:pt x="111506" y="20319"/>
                </a:lnTo>
                <a:close/>
              </a:path>
              <a:path w="257809" h="226060">
                <a:moveTo>
                  <a:pt x="136761" y="46989"/>
                </a:moveTo>
                <a:lnTo>
                  <a:pt x="128615" y="46989"/>
                </a:lnTo>
                <a:lnTo>
                  <a:pt x="138149" y="57149"/>
                </a:lnTo>
                <a:lnTo>
                  <a:pt x="147707" y="69849"/>
                </a:lnTo>
                <a:lnTo>
                  <a:pt x="153385" y="69849"/>
                </a:lnTo>
                <a:lnTo>
                  <a:pt x="148249" y="62229"/>
                </a:lnTo>
                <a:lnTo>
                  <a:pt x="143051" y="55879"/>
                </a:lnTo>
                <a:lnTo>
                  <a:pt x="137813" y="48259"/>
                </a:lnTo>
                <a:lnTo>
                  <a:pt x="136761" y="46989"/>
                </a:lnTo>
                <a:close/>
              </a:path>
              <a:path w="257809" h="226060">
                <a:moveTo>
                  <a:pt x="190632" y="0"/>
                </a:moveTo>
                <a:lnTo>
                  <a:pt x="184676" y="0"/>
                </a:lnTo>
                <a:lnTo>
                  <a:pt x="172838" y="2539"/>
                </a:lnTo>
                <a:lnTo>
                  <a:pt x="159210" y="10159"/>
                </a:lnTo>
                <a:lnTo>
                  <a:pt x="144332" y="21589"/>
                </a:lnTo>
                <a:lnTo>
                  <a:pt x="128742" y="38099"/>
                </a:lnTo>
                <a:lnTo>
                  <a:pt x="137112" y="38099"/>
                </a:lnTo>
                <a:lnTo>
                  <a:pt x="143186" y="33019"/>
                </a:lnTo>
                <a:lnTo>
                  <a:pt x="153291" y="25399"/>
                </a:lnTo>
                <a:lnTo>
                  <a:pt x="162630" y="21589"/>
                </a:lnTo>
                <a:lnTo>
                  <a:pt x="170964" y="20319"/>
                </a:lnTo>
                <a:lnTo>
                  <a:pt x="202159" y="20319"/>
                </a:lnTo>
                <a:lnTo>
                  <a:pt x="200814" y="11429"/>
                </a:lnTo>
                <a:lnTo>
                  <a:pt x="193103" y="1269"/>
                </a:lnTo>
                <a:lnTo>
                  <a:pt x="190632" y="0"/>
                </a:lnTo>
                <a:close/>
              </a:path>
            </a:pathLst>
          </a:custGeom>
          <a:solidFill>
            <a:srgbClr val="4B449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85" name="object 33">
            <a:extLst>
              <a:ext uri="{FF2B5EF4-FFF2-40B4-BE49-F238E27FC236}">
                <a16:creationId xmlns:a16="http://schemas.microsoft.com/office/drawing/2014/main" id="{8E0EB517-9029-0A12-994A-4C654E5885F3}"/>
              </a:ext>
            </a:extLst>
          </p:cNvPr>
          <p:cNvSpPr txBox="1"/>
          <p:nvPr/>
        </p:nvSpPr>
        <p:spPr>
          <a:xfrm>
            <a:off x="1095402" y="3420088"/>
            <a:ext cx="440690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CN" altLang="en-US" sz="1000" b="1" spc="-20" dirty="0">
                <a:solidFill>
                  <a:schemeClr val="bg1"/>
                </a:solidFill>
                <a:cs typeface="+mn-ea"/>
                <a:sym typeface="+mn-lt"/>
              </a:rPr>
              <a:t>能源</a:t>
            </a:r>
            <a:endParaRPr sz="1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86" name="object 34">
            <a:extLst>
              <a:ext uri="{FF2B5EF4-FFF2-40B4-BE49-F238E27FC236}">
                <a16:creationId xmlns:a16="http://schemas.microsoft.com/office/drawing/2014/main" id="{339CBF08-5A6B-E491-BFC7-DC9340988436}"/>
              </a:ext>
            </a:extLst>
          </p:cNvPr>
          <p:cNvGrpSpPr/>
          <p:nvPr/>
        </p:nvGrpSpPr>
        <p:grpSpPr>
          <a:xfrm>
            <a:off x="702630" y="3389259"/>
            <a:ext cx="262890" cy="262890"/>
            <a:chOff x="774879" y="3389259"/>
            <a:chExt cx="262890" cy="262890"/>
          </a:xfrm>
        </p:grpSpPr>
        <p:sp>
          <p:nvSpPr>
            <p:cNvPr id="87" name="object 35">
              <a:extLst>
                <a:ext uri="{FF2B5EF4-FFF2-40B4-BE49-F238E27FC236}">
                  <a16:creationId xmlns:a16="http://schemas.microsoft.com/office/drawing/2014/main" id="{658ED24F-754A-AA88-B7E2-5DA97D65CC6C}"/>
                </a:ext>
              </a:extLst>
            </p:cNvPr>
            <p:cNvSpPr/>
            <p:nvPr/>
          </p:nvSpPr>
          <p:spPr>
            <a:xfrm>
              <a:off x="774879" y="3389259"/>
              <a:ext cx="262890" cy="262890"/>
            </a:xfrm>
            <a:custGeom>
              <a:avLst/>
              <a:gdLst/>
              <a:ahLst/>
              <a:cxnLst/>
              <a:rect l="l" t="t" r="r" b="b"/>
              <a:pathLst>
                <a:path w="262890" h="262889">
                  <a:moveTo>
                    <a:pt x="168232" y="212259"/>
                  </a:moveTo>
                  <a:lnTo>
                    <a:pt x="94660" y="212259"/>
                  </a:lnTo>
                  <a:lnTo>
                    <a:pt x="101353" y="215008"/>
                  </a:lnTo>
                  <a:lnTo>
                    <a:pt x="108297" y="217221"/>
                  </a:lnTo>
                  <a:lnTo>
                    <a:pt x="115474" y="218863"/>
                  </a:lnTo>
                  <a:lnTo>
                    <a:pt x="122861" y="219898"/>
                  </a:lnTo>
                  <a:lnTo>
                    <a:pt x="122861" y="258870"/>
                  </a:lnTo>
                  <a:lnTo>
                    <a:pt x="126708" y="262706"/>
                  </a:lnTo>
                  <a:lnTo>
                    <a:pt x="136179" y="262706"/>
                  </a:lnTo>
                  <a:lnTo>
                    <a:pt x="140025" y="258870"/>
                  </a:lnTo>
                  <a:lnTo>
                    <a:pt x="140025" y="219898"/>
                  </a:lnTo>
                  <a:lnTo>
                    <a:pt x="147421" y="218862"/>
                  </a:lnTo>
                  <a:lnTo>
                    <a:pt x="154605" y="217216"/>
                  </a:lnTo>
                  <a:lnTo>
                    <a:pt x="161557" y="214999"/>
                  </a:lnTo>
                  <a:lnTo>
                    <a:pt x="168232" y="212259"/>
                  </a:lnTo>
                  <a:close/>
                </a:path>
                <a:path w="262890" h="262889">
                  <a:moveTo>
                    <a:pt x="100637" y="183014"/>
                  </a:moveTo>
                  <a:lnTo>
                    <a:pt x="59214" y="183014"/>
                  </a:lnTo>
                  <a:lnTo>
                    <a:pt x="63721" y="188793"/>
                  </a:lnTo>
                  <a:lnTo>
                    <a:pt x="68674" y="194175"/>
                  </a:lnTo>
                  <a:lnTo>
                    <a:pt x="74048" y="199136"/>
                  </a:lnTo>
                  <a:lnTo>
                    <a:pt x="79819" y="203651"/>
                  </a:lnTo>
                  <a:lnTo>
                    <a:pt x="65394" y="228624"/>
                  </a:lnTo>
                  <a:lnTo>
                    <a:pt x="66800" y="233876"/>
                  </a:lnTo>
                  <a:lnTo>
                    <a:pt x="72255" y="237019"/>
                  </a:lnTo>
                  <a:lnTo>
                    <a:pt x="73725" y="237392"/>
                  </a:lnTo>
                  <a:lnTo>
                    <a:pt x="78147" y="237392"/>
                  </a:lnTo>
                  <a:lnTo>
                    <a:pt x="81034" y="235858"/>
                  </a:lnTo>
                  <a:lnTo>
                    <a:pt x="94660" y="212259"/>
                  </a:lnTo>
                  <a:lnTo>
                    <a:pt x="168258" y="212249"/>
                  </a:lnTo>
                  <a:lnTo>
                    <a:pt x="188065" y="212249"/>
                  </a:lnTo>
                  <a:lnTo>
                    <a:pt x="183089" y="203629"/>
                  </a:lnTo>
                  <a:lnTo>
                    <a:pt x="188869" y="199107"/>
                  </a:lnTo>
                  <a:lnTo>
                    <a:pt x="194253" y="194135"/>
                  </a:lnTo>
                  <a:lnTo>
                    <a:pt x="195680" y="192581"/>
                  </a:lnTo>
                  <a:lnTo>
                    <a:pt x="131438" y="192581"/>
                  </a:lnTo>
                  <a:lnTo>
                    <a:pt x="107696" y="187777"/>
                  </a:lnTo>
                  <a:lnTo>
                    <a:pt x="100637" y="183014"/>
                  </a:lnTo>
                  <a:close/>
                </a:path>
                <a:path w="262890" h="262889">
                  <a:moveTo>
                    <a:pt x="188065" y="212249"/>
                  </a:moveTo>
                  <a:lnTo>
                    <a:pt x="168258" y="212249"/>
                  </a:lnTo>
                  <a:lnTo>
                    <a:pt x="181831" y="235762"/>
                  </a:lnTo>
                  <a:lnTo>
                    <a:pt x="184719" y="237307"/>
                  </a:lnTo>
                  <a:lnTo>
                    <a:pt x="189140" y="237307"/>
                  </a:lnTo>
                  <a:lnTo>
                    <a:pt x="190621" y="236934"/>
                  </a:lnTo>
                  <a:lnTo>
                    <a:pt x="196065" y="233780"/>
                  </a:lnTo>
                  <a:lnTo>
                    <a:pt x="197471" y="228538"/>
                  </a:lnTo>
                  <a:lnTo>
                    <a:pt x="188065" y="212249"/>
                  </a:lnTo>
                  <a:close/>
                </a:path>
                <a:path w="262890" h="262889">
                  <a:moveTo>
                    <a:pt x="34092" y="65394"/>
                  </a:moveTo>
                  <a:lnTo>
                    <a:pt x="28840" y="66800"/>
                  </a:lnTo>
                  <a:lnTo>
                    <a:pt x="24196" y="74855"/>
                  </a:lnTo>
                  <a:lnTo>
                    <a:pt x="24184" y="75282"/>
                  </a:lnTo>
                  <a:lnTo>
                    <a:pt x="25505" y="80245"/>
                  </a:lnTo>
                  <a:lnTo>
                    <a:pt x="50691" y="94799"/>
                  </a:lnTo>
                  <a:lnTo>
                    <a:pt x="47956" y="101460"/>
                  </a:lnTo>
                  <a:lnTo>
                    <a:pt x="45752" y="108372"/>
                  </a:lnTo>
                  <a:lnTo>
                    <a:pt x="44113" y="115516"/>
                  </a:lnTo>
                  <a:lnTo>
                    <a:pt x="43074" y="122872"/>
                  </a:lnTo>
                  <a:lnTo>
                    <a:pt x="3846" y="122872"/>
                  </a:lnTo>
                  <a:lnTo>
                    <a:pt x="0" y="126708"/>
                  </a:lnTo>
                  <a:lnTo>
                    <a:pt x="0" y="136190"/>
                  </a:lnTo>
                  <a:lnTo>
                    <a:pt x="3846" y="140025"/>
                  </a:lnTo>
                  <a:lnTo>
                    <a:pt x="43063" y="140025"/>
                  </a:lnTo>
                  <a:lnTo>
                    <a:pt x="44088" y="147397"/>
                  </a:lnTo>
                  <a:lnTo>
                    <a:pt x="45716" y="154557"/>
                  </a:lnTo>
                  <a:lnTo>
                    <a:pt x="47911" y="161486"/>
                  </a:lnTo>
                  <a:lnTo>
                    <a:pt x="50638" y="168162"/>
                  </a:lnTo>
                  <a:lnTo>
                    <a:pt x="25601" y="182620"/>
                  </a:lnTo>
                  <a:lnTo>
                    <a:pt x="24195" y="187872"/>
                  </a:lnTo>
                  <a:lnTo>
                    <a:pt x="28147" y="194723"/>
                  </a:lnTo>
                  <a:lnTo>
                    <a:pt x="31035" y="196257"/>
                  </a:lnTo>
                  <a:lnTo>
                    <a:pt x="35456" y="196257"/>
                  </a:lnTo>
                  <a:lnTo>
                    <a:pt x="36926" y="195884"/>
                  </a:lnTo>
                  <a:lnTo>
                    <a:pt x="59214" y="183014"/>
                  </a:lnTo>
                  <a:lnTo>
                    <a:pt x="100637" y="183014"/>
                  </a:lnTo>
                  <a:lnTo>
                    <a:pt x="88289" y="174682"/>
                  </a:lnTo>
                  <a:lnTo>
                    <a:pt x="75195" y="155276"/>
                  </a:lnTo>
                  <a:lnTo>
                    <a:pt x="70390" y="131534"/>
                  </a:lnTo>
                  <a:lnTo>
                    <a:pt x="75195" y="107790"/>
                  </a:lnTo>
                  <a:lnTo>
                    <a:pt x="88289" y="88380"/>
                  </a:lnTo>
                  <a:lnTo>
                    <a:pt x="100768" y="79958"/>
                  </a:lnTo>
                  <a:lnTo>
                    <a:pt x="59289" y="79958"/>
                  </a:lnTo>
                  <a:lnTo>
                    <a:pt x="34092" y="65394"/>
                  </a:lnTo>
                  <a:close/>
                </a:path>
                <a:path w="262890" h="262889">
                  <a:moveTo>
                    <a:pt x="237329" y="182939"/>
                  </a:moveTo>
                  <a:lnTo>
                    <a:pt x="203715" y="182939"/>
                  </a:lnTo>
                  <a:lnTo>
                    <a:pt x="225875" y="195724"/>
                  </a:lnTo>
                  <a:lnTo>
                    <a:pt x="227345" y="196097"/>
                  </a:lnTo>
                  <a:lnTo>
                    <a:pt x="231767" y="196097"/>
                  </a:lnTo>
                  <a:lnTo>
                    <a:pt x="234654" y="194563"/>
                  </a:lnTo>
                  <a:lnTo>
                    <a:pt x="238607" y="187702"/>
                  </a:lnTo>
                  <a:lnTo>
                    <a:pt x="237329" y="182939"/>
                  </a:lnTo>
                  <a:close/>
                </a:path>
                <a:path w="262890" h="262889">
                  <a:moveTo>
                    <a:pt x="195665" y="70476"/>
                  </a:moveTo>
                  <a:lnTo>
                    <a:pt x="131438" y="70476"/>
                  </a:lnTo>
                  <a:lnTo>
                    <a:pt x="155186" y="75282"/>
                  </a:lnTo>
                  <a:lnTo>
                    <a:pt x="174596" y="88380"/>
                  </a:lnTo>
                  <a:lnTo>
                    <a:pt x="187692" y="107790"/>
                  </a:lnTo>
                  <a:lnTo>
                    <a:pt x="192496" y="131534"/>
                  </a:lnTo>
                  <a:lnTo>
                    <a:pt x="187692" y="155276"/>
                  </a:lnTo>
                  <a:lnTo>
                    <a:pt x="174596" y="174682"/>
                  </a:lnTo>
                  <a:lnTo>
                    <a:pt x="155186" y="187777"/>
                  </a:lnTo>
                  <a:lnTo>
                    <a:pt x="131438" y="192581"/>
                  </a:lnTo>
                  <a:lnTo>
                    <a:pt x="195680" y="192581"/>
                  </a:lnTo>
                  <a:lnTo>
                    <a:pt x="199211" y="188739"/>
                  </a:lnTo>
                  <a:lnTo>
                    <a:pt x="203715" y="182939"/>
                  </a:lnTo>
                  <a:lnTo>
                    <a:pt x="237329" y="182939"/>
                  </a:lnTo>
                  <a:lnTo>
                    <a:pt x="237200" y="182460"/>
                  </a:lnTo>
                  <a:lnTo>
                    <a:pt x="212291" y="168077"/>
                  </a:lnTo>
                  <a:lnTo>
                    <a:pt x="215014" y="161376"/>
                  </a:lnTo>
                  <a:lnTo>
                    <a:pt x="217200" y="154424"/>
                  </a:lnTo>
                  <a:lnTo>
                    <a:pt x="218814" y="147240"/>
                  </a:lnTo>
                  <a:lnTo>
                    <a:pt x="219823" y="139844"/>
                  </a:lnTo>
                  <a:lnTo>
                    <a:pt x="258860" y="139844"/>
                  </a:lnTo>
                  <a:lnTo>
                    <a:pt x="262706" y="136008"/>
                  </a:lnTo>
                  <a:lnTo>
                    <a:pt x="262706" y="126526"/>
                  </a:lnTo>
                  <a:lnTo>
                    <a:pt x="258860" y="122691"/>
                  </a:lnTo>
                  <a:lnTo>
                    <a:pt x="219802" y="122691"/>
                  </a:lnTo>
                  <a:lnTo>
                    <a:pt x="218742" y="115319"/>
                  </a:lnTo>
                  <a:lnTo>
                    <a:pt x="217075" y="108159"/>
                  </a:lnTo>
                  <a:lnTo>
                    <a:pt x="214840" y="101230"/>
                  </a:lnTo>
                  <a:lnTo>
                    <a:pt x="212078" y="94554"/>
                  </a:lnTo>
                  <a:lnTo>
                    <a:pt x="237115" y="80096"/>
                  </a:lnTo>
                  <a:lnTo>
                    <a:pt x="237211" y="79734"/>
                  </a:lnTo>
                  <a:lnTo>
                    <a:pt x="203427" y="79734"/>
                  </a:lnTo>
                  <a:lnTo>
                    <a:pt x="198914" y="73985"/>
                  </a:lnTo>
                  <a:lnTo>
                    <a:pt x="195665" y="70476"/>
                  </a:lnTo>
                  <a:close/>
                </a:path>
                <a:path w="262890" h="262889">
                  <a:moveTo>
                    <a:pt x="74844" y="24184"/>
                  </a:moveTo>
                  <a:lnTo>
                    <a:pt x="66640" y="28925"/>
                  </a:lnTo>
                  <a:lnTo>
                    <a:pt x="65234" y="34178"/>
                  </a:lnTo>
                  <a:lnTo>
                    <a:pt x="79809" y="59417"/>
                  </a:lnTo>
                  <a:lnTo>
                    <a:pt x="74061" y="63913"/>
                  </a:lnTo>
                  <a:lnTo>
                    <a:pt x="68710" y="68852"/>
                  </a:lnTo>
                  <a:lnTo>
                    <a:pt x="63778" y="74209"/>
                  </a:lnTo>
                  <a:lnTo>
                    <a:pt x="59289" y="79958"/>
                  </a:lnTo>
                  <a:lnTo>
                    <a:pt x="100768" y="79958"/>
                  </a:lnTo>
                  <a:lnTo>
                    <a:pt x="107696" y="75282"/>
                  </a:lnTo>
                  <a:lnTo>
                    <a:pt x="131438" y="70476"/>
                  </a:lnTo>
                  <a:lnTo>
                    <a:pt x="195665" y="70476"/>
                  </a:lnTo>
                  <a:lnTo>
                    <a:pt x="193957" y="68631"/>
                  </a:lnTo>
                  <a:lnTo>
                    <a:pt x="188578" y="63699"/>
                  </a:lnTo>
                  <a:lnTo>
                    <a:pt x="182801" y="59214"/>
                  </a:lnTo>
                  <a:lnTo>
                    <a:pt x="187656" y="50808"/>
                  </a:lnTo>
                  <a:lnTo>
                    <a:pt x="94650" y="50808"/>
                  </a:lnTo>
                  <a:lnTo>
                    <a:pt x="80096" y="25590"/>
                  </a:lnTo>
                  <a:lnTo>
                    <a:pt x="74844" y="24184"/>
                  </a:lnTo>
                  <a:close/>
                </a:path>
                <a:path w="262890" h="262889">
                  <a:moveTo>
                    <a:pt x="228538" y="65245"/>
                  </a:moveTo>
                  <a:lnTo>
                    <a:pt x="203427" y="79734"/>
                  </a:lnTo>
                  <a:lnTo>
                    <a:pt x="237211" y="79734"/>
                  </a:lnTo>
                  <a:lnTo>
                    <a:pt x="238511" y="74855"/>
                  </a:lnTo>
                  <a:lnTo>
                    <a:pt x="233780" y="66651"/>
                  </a:lnTo>
                  <a:lnTo>
                    <a:pt x="228538" y="65245"/>
                  </a:lnTo>
                  <a:close/>
                </a:path>
                <a:path w="262890" h="262889">
                  <a:moveTo>
                    <a:pt x="135998" y="0"/>
                  </a:moveTo>
                  <a:lnTo>
                    <a:pt x="126526" y="0"/>
                  </a:lnTo>
                  <a:lnTo>
                    <a:pt x="122680" y="3846"/>
                  </a:lnTo>
                  <a:lnTo>
                    <a:pt x="122680" y="43170"/>
                  </a:lnTo>
                  <a:lnTo>
                    <a:pt x="115339" y="44216"/>
                  </a:lnTo>
                  <a:lnTo>
                    <a:pt x="108206" y="45862"/>
                  </a:lnTo>
                  <a:lnTo>
                    <a:pt x="101302" y="48072"/>
                  </a:lnTo>
                  <a:lnTo>
                    <a:pt x="94650" y="50808"/>
                  </a:lnTo>
                  <a:lnTo>
                    <a:pt x="187656" y="50808"/>
                  </a:lnTo>
                  <a:lnTo>
                    <a:pt x="187742" y="50659"/>
                  </a:lnTo>
                  <a:lnTo>
                    <a:pt x="167939" y="50659"/>
                  </a:lnTo>
                  <a:lnTo>
                    <a:pt x="161264" y="47950"/>
                  </a:lnTo>
                  <a:lnTo>
                    <a:pt x="154341" y="45773"/>
                  </a:lnTo>
                  <a:lnTo>
                    <a:pt x="147191" y="44161"/>
                  </a:lnTo>
                  <a:lnTo>
                    <a:pt x="139833" y="43148"/>
                  </a:lnTo>
                  <a:lnTo>
                    <a:pt x="139833" y="3846"/>
                  </a:lnTo>
                  <a:lnTo>
                    <a:pt x="135998" y="0"/>
                  </a:lnTo>
                  <a:close/>
                </a:path>
                <a:path w="262890" h="262889">
                  <a:moveTo>
                    <a:pt x="187691" y="24099"/>
                  </a:moveTo>
                  <a:lnTo>
                    <a:pt x="182449" y="25516"/>
                  </a:lnTo>
                  <a:lnTo>
                    <a:pt x="167939" y="50659"/>
                  </a:lnTo>
                  <a:lnTo>
                    <a:pt x="187742" y="50659"/>
                  </a:lnTo>
                  <a:lnTo>
                    <a:pt x="197312" y="34092"/>
                  </a:lnTo>
                  <a:lnTo>
                    <a:pt x="195905" y="28840"/>
                  </a:lnTo>
                  <a:lnTo>
                    <a:pt x="187691" y="24099"/>
                  </a:lnTo>
                  <a:close/>
                </a:path>
              </a:pathLst>
            </a:custGeom>
            <a:solidFill>
              <a:srgbClr val="985D69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2"/>
                </a:solidFill>
                <a:cs typeface="+mn-ea"/>
                <a:sym typeface="+mn-lt"/>
              </a:endParaRPr>
            </a:p>
          </p:txBody>
        </p:sp>
        <p:pic>
          <p:nvPicPr>
            <p:cNvPr id="88" name="object 36">
              <a:extLst>
                <a:ext uri="{FF2B5EF4-FFF2-40B4-BE49-F238E27FC236}">
                  <a16:creationId xmlns:a16="http://schemas.microsoft.com/office/drawing/2014/main" id="{73AEC76C-89E3-DB50-2D57-5BBF562CA80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9155" y="3470635"/>
              <a:ext cx="73981" cy="99774"/>
            </a:xfrm>
            <a:prstGeom prst="rect">
              <a:avLst/>
            </a:prstGeom>
          </p:spPr>
        </p:pic>
      </p:grpSp>
      <p:pic>
        <p:nvPicPr>
          <p:cNvPr id="89" name="object 37">
            <a:extLst>
              <a:ext uri="{FF2B5EF4-FFF2-40B4-BE49-F238E27FC236}">
                <a16:creationId xmlns:a16="http://schemas.microsoft.com/office/drawing/2014/main" id="{B19C31AE-903F-7AFF-F2D2-E2306C7BFE1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2630" y="4048662"/>
            <a:ext cx="212472" cy="194371"/>
          </a:xfrm>
          <a:prstGeom prst="rect">
            <a:avLst/>
          </a:prstGeom>
        </p:spPr>
      </p:pic>
      <p:sp>
        <p:nvSpPr>
          <p:cNvPr id="90" name="object 38">
            <a:extLst>
              <a:ext uri="{FF2B5EF4-FFF2-40B4-BE49-F238E27FC236}">
                <a16:creationId xmlns:a16="http://schemas.microsoft.com/office/drawing/2014/main" id="{0F671472-67CD-BB64-DD8E-BF177D8C5754}"/>
              </a:ext>
            </a:extLst>
          </p:cNvPr>
          <p:cNvSpPr txBox="1"/>
          <p:nvPr/>
        </p:nvSpPr>
        <p:spPr>
          <a:xfrm>
            <a:off x="1095402" y="4028643"/>
            <a:ext cx="1090295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CN" altLang="en-US" sz="1000" b="1" dirty="0">
                <a:solidFill>
                  <a:schemeClr val="bg1"/>
                </a:solidFill>
                <a:cs typeface="+mn-ea"/>
                <a:sym typeface="+mn-lt"/>
              </a:rPr>
              <a:t>材料科学</a:t>
            </a:r>
            <a:endParaRPr sz="1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91" name="object 39">
            <a:extLst>
              <a:ext uri="{FF2B5EF4-FFF2-40B4-BE49-F238E27FC236}">
                <a16:creationId xmlns:a16="http://schemas.microsoft.com/office/drawing/2014/main" id="{A3C88F9B-79C4-4E30-967D-0107EF3916A3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02630" y="4692470"/>
            <a:ext cx="178420" cy="211002"/>
          </a:xfrm>
          <a:prstGeom prst="rect">
            <a:avLst/>
          </a:prstGeom>
        </p:spPr>
      </p:pic>
      <p:sp>
        <p:nvSpPr>
          <p:cNvPr id="92" name="object 40">
            <a:extLst>
              <a:ext uri="{FF2B5EF4-FFF2-40B4-BE49-F238E27FC236}">
                <a16:creationId xmlns:a16="http://schemas.microsoft.com/office/drawing/2014/main" id="{8AEAA5C6-1731-D79D-7DB3-AE9CF967E986}"/>
              </a:ext>
            </a:extLst>
          </p:cNvPr>
          <p:cNvSpPr txBox="1"/>
          <p:nvPr/>
        </p:nvSpPr>
        <p:spPr>
          <a:xfrm>
            <a:off x="1095402" y="4697880"/>
            <a:ext cx="804545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CN" altLang="en-US" sz="1000" b="1" spc="-10" dirty="0">
                <a:solidFill>
                  <a:schemeClr val="bg1"/>
                </a:solidFill>
                <a:cs typeface="+mn-ea"/>
                <a:sym typeface="+mn-lt"/>
              </a:rPr>
              <a:t>纳米科学</a:t>
            </a:r>
            <a:endParaRPr sz="1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3" name="object 41">
            <a:extLst>
              <a:ext uri="{FF2B5EF4-FFF2-40B4-BE49-F238E27FC236}">
                <a16:creationId xmlns:a16="http://schemas.microsoft.com/office/drawing/2014/main" id="{5ADD9219-86ED-3045-27FB-A83951732C6A}"/>
              </a:ext>
            </a:extLst>
          </p:cNvPr>
          <p:cNvSpPr/>
          <p:nvPr/>
        </p:nvSpPr>
        <p:spPr>
          <a:xfrm>
            <a:off x="2314944" y="1113235"/>
            <a:ext cx="0" cy="4616450"/>
          </a:xfrm>
          <a:custGeom>
            <a:avLst/>
            <a:gdLst/>
            <a:ahLst/>
            <a:cxnLst/>
            <a:rect l="l" t="t" r="r" b="b"/>
            <a:pathLst>
              <a:path h="4616450">
                <a:moveTo>
                  <a:pt x="0" y="0"/>
                </a:moveTo>
                <a:lnTo>
                  <a:pt x="0" y="4616378"/>
                </a:lnTo>
              </a:path>
            </a:pathLst>
          </a:custGeom>
          <a:ln w="5327">
            <a:solidFill>
              <a:srgbClr val="F4752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E1956CFE-2D86-CBB7-5B46-4CD0DE5399AE}"/>
              </a:ext>
            </a:extLst>
          </p:cNvPr>
          <p:cNvSpPr txBox="1"/>
          <p:nvPr/>
        </p:nvSpPr>
        <p:spPr>
          <a:xfrm>
            <a:off x="565484" y="223623"/>
            <a:ext cx="6097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cs typeface="+mn-ea"/>
                <a:sym typeface="+mn-lt"/>
              </a:rPr>
              <a:t>AIP</a:t>
            </a:r>
            <a:r>
              <a:rPr lang="zh-CN" altLang="en-US" sz="2800" b="1" dirty="0">
                <a:cs typeface="+mn-ea"/>
                <a:sym typeface="+mn-lt"/>
              </a:rPr>
              <a:t>出版社的期刊</a:t>
            </a:r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0CD35416-B411-F39A-7473-F9EE526B8066}"/>
              </a:ext>
            </a:extLst>
          </p:cNvPr>
          <p:cNvSpPr/>
          <p:nvPr/>
        </p:nvSpPr>
        <p:spPr>
          <a:xfrm>
            <a:off x="1082058" y="2107130"/>
            <a:ext cx="1104624" cy="212263"/>
          </a:xfrm>
          <a:prstGeom prst="rect">
            <a:avLst/>
          </a:prstGeom>
          <a:solidFill>
            <a:srgbClr val="EC72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6" name="object 19">
            <a:extLst>
              <a:ext uri="{FF2B5EF4-FFF2-40B4-BE49-F238E27FC236}">
                <a16:creationId xmlns:a16="http://schemas.microsoft.com/office/drawing/2014/main" id="{FF89DDA7-5744-D275-BBC5-D7B49F2E78DC}"/>
              </a:ext>
            </a:extLst>
          </p:cNvPr>
          <p:cNvSpPr txBox="1"/>
          <p:nvPr/>
        </p:nvSpPr>
        <p:spPr>
          <a:xfrm>
            <a:off x="1095402" y="2123727"/>
            <a:ext cx="974725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CN" altLang="en-US" sz="1000" b="1" spc="-20" dirty="0">
                <a:solidFill>
                  <a:schemeClr val="bg1"/>
                </a:solidFill>
                <a:cs typeface="+mn-ea"/>
                <a:sym typeface="+mn-lt"/>
              </a:rPr>
              <a:t>生物科学</a:t>
            </a:r>
            <a:endParaRPr sz="1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5" name="object 32">
            <a:extLst>
              <a:ext uri="{FF2B5EF4-FFF2-40B4-BE49-F238E27FC236}">
                <a16:creationId xmlns:a16="http://schemas.microsoft.com/office/drawing/2014/main" id="{AE39A2C2-725B-476A-CCC2-BB0102200582}"/>
              </a:ext>
            </a:extLst>
          </p:cNvPr>
          <p:cNvSpPr txBox="1"/>
          <p:nvPr/>
        </p:nvSpPr>
        <p:spPr>
          <a:xfrm>
            <a:off x="3780147" y="825189"/>
            <a:ext cx="6972239" cy="24493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spcBef>
                <a:spcPts val="110"/>
              </a:spcBef>
            </a:pPr>
            <a:r>
              <a:rPr lang="en-US" sz="1500" b="1" dirty="0">
                <a:solidFill>
                  <a:schemeClr val="tx2"/>
                </a:solidFill>
                <a:cs typeface="+mn-ea"/>
                <a:sym typeface="+mn-lt"/>
              </a:rPr>
              <a:t>29</a:t>
            </a:r>
            <a:r>
              <a:rPr sz="1500" b="1" dirty="0">
                <a:solidFill>
                  <a:srgbClr val="002060"/>
                </a:solidFill>
                <a:cs typeface="+mn-ea"/>
                <a:sym typeface="+mn-lt"/>
              </a:rPr>
              <a:t> </a:t>
            </a:r>
            <a:r>
              <a:rPr lang="en-US" sz="1500" b="1" dirty="0">
                <a:solidFill>
                  <a:srgbClr val="002060"/>
                </a:solidFill>
                <a:cs typeface="+mn-ea"/>
                <a:sym typeface="+mn-lt"/>
              </a:rPr>
              <a:t>SCIE</a:t>
            </a:r>
            <a:r>
              <a:rPr lang="zh-CN" altLang="en-US" sz="1500" b="1" dirty="0">
                <a:solidFill>
                  <a:srgbClr val="002060"/>
                </a:solidFill>
                <a:cs typeface="+mn-ea"/>
                <a:sym typeface="+mn-lt"/>
              </a:rPr>
              <a:t>收录期刊 </a:t>
            </a:r>
            <a:r>
              <a:rPr lang="en-US" altLang="zh-CN" sz="1500" b="1" dirty="0">
                <a:solidFill>
                  <a:srgbClr val="002060"/>
                </a:solidFill>
                <a:cs typeface="+mn-ea"/>
                <a:sym typeface="+mn-lt"/>
              </a:rPr>
              <a:t>| </a:t>
            </a:r>
            <a:r>
              <a:rPr lang="en-US" sz="1500" b="1" dirty="0">
                <a:solidFill>
                  <a:schemeClr val="tx2"/>
                </a:solidFill>
                <a:cs typeface="+mn-ea"/>
                <a:sym typeface="+mn-lt"/>
              </a:rPr>
              <a:t>3</a:t>
            </a:r>
            <a:r>
              <a:rPr sz="1500" b="1" dirty="0">
                <a:solidFill>
                  <a:schemeClr val="tx2"/>
                </a:solidFill>
                <a:cs typeface="+mn-ea"/>
                <a:sym typeface="+mn-lt"/>
              </a:rPr>
              <a:t>,</a:t>
            </a:r>
            <a:r>
              <a:rPr lang="en-US" sz="1500" b="1" dirty="0">
                <a:solidFill>
                  <a:schemeClr val="tx2"/>
                </a:solidFill>
                <a:cs typeface="+mn-ea"/>
                <a:sym typeface="+mn-lt"/>
              </a:rPr>
              <a:t>0</a:t>
            </a:r>
            <a:r>
              <a:rPr sz="1500" b="1" dirty="0">
                <a:solidFill>
                  <a:schemeClr val="tx2"/>
                </a:solidFill>
                <a:cs typeface="+mn-ea"/>
                <a:sym typeface="+mn-lt"/>
              </a:rPr>
              <a:t>00</a:t>
            </a:r>
            <a:r>
              <a:rPr sz="1500" b="1" dirty="0">
                <a:solidFill>
                  <a:srgbClr val="002060"/>
                </a:solidFill>
                <a:cs typeface="+mn-ea"/>
                <a:sym typeface="+mn-lt"/>
              </a:rPr>
              <a:t> </a:t>
            </a:r>
            <a:r>
              <a:rPr lang="zh-CN" altLang="en-US" sz="1500" b="1" dirty="0">
                <a:solidFill>
                  <a:srgbClr val="002060"/>
                </a:solidFill>
                <a:cs typeface="+mn-ea"/>
                <a:sym typeface="+mn-lt"/>
              </a:rPr>
              <a:t>卷会议录 </a:t>
            </a:r>
            <a:r>
              <a:rPr lang="en-US" altLang="zh-CN" sz="1500" b="1" dirty="0">
                <a:solidFill>
                  <a:srgbClr val="002060"/>
                </a:solidFill>
                <a:cs typeface="+mn-ea"/>
                <a:sym typeface="+mn-lt"/>
              </a:rPr>
              <a:t>| </a:t>
            </a:r>
            <a:r>
              <a:rPr lang="en-US" sz="1500" b="1" dirty="0">
                <a:solidFill>
                  <a:schemeClr val="tx2"/>
                </a:solidFill>
                <a:cs typeface="+mn-ea"/>
                <a:sym typeface="+mn-lt"/>
              </a:rPr>
              <a:t>11</a:t>
            </a:r>
            <a:r>
              <a:rPr lang="en-US" sz="1500" b="1" dirty="0">
                <a:solidFill>
                  <a:srgbClr val="002060"/>
                </a:solidFill>
                <a:cs typeface="+mn-ea"/>
                <a:sym typeface="+mn-lt"/>
              </a:rPr>
              <a:t> </a:t>
            </a:r>
            <a:r>
              <a:rPr lang="zh-CN" altLang="en-US" sz="1500" b="1" dirty="0">
                <a:solidFill>
                  <a:srgbClr val="002060"/>
                </a:solidFill>
                <a:cs typeface="+mn-ea"/>
                <a:sym typeface="+mn-lt"/>
              </a:rPr>
              <a:t>开放获取期刊 </a:t>
            </a:r>
            <a:r>
              <a:rPr lang="en-US" altLang="zh-CN" sz="1500" b="1" dirty="0">
                <a:solidFill>
                  <a:srgbClr val="002060"/>
                </a:solidFill>
                <a:cs typeface="+mn-ea"/>
                <a:sym typeface="+mn-lt"/>
              </a:rPr>
              <a:t>| </a:t>
            </a:r>
            <a:r>
              <a:rPr lang="en-US" sz="1500" b="1" dirty="0">
                <a:solidFill>
                  <a:schemeClr val="tx2"/>
                </a:solidFill>
                <a:cs typeface="+mn-ea"/>
                <a:sym typeface="+mn-lt"/>
              </a:rPr>
              <a:t>1</a:t>
            </a:r>
            <a:r>
              <a:rPr lang="en-US" sz="1500" b="1" dirty="0">
                <a:solidFill>
                  <a:srgbClr val="002060"/>
                </a:solidFill>
                <a:cs typeface="+mn-ea"/>
                <a:sym typeface="+mn-lt"/>
              </a:rPr>
              <a:t> </a:t>
            </a:r>
            <a:r>
              <a:rPr lang="zh-CN" altLang="en-US" sz="1500" b="1" dirty="0">
                <a:solidFill>
                  <a:srgbClr val="002060"/>
                </a:solidFill>
                <a:cs typeface="+mn-ea"/>
                <a:sym typeface="+mn-lt"/>
              </a:rPr>
              <a:t>物理杂志</a:t>
            </a:r>
            <a:endParaRPr sz="1500" b="1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pic>
        <p:nvPicPr>
          <p:cNvPr id="131" name="图片 130" descr="日历&#10;&#10;描述已自动生成">
            <a:extLst>
              <a:ext uri="{FF2B5EF4-FFF2-40B4-BE49-F238E27FC236}">
                <a16:creationId xmlns:a16="http://schemas.microsoft.com/office/drawing/2014/main" id="{E08085ED-8768-65DE-8385-77EC37D7AF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091" y="1073467"/>
            <a:ext cx="8017000" cy="2496942"/>
          </a:xfrm>
          <a:prstGeom prst="rect">
            <a:avLst/>
          </a:prstGeom>
        </p:spPr>
      </p:pic>
      <p:pic>
        <p:nvPicPr>
          <p:cNvPr id="133" name="图片 132" descr="表格&#10;&#10;中度可信度描述已自动生成">
            <a:extLst>
              <a:ext uri="{FF2B5EF4-FFF2-40B4-BE49-F238E27FC236}">
                <a16:creationId xmlns:a16="http://schemas.microsoft.com/office/drawing/2014/main" id="{853FDCBE-BC09-6D7E-BC8E-C1C8AF37B5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035" y="3614605"/>
            <a:ext cx="4306546" cy="2448000"/>
          </a:xfrm>
          <a:prstGeom prst="rect">
            <a:avLst/>
          </a:prstGeom>
        </p:spPr>
      </p:pic>
      <p:pic>
        <p:nvPicPr>
          <p:cNvPr id="135" name="图片 134" descr="表格&#10;&#10;描述已自动生成">
            <a:extLst>
              <a:ext uri="{FF2B5EF4-FFF2-40B4-BE49-F238E27FC236}">
                <a16:creationId xmlns:a16="http://schemas.microsoft.com/office/drawing/2014/main" id="{7F32C5D2-B9D5-275B-E4BD-5444E231B0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22" y="3614605"/>
            <a:ext cx="5224047" cy="2448000"/>
          </a:xfrm>
          <a:prstGeom prst="rect">
            <a:avLst/>
          </a:prstGeom>
        </p:spPr>
      </p:pic>
      <p:sp>
        <p:nvSpPr>
          <p:cNvPr id="2" name="灯片编号占位符 79">
            <a:extLst>
              <a:ext uri="{FF2B5EF4-FFF2-40B4-BE49-F238E27FC236}">
                <a16:creationId xmlns:a16="http://schemas.microsoft.com/office/drawing/2014/main" id="{54591840-9EC4-17E4-775D-9EA5C857EF57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376039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7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3001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D23C73-E824-E055-2298-2BB3C2928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191" y="453639"/>
            <a:ext cx="3809291" cy="2654554"/>
          </a:xfrm>
        </p:spPr>
        <p:txBody>
          <a:bodyPr/>
          <a:lstStyle/>
          <a:p>
            <a:r>
              <a:rPr lang="en-US" altLang="zh-CN" sz="2800" b="1" dirty="0">
                <a:latin typeface="+mn-lt"/>
                <a:ea typeface="+mn-ea"/>
                <a:cs typeface="+mn-ea"/>
                <a:sym typeface="+mn-lt"/>
              </a:rPr>
              <a:t>AIP</a:t>
            </a:r>
            <a:r>
              <a:rPr lang="zh-CN" altLang="en-US" sz="2800" b="1" dirty="0">
                <a:latin typeface="+mn-lt"/>
                <a:ea typeface="+mn-ea"/>
                <a:cs typeface="+mn-ea"/>
                <a:sym typeface="+mn-lt"/>
              </a:rPr>
              <a:t>出版社的一些数字</a:t>
            </a:r>
            <a:br>
              <a:rPr lang="zh-CN" altLang="en-US" sz="2800" b="1" dirty="0">
                <a:latin typeface="+mn-lt"/>
                <a:ea typeface="+mn-ea"/>
                <a:cs typeface="+mn-ea"/>
                <a:sym typeface="+mn-lt"/>
              </a:rPr>
            </a:br>
            <a:endParaRPr lang="zh-CN" altLang="en-US" sz="28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Oval 15">
            <a:extLst>
              <a:ext uri="{FF2B5EF4-FFF2-40B4-BE49-F238E27FC236}">
                <a16:creationId xmlns:a16="http://schemas.microsoft.com/office/drawing/2014/main" id="{463EC8A4-AF70-59AB-0F73-2D477F333CD0}"/>
              </a:ext>
            </a:extLst>
          </p:cNvPr>
          <p:cNvSpPr/>
          <p:nvPr/>
        </p:nvSpPr>
        <p:spPr>
          <a:xfrm>
            <a:off x="8085051" y="1298306"/>
            <a:ext cx="715026" cy="735351"/>
          </a:xfrm>
          <a:prstGeom prst="ellipse">
            <a:avLst/>
          </a:prstGeom>
          <a:solidFill>
            <a:schemeClr val="bg1">
              <a:lumMod val="75000"/>
            </a:schemeClr>
          </a:solidFill>
          <a:ln w="3175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4F99617-7B76-0739-FA7F-42C850586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382" y="1191215"/>
            <a:ext cx="1781175" cy="1304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276ADFDE-CAFF-4709-33DE-B051CD598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711" y="4494323"/>
            <a:ext cx="1774288" cy="1368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2C85A5B8-0366-3EC9-0723-C6D461160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327" y="2972542"/>
            <a:ext cx="1949229" cy="1420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913AB71E-CCCF-97A4-440C-3755630D4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641" y="2713118"/>
            <a:ext cx="1623869" cy="1558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 descr="C:\Users\mgross.INT\AppData\Local\Temp\SNAGHTMLbbf994f.PNG">
            <a:extLst>
              <a:ext uri="{FF2B5EF4-FFF2-40B4-BE49-F238E27FC236}">
                <a16:creationId xmlns:a16="http://schemas.microsoft.com/office/drawing/2014/main" id="{90B4C9E9-BF6A-3070-5EA5-C7A955F24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093" y="1185685"/>
            <a:ext cx="1791357" cy="169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C5C4DA8F-642E-1019-D85F-B54C87A54F8E}"/>
              </a:ext>
            </a:extLst>
          </p:cNvPr>
          <p:cNvGrpSpPr/>
          <p:nvPr/>
        </p:nvGrpSpPr>
        <p:grpSpPr>
          <a:xfrm>
            <a:off x="5814585" y="4482945"/>
            <a:ext cx="1861506" cy="1854555"/>
            <a:chOff x="5772845" y="4788093"/>
            <a:chExt cx="1861506" cy="185455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48C9746-BCA5-5C0D-105F-A76408750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49988" y="4788093"/>
              <a:ext cx="1566944" cy="88422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335904E-8B4B-A3A7-10AD-8285B3E7DF7F}"/>
                </a:ext>
              </a:extLst>
            </p:cNvPr>
            <p:cNvSpPr txBox="1"/>
            <p:nvPr/>
          </p:nvSpPr>
          <p:spPr>
            <a:xfrm>
              <a:off x="5772845" y="5811651"/>
              <a:ext cx="13498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0070C0"/>
                  </a:solidFill>
                  <a:cs typeface="+mn-ea"/>
                  <a:sym typeface="+mn-lt"/>
                </a:rPr>
                <a:t>Shuji Nakamura</a:t>
              </a:r>
            </a:p>
            <a:p>
              <a:r>
                <a:rPr lang="en-US" sz="800" i="1" dirty="0">
                  <a:solidFill>
                    <a:srgbClr val="0070C0"/>
                  </a:solidFill>
                  <a:cs typeface="+mn-ea"/>
                  <a:sym typeface="+mn-lt"/>
                </a:rPr>
                <a:t>Winner 2014</a:t>
              </a:r>
            </a:p>
            <a:p>
              <a:r>
                <a:rPr lang="en-US" sz="800" i="1" dirty="0">
                  <a:solidFill>
                    <a:srgbClr val="0070C0"/>
                  </a:solidFill>
                  <a:cs typeface="+mn-ea"/>
                  <a:sym typeface="+mn-lt"/>
                </a:rPr>
                <a:t>Nobel Prize on Physics</a:t>
              </a:r>
            </a:p>
            <a:p>
              <a:r>
                <a:rPr lang="en-US" sz="800" b="1" dirty="0">
                  <a:solidFill>
                    <a:srgbClr val="0070C0"/>
                  </a:solidFill>
                  <a:cs typeface="+mn-ea"/>
                  <a:sym typeface="+mn-lt"/>
                </a:rPr>
                <a:t>Co-invented efficient blue light-emitting diodes </a:t>
              </a:r>
            </a:p>
          </p:txBody>
        </p:sp>
        <p:sp>
          <p:nvSpPr>
            <p:cNvPr id="13" name="Oval 15">
              <a:extLst>
                <a:ext uri="{FF2B5EF4-FFF2-40B4-BE49-F238E27FC236}">
                  <a16:creationId xmlns:a16="http://schemas.microsoft.com/office/drawing/2014/main" id="{D524E065-36F1-0521-E371-DE844D07A8E1}"/>
                </a:ext>
              </a:extLst>
            </p:cNvPr>
            <p:cNvSpPr/>
            <p:nvPr/>
          </p:nvSpPr>
          <p:spPr>
            <a:xfrm>
              <a:off x="6919325" y="5374308"/>
              <a:ext cx="715026" cy="73535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pic>
          <p:nvPicPr>
            <p:cNvPr id="14" name="Picture 16">
              <a:extLst>
                <a:ext uri="{FF2B5EF4-FFF2-40B4-BE49-F238E27FC236}">
                  <a16:creationId xmlns:a16="http://schemas.microsoft.com/office/drawing/2014/main" id="{36DCF693-89A0-3C0A-04A6-7D92CA3BA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87360" y="5435983"/>
              <a:ext cx="573749" cy="61200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B5277E5-6709-04B2-339B-075EE228BEB2}"/>
              </a:ext>
            </a:extLst>
          </p:cNvPr>
          <p:cNvGrpSpPr/>
          <p:nvPr/>
        </p:nvGrpSpPr>
        <p:grpSpPr>
          <a:xfrm>
            <a:off x="7963574" y="3072117"/>
            <a:ext cx="1692984" cy="1553385"/>
            <a:chOff x="3962400" y="1045600"/>
            <a:chExt cx="1692984" cy="1553385"/>
          </a:xfrm>
        </p:grpSpPr>
        <p:sp>
          <p:nvSpPr>
            <p:cNvPr id="16" name="TextBox 11">
              <a:extLst>
                <a:ext uri="{FF2B5EF4-FFF2-40B4-BE49-F238E27FC236}">
                  <a16:creationId xmlns:a16="http://schemas.microsoft.com/office/drawing/2014/main" id="{B2C47BC2-43FC-25B2-B331-0FE2A442FBBD}"/>
                </a:ext>
              </a:extLst>
            </p:cNvPr>
            <p:cNvSpPr txBox="1"/>
            <p:nvPr/>
          </p:nvSpPr>
          <p:spPr>
            <a:xfrm>
              <a:off x="3962400" y="1891099"/>
              <a:ext cx="1295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0070C0"/>
                  </a:solidFill>
                  <a:cs typeface="+mn-ea"/>
                  <a:sym typeface="+mn-lt"/>
                </a:rPr>
                <a:t>Roger Penrose</a:t>
              </a:r>
            </a:p>
            <a:p>
              <a:r>
                <a:rPr lang="en-US" sz="800" i="1" dirty="0">
                  <a:solidFill>
                    <a:srgbClr val="0070C0"/>
                  </a:solidFill>
                  <a:cs typeface="+mn-ea"/>
                  <a:sym typeface="+mn-lt"/>
                </a:rPr>
                <a:t>Winner 2020</a:t>
              </a:r>
            </a:p>
            <a:p>
              <a:r>
                <a:rPr lang="en-US" sz="800" i="1" dirty="0">
                  <a:solidFill>
                    <a:srgbClr val="0070C0"/>
                  </a:solidFill>
                  <a:cs typeface="+mn-ea"/>
                  <a:sym typeface="+mn-lt"/>
                </a:rPr>
                <a:t>Nobel Prize on Physics</a:t>
              </a:r>
            </a:p>
            <a:p>
              <a:r>
                <a:rPr lang="en-US" altLang="zh-CN" sz="800" b="1" dirty="0">
                  <a:solidFill>
                    <a:srgbClr val="0070C0"/>
                  </a:solidFill>
                  <a:cs typeface="+mn-ea"/>
                  <a:sym typeface="+mn-lt"/>
                </a:rPr>
                <a:t>Co-discovered the nature of a black hole</a:t>
              </a:r>
              <a:endParaRPr lang="en-US" sz="800" b="1" dirty="0">
                <a:solidFill>
                  <a:srgbClr val="0070C0"/>
                </a:solidFill>
                <a:cs typeface="+mn-ea"/>
                <a:sym typeface="+mn-lt"/>
              </a:endParaRPr>
            </a:p>
          </p:txBody>
        </p:sp>
        <p:pic>
          <p:nvPicPr>
            <p:cNvPr id="17" name="Picture 2" descr="Black holes: Everything you need to know | Space">
              <a:extLst>
                <a:ext uri="{FF2B5EF4-FFF2-40B4-BE49-F238E27FC236}">
                  <a16:creationId xmlns:a16="http://schemas.microsoft.com/office/drawing/2014/main" id="{98A91292-FDBA-7200-1C59-CA70F57B30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1045600"/>
              <a:ext cx="1440000" cy="8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15">
              <a:extLst>
                <a:ext uri="{FF2B5EF4-FFF2-40B4-BE49-F238E27FC236}">
                  <a16:creationId xmlns:a16="http://schemas.microsoft.com/office/drawing/2014/main" id="{A3F4DA4B-571C-C3B7-9BBA-91448E47EA95}"/>
                </a:ext>
              </a:extLst>
            </p:cNvPr>
            <p:cNvSpPr/>
            <p:nvPr/>
          </p:nvSpPr>
          <p:spPr>
            <a:xfrm>
              <a:off x="4940358" y="1678589"/>
              <a:ext cx="715026" cy="73535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pic>
          <p:nvPicPr>
            <p:cNvPr id="19" name="Picture 4" descr="Roger Penrose – Facts – 2020 - NobelPrize.org">
              <a:extLst>
                <a:ext uri="{FF2B5EF4-FFF2-40B4-BE49-F238E27FC236}">
                  <a16:creationId xmlns:a16="http://schemas.microsoft.com/office/drawing/2014/main" id="{15E71927-E8EC-79C7-FE56-A86B57FAFCE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1164" y="1710068"/>
              <a:ext cx="612000" cy="68400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8" descr="How much stuff is there in the universe? | New Scientist">
            <a:extLst>
              <a:ext uri="{FF2B5EF4-FFF2-40B4-BE49-F238E27FC236}">
                <a16:creationId xmlns:a16="http://schemas.microsoft.com/office/drawing/2014/main" id="{182A952C-B685-6399-B1AF-55389C2EB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74" y="1219774"/>
            <a:ext cx="1440000" cy="89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15">
            <a:extLst>
              <a:ext uri="{FF2B5EF4-FFF2-40B4-BE49-F238E27FC236}">
                <a16:creationId xmlns:a16="http://schemas.microsoft.com/office/drawing/2014/main" id="{EE0511EB-BE31-EF40-08A4-93FCE8FFC43B}"/>
              </a:ext>
            </a:extLst>
          </p:cNvPr>
          <p:cNvSpPr/>
          <p:nvPr/>
        </p:nvSpPr>
        <p:spPr>
          <a:xfrm>
            <a:off x="9106867" y="1710792"/>
            <a:ext cx="715026" cy="735351"/>
          </a:xfrm>
          <a:prstGeom prst="ellipse">
            <a:avLst/>
          </a:prstGeom>
          <a:solidFill>
            <a:schemeClr val="bg1">
              <a:lumMod val="75000"/>
            </a:schemeClr>
          </a:solidFill>
          <a:ln w="3175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pic>
        <p:nvPicPr>
          <p:cNvPr id="22" name="Picture 6" descr="Arthur Ashkin – Facts – 2018 - NobelPrize.org">
            <a:extLst>
              <a:ext uri="{FF2B5EF4-FFF2-40B4-BE49-F238E27FC236}">
                <a16:creationId xmlns:a16="http://schemas.microsoft.com/office/drawing/2014/main" id="{DDDC1297-DF5D-2DAE-0C78-C28BE3848B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41"/>
          <a:stretch/>
        </p:blipFill>
        <p:spPr bwMode="auto">
          <a:xfrm>
            <a:off x="9160140" y="1739612"/>
            <a:ext cx="612000" cy="70281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11">
            <a:extLst>
              <a:ext uri="{FF2B5EF4-FFF2-40B4-BE49-F238E27FC236}">
                <a16:creationId xmlns:a16="http://schemas.microsoft.com/office/drawing/2014/main" id="{A2B824AB-C8EB-1051-DC0B-17B5BD16311F}"/>
              </a:ext>
            </a:extLst>
          </p:cNvPr>
          <p:cNvSpPr txBox="1"/>
          <p:nvPr/>
        </p:nvSpPr>
        <p:spPr>
          <a:xfrm>
            <a:off x="7872746" y="2076058"/>
            <a:ext cx="1439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0070C0"/>
                </a:solidFill>
                <a:cs typeface="+mn-ea"/>
                <a:sym typeface="+mn-lt"/>
              </a:rPr>
              <a:t>Arthur </a:t>
            </a:r>
            <a:r>
              <a:rPr lang="en-US" sz="800" b="1" dirty="0" err="1">
                <a:solidFill>
                  <a:srgbClr val="0070C0"/>
                </a:solidFill>
                <a:cs typeface="+mn-ea"/>
                <a:sym typeface="+mn-lt"/>
              </a:rPr>
              <a:t>Ashkin</a:t>
            </a:r>
            <a:endParaRPr lang="en-US" sz="800" b="1" dirty="0">
              <a:solidFill>
                <a:srgbClr val="0070C0"/>
              </a:solidFill>
              <a:cs typeface="+mn-ea"/>
              <a:sym typeface="+mn-lt"/>
            </a:endParaRPr>
          </a:p>
          <a:p>
            <a:r>
              <a:rPr lang="en-US" sz="800" i="1" dirty="0">
                <a:solidFill>
                  <a:srgbClr val="0070C0"/>
                </a:solidFill>
                <a:cs typeface="+mn-ea"/>
                <a:sym typeface="+mn-lt"/>
              </a:rPr>
              <a:t>Winner 2018</a:t>
            </a:r>
          </a:p>
          <a:p>
            <a:r>
              <a:rPr lang="en-US" sz="800" i="1" dirty="0">
                <a:solidFill>
                  <a:srgbClr val="0070C0"/>
                </a:solidFill>
                <a:cs typeface="+mn-ea"/>
                <a:sym typeface="+mn-lt"/>
              </a:rPr>
              <a:t>Nobel Prize on Physics</a:t>
            </a:r>
          </a:p>
          <a:p>
            <a:r>
              <a:rPr lang="en-US" altLang="zh-CN" sz="800" b="1" dirty="0">
                <a:solidFill>
                  <a:srgbClr val="0070C0"/>
                </a:solidFill>
                <a:cs typeface="+mn-ea"/>
                <a:sym typeface="+mn-lt"/>
              </a:rPr>
              <a:t>Groundbreaking inventions in the field of laser physics</a:t>
            </a:r>
            <a:endParaRPr lang="en-US" sz="800" b="1" dirty="0">
              <a:solidFill>
                <a:srgbClr val="0070C0"/>
              </a:solidFill>
              <a:cs typeface="+mn-ea"/>
              <a:sym typeface="+mn-lt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9629862D-0FA7-A323-2609-5707FD74853C}"/>
              </a:ext>
            </a:extLst>
          </p:cNvPr>
          <p:cNvGrpSpPr/>
          <p:nvPr/>
        </p:nvGrpSpPr>
        <p:grpSpPr>
          <a:xfrm>
            <a:off x="10186347" y="1185686"/>
            <a:ext cx="2001850" cy="1740008"/>
            <a:chOff x="7902473" y="2889941"/>
            <a:chExt cx="2001850" cy="174000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D56B129D-99AB-7B2F-B62B-DB0F70F3CEFB}"/>
                </a:ext>
              </a:extLst>
            </p:cNvPr>
            <p:cNvSpPr>
              <a:spLocks/>
            </p:cNvSpPr>
            <p:nvPr/>
          </p:nvSpPr>
          <p:spPr>
            <a:xfrm>
              <a:off x="7963574" y="2889941"/>
              <a:ext cx="1440000" cy="899253"/>
            </a:xfrm>
            <a:prstGeom prst="rect">
              <a:avLst/>
            </a:prstGeom>
            <a:blipFill dpi="0" rotWithShape="1">
              <a:blip r:embed="rId13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dk1"/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4" name="TextBox 11">
              <a:extLst>
                <a:ext uri="{FF2B5EF4-FFF2-40B4-BE49-F238E27FC236}">
                  <a16:creationId xmlns:a16="http://schemas.microsoft.com/office/drawing/2014/main" id="{C1E7A4C1-1142-B92C-3484-AA3BC5426848}"/>
                </a:ext>
              </a:extLst>
            </p:cNvPr>
            <p:cNvSpPr txBox="1"/>
            <p:nvPr/>
          </p:nvSpPr>
          <p:spPr>
            <a:xfrm>
              <a:off x="7902473" y="3922063"/>
              <a:ext cx="14399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0070C0"/>
                  </a:solidFill>
                  <a:cs typeface="+mn-ea"/>
                  <a:sym typeface="+mn-lt"/>
                </a:rPr>
                <a:t>Anton </a:t>
              </a:r>
              <a:r>
                <a:rPr lang="en-US" sz="800" b="1" dirty="0" err="1">
                  <a:solidFill>
                    <a:srgbClr val="0070C0"/>
                  </a:solidFill>
                  <a:cs typeface="+mn-ea"/>
                  <a:sym typeface="+mn-lt"/>
                </a:rPr>
                <a:t>Zeilinger</a:t>
              </a:r>
              <a:endParaRPr lang="en-US" sz="800" b="1" dirty="0">
                <a:solidFill>
                  <a:srgbClr val="0070C0"/>
                </a:solidFill>
                <a:cs typeface="+mn-ea"/>
                <a:sym typeface="+mn-lt"/>
              </a:endParaRPr>
            </a:p>
            <a:p>
              <a:r>
                <a:rPr lang="en-US" sz="800" i="1" dirty="0">
                  <a:solidFill>
                    <a:srgbClr val="0070C0"/>
                  </a:solidFill>
                  <a:cs typeface="+mn-ea"/>
                  <a:sym typeface="+mn-lt"/>
                </a:rPr>
                <a:t>Winner 2022</a:t>
              </a:r>
            </a:p>
            <a:p>
              <a:r>
                <a:rPr lang="en-US" sz="800" i="1" dirty="0">
                  <a:solidFill>
                    <a:srgbClr val="0070C0"/>
                  </a:solidFill>
                  <a:cs typeface="+mn-ea"/>
                  <a:sym typeface="+mn-lt"/>
                </a:rPr>
                <a:t>Nobel Prize on Physics</a:t>
              </a:r>
            </a:p>
            <a:p>
              <a:r>
                <a:rPr lang="en-US" altLang="zh-CN" sz="800" b="1" dirty="0">
                  <a:solidFill>
                    <a:srgbClr val="0070C0"/>
                  </a:solidFill>
                  <a:cs typeface="+mn-ea"/>
                  <a:sym typeface="+mn-lt"/>
                </a:rPr>
                <a:t>pioneering quantum information science</a:t>
              </a:r>
              <a:endParaRPr lang="en-US" sz="800" b="1" dirty="0">
                <a:solidFill>
                  <a:srgbClr val="0070C0"/>
                </a:solidFill>
                <a:cs typeface="+mn-ea"/>
                <a:sym typeface="+mn-lt"/>
              </a:endParaRPr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305F881D-6B4D-2922-C831-EA8AD6E08ED2}"/>
                </a:ext>
              </a:extLst>
            </p:cNvPr>
            <p:cNvGrpSpPr/>
            <p:nvPr/>
          </p:nvGrpSpPr>
          <p:grpSpPr>
            <a:xfrm>
              <a:off x="9024436" y="3357485"/>
              <a:ext cx="879887" cy="737088"/>
              <a:chOff x="10008955" y="3429000"/>
              <a:chExt cx="879887" cy="737088"/>
            </a:xfrm>
          </p:grpSpPr>
          <p:sp>
            <p:nvSpPr>
              <p:cNvPr id="26" name="Oval 15">
                <a:extLst>
                  <a:ext uri="{FF2B5EF4-FFF2-40B4-BE49-F238E27FC236}">
                    <a16:creationId xmlns:a16="http://schemas.microsoft.com/office/drawing/2014/main" id="{A7C3A3BF-1E3C-CBA5-C956-6798C65047CC}"/>
                  </a:ext>
                </a:extLst>
              </p:cNvPr>
              <p:cNvSpPr/>
              <p:nvPr/>
            </p:nvSpPr>
            <p:spPr>
              <a:xfrm>
                <a:off x="10056396" y="3429000"/>
                <a:ext cx="715026" cy="73535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rgbClr val="FF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+mn-ea"/>
                  <a:sym typeface="+mn-lt"/>
                </a:endParaRPr>
              </a:p>
            </p:txBody>
          </p:sp>
          <p:pic>
            <p:nvPicPr>
              <p:cNvPr id="27" name="Picture 2" descr="安东·蔡林格- 维基百科，自由的百科全书">
                <a:extLst>
                  <a:ext uri="{FF2B5EF4-FFF2-40B4-BE49-F238E27FC236}">
                    <a16:creationId xmlns:a16="http://schemas.microsoft.com/office/drawing/2014/main" id="{ECFE32BD-34BA-D454-A701-8FA43DED31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08955" y="3432313"/>
                <a:ext cx="879887" cy="733775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9" name="文本框 28">
            <a:extLst>
              <a:ext uri="{FF2B5EF4-FFF2-40B4-BE49-F238E27FC236}">
                <a16:creationId xmlns:a16="http://schemas.microsoft.com/office/drawing/2014/main" id="{9B923786-F6B8-51C6-B18F-98C13F7B1CE1}"/>
              </a:ext>
            </a:extLst>
          </p:cNvPr>
          <p:cNvSpPr txBox="1"/>
          <p:nvPr/>
        </p:nvSpPr>
        <p:spPr>
          <a:xfrm>
            <a:off x="724439" y="1104670"/>
            <a:ext cx="2750741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自</a:t>
            </a:r>
            <a:r>
              <a:rPr lang="en-US" altLang="zh-CN" sz="1600" dirty="0">
                <a:solidFill>
                  <a:schemeClr val="tx1"/>
                </a:solidFill>
                <a:cs typeface="+mn-ea"/>
                <a:sym typeface="+mn-lt"/>
              </a:rPr>
              <a:t>1931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年以来，</a:t>
            </a:r>
            <a:r>
              <a:rPr lang="en-US" altLang="zh-CN" sz="1600" dirty="0">
                <a:solidFill>
                  <a:schemeClr val="tx1"/>
                </a:solidFill>
                <a:cs typeface="+mn-ea"/>
                <a:sym typeface="+mn-lt"/>
              </a:rPr>
              <a:t>AIP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出版社在物理科学领域发表了</a:t>
            </a:r>
            <a:r>
              <a:rPr lang="en-US" altLang="zh-CN" sz="1600" b="1" dirty="0">
                <a:solidFill>
                  <a:schemeClr val="tx2"/>
                </a:solidFill>
                <a:cs typeface="+mn-ea"/>
                <a:sym typeface="+mn-lt"/>
              </a:rPr>
              <a:t>100</a:t>
            </a:r>
            <a:r>
              <a:rPr lang="zh-CN" altLang="en-US" sz="1600" b="1" dirty="0">
                <a:solidFill>
                  <a:schemeClr val="tx2"/>
                </a:solidFill>
                <a:cs typeface="+mn-ea"/>
                <a:sym typeface="+mn-lt"/>
              </a:rPr>
              <a:t>万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篇论文，其中包括许多诺贝尔奖得主的文章。</a:t>
            </a:r>
            <a:endParaRPr lang="en-US" altLang="zh-CN" sz="1600" dirty="0">
              <a:solidFill>
                <a:schemeClr val="tx1"/>
              </a:solidFill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600" dirty="0">
              <a:solidFill>
                <a:schemeClr val="tx1"/>
              </a:solidFill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这些期刊的读者遍布全球</a:t>
            </a:r>
            <a:r>
              <a:rPr lang="en-US" altLang="zh-CN" sz="1600" b="1" dirty="0">
                <a:solidFill>
                  <a:schemeClr val="tx2"/>
                </a:solidFill>
                <a:cs typeface="+mn-ea"/>
                <a:sym typeface="+mn-lt"/>
              </a:rPr>
              <a:t>230</a:t>
            </a:r>
            <a:r>
              <a:rPr lang="zh-CN" altLang="en-US" sz="1600" b="1" dirty="0">
                <a:solidFill>
                  <a:schemeClr val="tx2"/>
                </a:solidFill>
                <a:cs typeface="+mn-ea"/>
                <a:sym typeface="+mn-lt"/>
              </a:rPr>
              <a:t>多个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国家和地区；</a:t>
            </a:r>
            <a:r>
              <a:rPr lang="en-US" altLang="zh-CN" sz="1600" dirty="0">
                <a:solidFill>
                  <a:schemeClr val="tx1"/>
                </a:solidFill>
                <a:cs typeface="+mn-ea"/>
                <a:sym typeface="+mn-lt"/>
              </a:rPr>
              <a:t>THE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排名</a:t>
            </a:r>
            <a:r>
              <a:rPr lang="zh-CN" altLang="en-US" sz="1600" b="1" dirty="0">
                <a:solidFill>
                  <a:schemeClr val="tx2"/>
                </a:solidFill>
                <a:cs typeface="+mn-ea"/>
                <a:sym typeface="+mn-lt"/>
              </a:rPr>
              <a:t>前</a:t>
            </a:r>
            <a:r>
              <a:rPr lang="en-US" altLang="zh-CN" sz="1600" b="1" dirty="0">
                <a:solidFill>
                  <a:schemeClr val="tx2"/>
                </a:solidFill>
                <a:cs typeface="+mn-ea"/>
                <a:sym typeface="+mn-lt"/>
              </a:rPr>
              <a:t>100</a:t>
            </a:r>
            <a:r>
              <a:rPr lang="zh-CN" altLang="en-US" sz="1600" b="1" dirty="0">
                <a:solidFill>
                  <a:schemeClr val="tx2"/>
                </a:solidFill>
                <a:cs typeface="+mn-ea"/>
                <a:sym typeface="+mn-lt"/>
              </a:rPr>
              <a:t>强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高等教育机构都订阅了我们的内容。</a:t>
            </a:r>
            <a:endParaRPr lang="en-US" altLang="zh-CN" sz="1600" dirty="0">
              <a:solidFill>
                <a:schemeClr val="tx1"/>
              </a:solidFill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600" dirty="0">
              <a:solidFill>
                <a:schemeClr val="tx1"/>
              </a:solidFill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cs typeface="+mn-ea"/>
                <a:sym typeface="+mn-lt"/>
              </a:rPr>
              <a:t>AIP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会议录收录了超过</a:t>
            </a:r>
            <a:r>
              <a:rPr lang="en-US" altLang="zh-CN" sz="1600" b="1" dirty="0">
                <a:solidFill>
                  <a:schemeClr val="tx2"/>
                </a:solidFill>
                <a:cs typeface="+mn-ea"/>
                <a:sym typeface="+mn-lt"/>
              </a:rPr>
              <a:t>200000</a:t>
            </a:r>
            <a:r>
              <a:rPr lang="zh-CN" altLang="en-US" sz="1600" b="1" dirty="0">
                <a:solidFill>
                  <a:schemeClr val="tx2"/>
                </a:solidFill>
                <a:cs typeface="+mn-ea"/>
                <a:sym typeface="+mn-lt"/>
              </a:rPr>
              <a:t>篇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会议论文，共</a:t>
            </a:r>
            <a:r>
              <a:rPr lang="en-US" altLang="zh-CN" sz="1600" dirty="0">
                <a:solidFill>
                  <a:schemeClr val="tx1"/>
                </a:solidFill>
                <a:cs typeface="+mn-ea"/>
                <a:sym typeface="+mn-lt"/>
              </a:rPr>
              <a:t>3000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余卷，时间跨度超过</a:t>
            </a:r>
            <a:r>
              <a:rPr lang="en-US" altLang="zh-CN" sz="1600" b="1" dirty="0">
                <a:solidFill>
                  <a:schemeClr val="tx2"/>
                </a:solidFill>
                <a:cs typeface="+mn-ea"/>
                <a:sym typeface="+mn-lt"/>
              </a:rPr>
              <a:t>50</a:t>
            </a:r>
            <a:r>
              <a:rPr lang="zh-CN" altLang="en-US" sz="1600" b="1" dirty="0">
                <a:solidFill>
                  <a:schemeClr val="tx2"/>
                </a:solidFill>
                <a:cs typeface="+mn-ea"/>
                <a:sym typeface="+mn-lt"/>
              </a:rPr>
              <a:t>年。</a:t>
            </a:r>
            <a:endParaRPr lang="en-US" altLang="zh-CN" sz="1600" b="1" dirty="0">
              <a:solidFill>
                <a:schemeClr val="tx2"/>
              </a:solidFill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600" dirty="0">
              <a:solidFill>
                <a:schemeClr val="tx1"/>
              </a:solidFill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cs typeface="+mn-ea"/>
                <a:sym typeface="+mn-lt"/>
              </a:rPr>
              <a:t>2023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年，我们收到了</a:t>
            </a:r>
            <a:r>
              <a:rPr lang="en-US" altLang="zh-CN" sz="1600" b="1" dirty="0">
                <a:solidFill>
                  <a:schemeClr val="tx2"/>
                </a:solidFill>
                <a:cs typeface="+mn-ea"/>
                <a:sym typeface="+mn-lt"/>
              </a:rPr>
              <a:t>38000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多份投稿，发表了</a:t>
            </a:r>
            <a:r>
              <a:rPr lang="en-US" altLang="zh-CN" sz="1600" b="1" dirty="0">
                <a:solidFill>
                  <a:schemeClr val="tx2"/>
                </a:solidFill>
                <a:cs typeface="+mn-ea"/>
                <a:sym typeface="+mn-lt"/>
              </a:rPr>
              <a:t>45000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多篇文章（含会议录），提供了</a:t>
            </a:r>
            <a:r>
              <a:rPr lang="en-US" altLang="zh-CN" sz="1600" b="1" dirty="0">
                <a:solidFill>
                  <a:schemeClr val="tx2"/>
                </a:solidFill>
                <a:cs typeface="+mn-ea"/>
                <a:sym typeface="+mn-lt"/>
              </a:rPr>
              <a:t>4600</a:t>
            </a:r>
            <a:r>
              <a:rPr lang="zh-CN" altLang="en-US" sz="1600" b="1" dirty="0">
                <a:solidFill>
                  <a:schemeClr val="tx2"/>
                </a:solidFill>
                <a:cs typeface="+mn-ea"/>
                <a:sym typeface="+mn-lt"/>
              </a:rPr>
              <a:t>万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次全文下载。</a:t>
            </a:r>
            <a:endParaRPr lang="en-US" altLang="zh-CN" sz="16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31EFA361-7FF9-7F4E-525C-DEE9129FA4E7}"/>
              </a:ext>
            </a:extLst>
          </p:cNvPr>
          <p:cNvSpPr>
            <a:spLocks/>
          </p:cNvSpPr>
          <p:nvPr/>
        </p:nvSpPr>
        <p:spPr>
          <a:xfrm>
            <a:off x="10292626" y="3012602"/>
            <a:ext cx="1440000" cy="899253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dk1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C9143A1A-889C-9DB8-AF47-2668DEC16A2A}"/>
              </a:ext>
            </a:extLst>
          </p:cNvPr>
          <p:cNvSpPr txBox="1"/>
          <p:nvPr/>
        </p:nvSpPr>
        <p:spPr>
          <a:xfrm>
            <a:off x="10231525" y="4044724"/>
            <a:ext cx="1439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0070C0"/>
                </a:solidFill>
                <a:cs typeface="+mn-ea"/>
                <a:sym typeface="+mn-lt"/>
              </a:rPr>
              <a:t>Alain Aspect</a:t>
            </a:r>
          </a:p>
          <a:p>
            <a:r>
              <a:rPr lang="en-US" sz="800" i="1" dirty="0">
                <a:solidFill>
                  <a:srgbClr val="0070C0"/>
                </a:solidFill>
                <a:cs typeface="+mn-ea"/>
                <a:sym typeface="+mn-lt"/>
              </a:rPr>
              <a:t>Winner 2022</a:t>
            </a:r>
          </a:p>
          <a:p>
            <a:r>
              <a:rPr lang="en-US" sz="800" i="1" dirty="0">
                <a:solidFill>
                  <a:srgbClr val="0070C0"/>
                </a:solidFill>
                <a:cs typeface="+mn-ea"/>
                <a:sym typeface="+mn-lt"/>
              </a:rPr>
              <a:t>Nobel Prize on Physics</a:t>
            </a:r>
          </a:p>
          <a:p>
            <a:r>
              <a:rPr lang="en-US" altLang="zh-CN" sz="800" b="1" dirty="0">
                <a:solidFill>
                  <a:srgbClr val="0070C0"/>
                </a:solidFill>
                <a:cs typeface="+mn-ea"/>
                <a:sym typeface="+mn-lt"/>
              </a:rPr>
              <a:t>pioneering quantum information science</a:t>
            </a:r>
            <a:endParaRPr lang="en-US" sz="800" b="1" dirty="0">
              <a:solidFill>
                <a:srgbClr val="0070C0"/>
              </a:solidFill>
              <a:cs typeface="+mn-ea"/>
              <a:sym typeface="+mn-lt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405FB954-8C64-0574-014A-EFD11CB93C48}"/>
              </a:ext>
            </a:extLst>
          </p:cNvPr>
          <p:cNvGrpSpPr/>
          <p:nvPr/>
        </p:nvGrpSpPr>
        <p:grpSpPr>
          <a:xfrm>
            <a:off x="11226351" y="3477007"/>
            <a:ext cx="909392" cy="869696"/>
            <a:chOff x="11212131" y="5215034"/>
            <a:chExt cx="909392" cy="869696"/>
          </a:xfrm>
        </p:grpSpPr>
        <p:sp>
          <p:nvSpPr>
            <p:cNvPr id="33" name="Oval 15">
              <a:extLst>
                <a:ext uri="{FF2B5EF4-FFF2-40B4-BE49-F238E27FC236}">
                  <a16:creationId xmlns:a16="http://schemas.microsoft.com/office/drawing/2014/main" id="{E37C3229-9322-88E7-5F78-8DC5E28975F5}"/>
                </a:ext>
              </a:extLst>
            </p:cNvPr>
            <p:cNvSpPr/>
            <p:nvPr/>
          </p:nvSpPr>
          <p:spPr>
            <a:xfrm>
              <a:off x="11276366" y="5282207"/>
              <a:ext cx="715026" cy="73535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pic>
          <p:nvPicPr>
            <p:cNvPr id="2050" name="Picture 2" descr="Quantum entanglement: The 'spooky' science behind the physics Nobel | The  Japan Times">
              <a:extLst>
                <a:ext uri="{FF2B5EF4-FFF2-40B4-BE49-F238E27FC236}">
                  <a16:creationId xmlns:a16="http://schemas.microsoft.com/office/drawing/2014/main" id="{C2EF7CF0-07B1-6443-3857-E7F303ED05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2131" y="5215034"/>
              <a:ext cx="909392" cy="8696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灯片编号占位符 79">
            <a:extLst>
              <a:ext uri="{FF2B5EF4-FFF2-40B4-BE49-F238E27FC236}">
                <a16:creationId xmlns:a16="http://schemas.microsoft.com/office/drawing/2014/main" id="{24219291-476A-7E8B-C239-92479E6B468F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376039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8</a:t>
            </a:fld>
            <a:endParaRPr lang="en-US" b="1" dirty="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8CACE579-0583-6FE0-532C-C65F11BA2609}"/>
              </a:ext>
            </a:extLst>
          </p:cNvPr>
          <p:cNvSpPr txBox="1"/>
          <p:nvPr/>
        </p:nvSpPr>
        <p:spPr>
          <a:xfrm>
            <a:off x="5267343" y="6354258"/>
            <a:ext cx="5414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https://www.aip.org/science-news/nobel2023</a:t>
            </a:r>
          </a:p>
        </p:txBody>
      </p:sp>
    </p:spTree>
    <p:extLst>
      <p:ext uri="{BB962C8B-B14F-4D97-AF65-F5344CB8AC3E}">
        <p14:creationId xmlns:p14="http://schemas.microsoft.com/office/powerpoint/2010/main" val="234616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D23C73-E824-E055-2298-2BB3C2928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192" y="453639"/>
            <a:ext cx="3701612" cy="2654554"/>
          </a:xfrm>
        </p:spPr>
        <p:txBody>
          <a:bodyPr/>
          <a:lstStyle/>
          <a:p>
            <a:r>
              <a:rPr lang="en-US" altLang="zh-CN" sz="2800" b="1" dirty="0">
                <a:latin typeface="+mn-lt"/>
                <a:ea typeface="+mn-ea"/>
                <a:cs typeface="+mn-ea"/>
                <a:sym typeface="+mn-lt"/>
              </a:rPr>
              <a:t>AIP</a:t>
            </a:r>
            <a:r>
              <a:rPr lang="zh-CN" altLang="en-US" sz="2800" b="1" dirty="0">
                <a:latin typeface="+mn-lt"/>
                <a:ea typeface="+mn-ea"/>
                <a:cs typeface="+mn-ea"/>
                <a:sym typeface="+mn-lt"/>
              </a:rPr>
              <a:t>出版社的电子图书</a:t>
            </a:r>
            <a:br>
              <a:rPr lang="zh-CN" altLang="en-US" sz="2800" b="1" dirty="0">
                <a:latin typeface="+mn-lt"/>
                <a:ea typeface="+mn-ea"/>
                <a:cs typeface="+mn-ea"/>
                <a:sym typeface="+mn-lt"/>
              </a:rPr>
            </a:br>
            <a:endParaRPr lang="zh-CN" altLang="en-US" sz="28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9B923786-F6B8-51C6-B18F-98C13F7B1CE1}"/>
              </a:ext>
            </a:extLst>
          </p:cNvPr>
          <p:cNvSpPr txBox="1"/>
          <p:nvPr/>
        </p:nvSpPr>
        <p:spPr>
          <a:xfrm>
            <a:off x="724439" y="1157058"/>
            <a:ext cx="305222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cs typeface="+mn-ea"/>
                <a:sym typeface="+mn-lt"/>
              </a:rPr>
              <a:t>AIP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出版社的电子书合集目前共出版了三套合集内容，分别为</a:t>
            </a:r>
            <a:r>
              <a:rPr lang="en-US" altLang="zh-CN" sz="1600" b="1" dirty="0">
                <a:solidFill>
                  <a:schemeClr val="tx2"/>
                </a:solidFill>
                <a:cs typeface="+mn-ea"/>
                <a:sym typeface="+mn-lt"/>
              </a:rPr>
              <a:t>Collection 1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、</a:t>
            </a:r>
            <a:r>
              <a:rPr lang="en-US" altLang="zh-CN" sz="1600" b="1" dirty="0">
                <a:solidFill>
                  <a:schemeClr val="tx2"/>
                </a:solidFill>
                <a:cs typeface="+mn-ea"/>
                <a:sym typeface="+mn-lt"/>
              </a:rPr>
              <a:t>Collection 2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和</a:t>
            </a:r>
            <a:r>
              <a:rPr lang="en-US" altLang="zh-CN" sz="1600" b="1" dirty="0">
                <a:solidFill>
                  <a:schemeClr val="tx2"/>
                </a:solidFill>
                <a:cs typeface="+mn-ea"/>
                <a:sym typeface="+mn-lt"/>
              </a:rPr>
              <a:t>AAPT Book Archive Collection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。</a:t>
            </a:r>
            <a:endParaRPr lang="en-US" altLang="zh-CN" sz="1600" dirty="0">
              <a:solidFill>
                <a:schemeClr val="tx1"/>
              </a:solidFill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600" dirty="0">
              <a:solidFill>
                <a:schemeClr val="tx1"/>
              </a:solidFill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cs typeface="+mn-ea"/>
                <a:sym typeface="+mn-lt"/>
              </a:rPr>
              <a:t>C1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合集共出版</a:t>
            </a:r>
            <a:r>
              <a:rPr lang="en-US" altLang="zh-CN" sz="1600" b="1" dirty="0">
                <a:solidFill>
                  <a:schemeClr val="tx2"/>
                </a:solidFill>
                <a:cs typeface="+mn-ea"/>
                <a:sym typeface="+mn-lt"/>
              </a:rPr>
              <a:t>40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本图书，</a:t>
            </a:r>
            <a:r>
              <a:rPr lang="en-US" altLang="zh-CN" sz="1600" dirty="0">
                <a:solidFill>
                  <a:schemeClr val="tx1"/>
                </a:solidFill>
                <a:cs typeface="+mn-ea"/>
                <a:sym typeface="+mn-lt"/>
              </a:rPr>
              <a:t>C2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合集共出版</a:t>
            </a:r>
            <a:r>
              <a:rPr lang="en-US" altLang="zh-CN" sz="1600" b="1" dirty="0">
                <a:solidFill>
                  <a:schemeClr val="tx2"/>
                </a:solidFill>
                <a:cs typeface="+mn-ea"/>
                <a:sym typeface="+mn-lt"/>
              </a:rPr>
              <a:t>43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本图书，目前已经全部出版完毕。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600" dirty="0">
              <a:solidFill>
                <a:schemeClr val="tx1"/>
              </a:solidFill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600" dirty="0">
              <a:solidFill>
                <a:schemeClr val="tx1"/>
              </a:solidFill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cs typeface="+mn-ea"/>
                <a:sym typeface="+mn-lt"/>
              </a:rPr>
              <a:t>AIP Publishing</a:t>
            </a:r>
            <a:r>
              <a:rPr lang="zh-CN" altLang="en-US" sz="1600" dirty="0">
                <a:cs typeface="+mn-ea"/>
                <a:sym typeface="+mn-lt"/>
              </a:rPr>
              <a:t>与</a:t>
            </a:r>
            <a:r>
              <a:rPr lang="en-US" altLang="zh-CN" sz="1600" dirty="0">
                <a:cs typeface="+mn-ea"/>
                <a:sym typeface="+mn-lt"/>
              </a:rPr>
              <a:t>American Association of Physics Teachers (AAPT) </a:t>
            </a:r>
            <a:r>
              <a:rPr lang="zh-CN" altLang="en-US" sz="1600" dirty="0">
                <a:cs typeface="+mn-ea"/>
                <a:sym typeface="+mn-lt"/>
              </a:rPr>
              <a:t>合作，对</a:t>
            </a:r>
            <a:r>
              <a:rPr lang="en-US" altLang="zh-CN" sz="1600" dirty="0">
                <a:cs typeface="+mn-ea"/>
                <a:sym typeface="+mn-lt"/>
              </a:rPr>
              <a:t>1977-2017</a:t>
            </a:r>
            <a:r>
              <a:rPr lang="zh-CN" altLang="en-US" sz="1600" dirty="0">
                <a:cs typeface="+mn-ea"/>
                <a:sym typeface="+mn-lt"/>
              </a:rPr>
              <a:t>年间的</a:t>
            </a:r>
            <a:r>
              <a:rPr lang="en-US" altLang="zh-CN" sz="1600" b="1" dirty="0">
                <a:solidFill>
                  <a:schemeClr val="tx2"/>
                </a:solidFill>
                <a:cs typeface="+mn-ea"/>
                <a:sym typeface="+mn-lt"/>
              </a:rPr>
              <a:t>34</a:t>
            </a:r>
            <a:r>
              <a:rPr lang="zh-CN" altLang="en-US" sz="1600" dirty="0">
                <a:cs typeface="+mn-ea"/>
                <a:sym typeface="+mn-lt"/>
              </a:rPr>
              <a:t>本原版著作进行了数字化。这套数字化重新制作的馆藏</a:t>
            </a:r>
            <a:r>
              <a:rPr lang="en-US" altLang="zh-CN" sz="1600" dirty="0">
                <a:cs typeface="+mn-ea"/>
                <a:sym typeface="+mn-lt"/>
              </a:rPr>
              <a:t>——AAPT Book Archive</a:t>
            </a:r>
            <a:r>
              <a:rPr lang="zh-CN" altLang="en-US" sz="1600" dirty="0">
                <a:cs typeface="+mn-ea"/>
                <a:sym typeface="+mn-lt"/>
              </a:rPr>
              <a:t>已完全整合到新平台上。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600" b="1" dirty="0">
              <a:solidFill>
                <a:schemeClr val="tx2"/>
              </a:solidFill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6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97E74681-8008-2BF1-44BD-8B3D405BA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862" y="3886199"/>
            <a:ext cx="6949442" cy="2362200"/>
          </a:xfrm>
          <a:prstGeom prst="rect">
            <a:avLst/>
          </a:prstGeom>
        </p:spPr>
      </p:pic>
      <p:pic>
        <p:nvPicPr>
          <p:cNvPr id="34" name="Picture 4" descr="Diagram&#10;&#10;Description automatically generated">
            <a:extLst>
              <a:ext uri="{FF2B5EF4-FFF2-40B4-BE49-F238E27FC236}">
                <a16:creationId xmlns:a16="http://schemas.microsoft.com/office/drawing/2014/main" id="{FB660038-66C1-2707-0C46-564374256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804" y="1073719"/>
            <a:ext cx="1803120" cy="2557916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D08BFCD-AA00-0E2D-3126-FB288F67BE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602" y="1078485"/>
            <a:ext cx="1789891" cy="2566929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">
            <a:extLst>
              <a:ext uri="{FF2B5EF4-FFF2-40B4-BE49-F238E27FC236}">
                <a16:creationId xmlns:a16="http://schemas.microsoft.com/office/drawing/2014/main" id="{7AB4B260-D68A-59A1-1E00-1D1DEE72F1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786" y="1062659"/>
            <a:ext cx="1803120" cy="25689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9">
            <a:extLst>
              <a:ext uri="{FF2B5EF4-FFF2-40B4-BE49-F238E27FC236}">
                <a16:creationId xmlns:a16="http://schemas.microsoft.com/office/drawing/2014/main" id="{1BBD9B52-FB1C-4DAD-5C24-DDB9F82D97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39" t="2182" r="2921" b="2222"/>
          <a:stretch/>
        </p:blipFill>
        <p:spPr>
          <a:xfrm>
            <a:off x="10182610" y="1065538"/>
            <a:ext cx="1837940" cy="2580706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6365C0C1-A264-0973-1510-1FD7C4981AF8}"/>
              </a:ext>
            </a:extLst>
          </p:cNvPr>
          <p:cNvSpPr txBox="1"/>
          <p:nvPr/>
        </p:nvSpPr>
        <p:spPr>
          <a:xfrm>
            <a:off x="7761374" y="6215139"/>
            <a:ext cx="35844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cs typeface="+mn-ea"/>
              </a:rPr>
              <a:t>https://pubs.aip.org/books</a:t>
            </a:r>
            <a:endParaRPr lang="zh-CN" altLang="en-US" b="1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3" name="灯片编号占位符 79">
            <a:extLst>
              <a:ext uri="{FF2B5EF4-FFF2-40B4-BE49-F238E27FC236}">
                <a16:creationId xmlns:a16="http://schemas.microsoft.com/office/drawing/2014/main" id="{601190BE-A36F-EFAC-2915-6C87BF0780DF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504617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9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547038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PICTURE" val="#663996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4|10.5|20.1|3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|14.3|17.3|50.7|29.6|13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55.6|18.6|35.2|1.3|8.3|47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1.1|17|12.4|8.9|4.9|8|12.2|24.2|11.7|4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1.1|17|12.4|8.9|4.9|8|12.2|24.2|11.7|4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1.1|17|12.4|8.9|4.9|8|12.2|24.2|11.7|4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1.1|17|12.4|8.9|4.9|8|12.2|24.2|11.7|41.2"/>
</p:tagLst>
</file>

<file path=ppt/theme/theme1.xml><?xml version="1.0" encoding="utf-8"?>
<a:theme xmlns:a="http://schemas.openxmlformats.org/drawingml/2006/main" name="Office 主题​​">
  <a:themeElements>
    <a:clrScheme name="AIPP colours">
      <a:dk1>
        <a:srgbClr val="0F0051"/>
      </a:dk1>
      <a:lt1>
        <a:srgbClr val="FFFFFF"/>
      </a:lt1>
      <a:dk2>
        <a:srgbClr val="2814BD"/>
      </a:dk2>
      <a:lt2>
        <a:srgbClr val="EBF3F8"/>
      </a:lt2>
      <a:accent1>
        <a:srgbClr val="FFE11E"/>
      </a:accent1>
      <a:accent2>
        <a:srgbClr val="12E7FF"/>
      </a:accent2>
      <a:accent3>
        <a:srgbClr val="20DE79"/>
      </a:accent3>
      <a:accent4>
        <a:srgbClr val="FF7500"/>
      </a:accent4>
      <a:accent5>
        <a:srgbClr val="9564FF"/>
      </a:accent5>
      <a:accent6>
        <a:srgbClr val="FC4038"/>
      </a:accent6>
      <a:hlink>
        <a:srgbClr val="2814BD"/>
      </a:hlink>
      <a:folHlink>
        <a:srgbClr val="0F0051"/>
      </a:folHlink>
    </a:clrScheme>
    <a:fontScheme name="pyp22225">
      <a:majorFont>
        <a:latin typeface="Arial" panose="020B0A04020102020204"/>
        <a:ea typeface="微软雅黑"/>
        <a:cs typeface=""/>
      </a:majorFont>
      <a:minorFont>
        <a:latin typeface="Arial" panose="020B060402020202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IPP-template-approved" id="{B6B942C6-6EDC-9D4C-ABA3-95F9B2EA473F}" vid="{7ED3114E-2DE3-2F4D-BFCA-8068E00F3C39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AIPP-template-approved-New logo</Template>
  <TotalTime>10291</TotalTime>
  <Words>1533</Words>
  <Application>Microsoft Office PowerPoint</Application>
  <PresentationFormat>宽屏</PresentationFormat>
  <Paragraphs>229</Paragraphs>
  <Slides>23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2" baseType="lpstr">
      <vt:lpstr>-apple-system</vt:lpstr>
      <vt:lpstr>Droid Serif</vt:lpstr>
      <vt:lpstr>Helvetica LT Pro Black</vt:lpstr>
      <vt:lpstr>微软雅黑</vt:lpstr>
      <vt:lpstr>等线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美国物理联合会(AIP)及 出版社(AIP Publishing)简介</vt:lpstr>
      <vt:lpstr>美国物理联合会（AIP） </vt:lpstr>
      <vt:lpstr>关于美国物理联合会出版社(AIP Publishing)</vt:lpstr>
      <vt:lpstr>AIP出版社产品介绍 （期刊&amp;图书）</vt:lpstr>
      <vt:lpstr>PowerPoint 演示文稿</vt:lpstr>
      <vt:lpstr>AIP出版社的一些数字 </vt:lpstr>
      <vt:lpstr>AIP出版社的电子图书 </vt:lpstr>
      <vt:lpstr>AIP出版社新平台使用 https://pubs.aip.org/ </vt:lpstr>
      <vt:lpstr>PowerPoint 演示文稿</vt:lpstr>
      <vt:lpstr>AIP出版社新平台主页 - 1</vt:lpstr>
      <vt:lpstr>AIP出版社新平台主页 - 2</vt:lpstr>
      <vt:lpstr>AIP出版社新平台 – 平台检索</vt:lpstr>
      <vt:lpstr>精炼检索结果</vt:lpstr>
      <vt:lpstr>精炼检索结果</vt:lpstr>
      <vt:lpstr>期刊页面</vt:lpstr>
      <vt:lpstr>文章页面</vt:lpstr>
      <vt:lpstr>文章页面</vt:lpstr>
      <vt:lpstr>图书页面</vt:lpstr>
      <vt:lpstr>某本书的页面</vt:lpstr>
      <vt:lpstr>查看图书章节</vt:lpstr>
      <vt:lpstr>谢谢！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Wang Lin</dc:creator>
  <cp:lastModifiedBy>Susie Wang</cp:lastModifiedBy>
  <cp:revision>284</cp:revision>
  <dcterms:created xsi:type="dcterms:W3CDTF">2023-04-13T06:54:02Z</dcterms:created>
  <dcterms:modified xsi:type="dcterms:W3CDTF">2024-11-14T09:20:02Z</dcterms:modified>
</cp:coreProperties>
</file>