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6" r:id="rId2"/>
    <p:sldMasterId id="2147483662" r:id="rId3"/>
  </p:sldMasterIdLst>
  <p:notesMasterIdLst>
    <p:notesMasterId r:id="rId49"/>
  </p:notesMasterIdLst>
  <p:sldIdLst>
    <p:sldId id="256" r:id="rId4"/>
    <p:sldId id="257" r:id="rId5"/>
    <p:sldId id="258" r:id="rId6"/>
    <p:sldId id="668" r:id="rId7"/>
    <p:sldId id="670" r:id="rId8"/>
    <p:sldId id="576" r:id="rId9"/>
    <p:sldId id="666" r:id="rId10"/>
    <p:sldId id="658" r:id="rId11"/>
    <p:sldId id="672" r:id="rId12"/>
    <p:sldId id="659" r:id="rId13"/>
    <p:sldId id="673" r:id="rId14"/>
    <p:sldId id="667" r:id="rId15"/>
    <p:sldId id="677" r:id="rId16"/>
    <p:sldId id="681" r:id="rId17"/>
    <p:sldId id="734" r:id="rId18"/>
    <p:sldId id="683" r:id="rId19"/>
    <p:sldId id="733" r:id="rId20"/>
    <p:sldId id="676" r:id="rId21"/>
    <p:sldId id="684" r:id="rId22"/>
    <p:sldId id="735" r:id="rId23"/>
    <p:sldId id="685" r:id="rId24"/>
    <p:sldId id="689" r:id="rId25"/>
    <p:sldId id="688" r:id="rId26"/>
    <p:sldId id="686" r:id="rId27"/>
    <p:sldId id="737" r:id="rId28"/>
    <p:sldId id="691" r:id="rId29"/>
    <p:sldId id="692" r:id="rId30"/>
    <p:sldId id="693" r:id="rId31"/>
    <p:sldId id="739" r:id="rId32"/>
    <p:sldId id="660" r:id="rId33"/>
    <p:sldId id="696" r:id="rId34"/>
    <p:sldId id="697" r:id="rId35"/>
    <p:sldId id="698" r:id="rId36"/>
    <p:sldId id="699" r:id="rId37"/>
    <p:sldId id="700" r:id="rId38"/>
    <p:sldId id="702" r:id="rId39"/>
    <p:sldId id="703" r:id="rId40"/>
    <p:sldId id="704" r:id="rId41"/>
    <p:sldId id="705" r:id="rId42"/>
    <p:sldId id="706" r:id="rId43"/>
    <p:sldId id="707" r:id="rId44"/>
    <p:sldId id="708" r:id="rId45"/>
    <p:sldId id="709" r:id="rId46"/>
    <p:sldId id="710" r:id="rId47"/>
    <p:sldId id="260" r:id="rId48"/>
  </p:sldIdLst>
  <p:sldSz cx="12192000" cy="6858000"/>
  <p:notesSz cx="6858000" cy="9144000"/>
  <p:embeddedFontLst>
    <p:embeddedFont>
      <p:font typeface="微软雅黑" panose="020B0503020204020204" pitchFamily="34" charset="-122"/>
      <p:regular r:id="rId50"/>
      <p:bold r:id="rId51"/>
    </p:embeddedFont>
    <p:embeddedFont>
      <p:font typeface="等线" panose="02010600030101010101" pitchFamily="2" charset="-122"/>
      <p:regular r:id="rId52"/>
      <p:bold r:id="rId53"/>
    </p:embeddedFont>
    <p:embeddedFont>
      <p:font typeface="黑体" panose="02010609060101010101" pitchFamily="49" charset="-122"/>
      <p:regular r:id="rId54"/>
    </p:embeddedFont>
    <p:embeddedFont>
      <p:font typeface="Impact" panose="020B0806030902050204" pitchFamily="34" charset="0"/>
      <p:regular r:id="rId55"/>
    </p:embeddedFont>
    <p:embeddedFont>
      <p:font typeface="楷体" panose="02010609060101010101" pitchFamily="49" charset="-122"/>
      <p:regular r:id="rId56"/>
    </p:embeddedFont>
    <p:embeddedFont>
      <p:font typeface="华文楷体" panose="02010600030101010101" charset="-122"/>
      <p:regular r:id="rId57"/>
    </p:embeddedFont>
    <p:embeddedFont>
      <p:font typeface="Calibri" panose="020F0502020204030204" pitchFamily="34" charset="0"/>
      <p:regular r:id="rId58"/>
      <p:bold r:id="rId59"/>
      <p:italic r:id="rId60"/>
      <p:boldItalic r:id="rId61"/>
    </p:embeddedFont>
    <p:embeddedFont>
      <p:font typeface="微软雅黑 Light" panose="020B0502040204020203" pitchFamily="34" charset="-122"/>
      <p:regular r:id="rId62"/>
    </p:embeddedFont>
    <p:embeddedFont>
      <p:font typeface="华文仿宋" panose="02010600030101010101" charset="-122"/>
      <p:regular r:id="rId63"/>
    </p:embeddedFont>
  </p:embeddedFontLst>
  <p:custDataLst>
    <p:tags r:id="rId6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BB43"/>
    <a:srgbClr val="213969"/>
    <a:srgbClr val="89BD43"/>
    <a:srgbClr val="FDFDFD"/>
    <a:srgbClr val="FCFCFC"/>
    <a:srgbClr val="FAFAFA"/>
    <a:srgbClr val="F5F5F5"/>
    <a:srgbClr val="31549B"/>
    <a:srgbClr val="323E70"/>
    <a:srgbClr val="202E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97" autoAdjust="0"/>
    <p:restoredTop sz="94434" autoAdjust="0"/>
  </p:normalViewPr>
  <p:slideViewPr>
    <p:cSldViewPr snapToGrid="0" showGuides="1">
      <p:cViewPr varScale="1">
        <p:scale>
          <a:sx n="108" d="100"/>
          <a:sy n="108" d="100"/>
        </p:scale>
        <p:origin x="-972" y="-78"/>
      </p:cViewPr>
      <p:guideLst>
        <p:guide orient="horz" pos="2160"/>
        <p:guide pos="3837"/>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7.fntdata"/><Relationship Id="rId64"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0.fntdata"/><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5.fntdata"/><Relationship Id="rId62"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DFE432-6270-47A7-847A-3BD3FDBD8C8E}" type="datetimeFigureOut">
              <a:rPr lang="zh-CN" altLang="en-US" smtClean="0"/>
              <a:t>2020/4/27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5C99AB-A938-4B03-BD13-96093DAA8B16}" type="slidenum">
              <a:rPr lang="zh-CN" altLang="en-US" smtClean="0"/>
              <a:t>‹#›</a:t>
            </a:fld>
            <a:endParaRPr lang="zh-CN" altLang="en-US"/>
          </a:p>
        </p:txBody>
      </p:sp>
    </p:spTree>
    <p:extLst>
      <p:ext uri="{BB962C8B-B14F-4D97-AF65-F5344CB8AC3E}">
        <p14:creationId xmlns:p14="http://schemas.microsoft.com/office/powerpoint/2010/main" val="2122137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75C99AB-A938-4B03-BD13-96093DAA8B16}" type="slidenum">
              <a:rPr lang="zh-CN" altLang="en-US" smtClean="0"/>
              <a:t>5</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75C99AB-A938-4B03-BD13-96093DAA8B16}" type="slidenum">
              <a:rPr lang="zh-CN" altLang="en-US" smtClean="0"/>
              <a:t>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75C99AB-A938-4B03-BD13-96093DAA8B16}" type="slidenum">
              <a:rPr lang="zh-CN" altLang="en-US" smtClean="0"/>
              <a:t>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75C99AB-A938-4B03-BD13-96093DAA8B16}" type="slidenum">
              <a:rPr lang="zh-CN" altLang="en-US" smtClean="0"/>
              <a:t>11</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75C99AB-A938-4B03-BD13-96093DAA8B16}" type="slidenum">
              <a:rPr lang="zh-CN" altLang="en-US" smtClean="0"/>
              <a:t>12</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与封底">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模板使用帮助1">
    <p:spTree>
      <p:nvGrpSpPr>
        <p:cNvPr id="1" name=""/>
        <p:cNvGrpSpPr/>
        <p:nvPr/>
      </p:nvGrpSpPr>
      <p:grpSpPr>
        <a:xfrm>
          <a:off x="0" y="0"/>
          <a:ext cx="0" cy="0"/>
          <a:chOff x="0" y="0"/>
          <a:chExt cx="0" cy="0"/>
        </a:xfrm>
      </p:grpSpPr>
      <p:sp>
        <p:nvSpPr>
          <p:cNvPr id="3" name="文本框 2"/>
          <p:cNvSpPr txBox="1"/>
          <p:nvPr userDrawn="1"/>
        </p:nvSpPr>
        <p:spPr>
          <a:xfrm>
            <a:off x="606000" y="312961"/>
            <a:ext cx="3426579" cy="400110"/>
          </a:xfrm>
          <a:prstGeom prst="rect">
            <a:avLst/>
          </a:prstGeom>
          <a:noFill/>
          <a:ln>
            <a:noFill/>
          </a:ln>
        </p:spPr>
        <p:txBody>
          <a:bodyPr wrap="none" lIns="0" rtlCol="0">
            <a:spAutoFit/>
          </a:bodyPr>
          <a:lstStyle/>
          <a:p>
            <a:pPr algn="l"/>
            <a:r>
              <a:rPr lang="zh-CN" altLang="en-US" sz="2000" dirty="0">
                <a:solidFill>
                  <a:srgbClr val="111111"/>
                </a:solidFill>
                <a:latin typeface="微软雅黑" panose="020B0503020204020204" pitchFamily="34" charset="-122"/>
                <a:ea typeface="微软雅黑" panose="020B0503020204020204" pitchFamily="34" charset="-122"/>
              </a:rPr>
              <a:t>模板使用帮助：如何替换图片</a:t>
            </a:r>
          </a:p>
        </p:txBody>
      </p:sp>
      <p:cxnSp>
        <p:nvCxnSpPr>
          <p:cNvPr id="4" name="直接连接符 3"/>
          <p:cNvCxnSpPr/>
          <p:nvPr userDrawn="1"/>
        </p:nvCxnSpPr>
        <p:spPr>
          <a:xfrm>
            <a:off x="606000" y="764481"/>
            <a:ext cx="10980000" cy="0"/>
          </a:xfrm>
          <a:prstGeom prst="line">
            <a:avLst/>
          </a:prstGeom>
          <a:ln w="19050">
            <a:solidFill>
              <a:srgbClr val="7B7B7B"/>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userDrawn="1"/>
        </p:nvSpPr>
        <p:spPr>
          <a:xfrm>
            <a:off x="614626" y="1166711"/>
            <a:ext cx="1528624" cy="307777"/>
          </a:xfrm>
          <a:prstGeom prst="rect">
            <a:avLst/>
          </a:prstGeom>
          <a:noFill/>
        </p:spPr>
        <p:txBody>
          <a:bodyPr wrap="none" lIns="0" rtlCol="0">
            <a:spAutoFit/>
          </a:bodyPr>
          <a:lstStyle/>
          <a:p>
            <a:r>
              <a:rPr lang="zh-CN" altLang="en-US" sz="1400" dirty="0">
                <a:solidFill>
                  <a:srgbClr val="111111"/>
                </a:solidFill>
                <a:latin typeface="微软雅黑" panose="020B0503020204020204" pitchFamily="34" charset="-122"/>
                <a:ea typeface="微软雅黑" panose="020B0503020204020204" pitchFamily="34" charset="-122"/>
              </a:rPr>
              <a:t>替换图片方法一：</a:t>
            </a:r>
            <a:endParaRPr lang="en-US" altLang="zh-CN" sz="1400" dirty="0">
              <a:solidFill>
                <a:srgbClr val="111111"/>
              </a:solidFill>
              <a:latin typeface="微软雅黑" panose="020B0503020204020204" pitchFamily="34" charset="-122"/>
              <a:ea typeface="微软雅黑" panose="020B0503020204020204" pitchFamily="34" charset="-122"/>
            </a:endParaRPr>
          </a:p>
        </p:txBody>
      </p:sp>
      <p:sp>
        <p:nvSpPr>
          <p:cNvPr id="6" name="文本框 5"/>
          <p:cNvSpPr txBox="1"/>
          <p:nvPr userDrawn="1"/>
        </p:nvSpPr>
        <p:spPr>
          <a:xfrm>
            <a:off x="614626" y="1535413"/>
            <a:ext cx="3033449" cy="923330"/>
          </a:xfrm>
          <a:prstGeom prst="rect">
            <a:avLst/>
          </a:prstGeom>
          <a:noFill/>
        </p:spPr>
        <p:txBody>
          <a:bodyPr wrap="square" lIns="0" rtlCol="0">
            <a:spAutoFit/>
          </a:bodyPr>
          <a:lstStyle/>
          <a:p>
            <a:pPr algn="just">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选中需替换图片，点击格式选项卡中“更改图片”按钮，在弹出的对话框中选择图片，完成替换。</a:t>
            </a:r>
            <a:endParaRPr lang="en-US" altLang="zh-CN" sz="1200" dirty="0">
              <a:solidFill>
                <a:srgbClr val="777777"/>
              </a:solidFill>
              <a:latin typeface="微软雅黑" panose="020B0503020204020204" pitchFamily="34" charset="-122"/>
              <a:ea typeface="微软雅黑" panose="020B0503020204020204" pitchFamily="34" charset="-122"/>
            </a:endParaRPr>
          </a:p>
        </p:txBody>
      </p:sp>
      <p:pic>
        <p:nvPicPr>
          <p:cNvPr id="10" name="图片 9"/>
          <p:cNvPicPr/>
          <p:nvPr userDrawn="1"/>
        </p:nvPicPr>
        <p:blipFill>
          <a:blip r:embed="rId2"/>
          <a:stretch>
            <a:fillRect/>
          </a:stretch>
        </p:blipFill>
        <p:spPr>
          <a:xfrm>
            <a:off x="606000" y="2655128"/>
            <a:ext cx="1523365" cy="913765"/>
          </a:xfrm>
          <a:prstGeom prst="rect">
            <a:avLst/>
          </a:prstGeom>
        </p:spPr>
      </p:pic>
      <p:sp>
        <p:nvSpPr>
          <p:cNvPr id="11" name="文本框 10"/>
          <p:cNvSpPr txBox="1"/>
          <p:nvPr userDrawn="1"/>
        </p:nvSpPr>
        <p:spPr>
          <a:xfrm>
            <a:off x="4256869" y="1166711"/>
            <a:ext cx="1528624" cy="307777"/>
          </a:xfrm>
          <a:prstGeom prst="rect">
            <a:avLst/>
          </a:prstGeom>
          <a:noFill/>
        </p:spPr>
        <p:txBody>
          <a:bodyPr wrap="none" lIns="0" rtlCol="0">
            <a:spAutoFit/>
          </a:bodyPr>
          <a:lstStyle/>
          <a:p>
            <a:r>
              <a:rPr lang="zh-CN" altLang="en-US" sz="1400" dirty="0">
                <a:solidFill>
                  <a:srgbClr val="111111"/>
                </a:solidFill>
                <a:latin typeface="微软雅黑" panose="020B0503020204020204" pitchFamily="34" charset="-122"/>
                <a:ea typeface="微软雅黑" panose="020B0503020204020204" pitchFamily="34" charset="-122"/>
              </a:rPr>
              <a:t>替换图片方法二：</a:t>
            </a:r>
            <a:endParaRPr lang="en-US" altLang="zh-CN" sz="1400" dirty="0">
              <a:solidFill>
                <a:srgbClr val="111111"/>
              </a:solidFill>
              <a:latin typeface="微软雅黑" panose="020B0503020204020204" pitchFamily="34" charset="-122"/>
              <a:ea typeface="微软雅黑" panose="020B0503020204020204" pitchFamily="34" charset="-122"/>
            </a:endParaRPr>
          </a:p>
        </p:txBody>
      </p:sp>
      <p:sp>
        <p:nvSpPr>
          <p:cNvPr id="12" name="文本框 11"/>
          <p:cNvSpPr txBox="1"/>
          <p:nvPr userDrawn="1"/>
        </p:nvSpPr>
        <p:spPr>
          <a:xfrm>
            <a:off x="4256869" y="1535413"/>
            <a:ext cx="7009232" cy="369332"/>
          </a:xfrm>
          <a:prstGeom prst="rect">
            <a:avLst/>
          </a:prstGeom>
          <a:noFill/>
        </p:spPr>
        <p:txBody>
          <a:bodyPr wrap="square" lIns="0" rtlCol="0">
            <a:spAutoFit/>
          </a:bodyPr>
          <a:lstStyle/>
          <a:p>
            <a:pPr algn="just">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选中需替换图片，若此时“更改图片”按钮不可用，可采用以下方法替换图片。</a:t>
            </a:r>
            <a:endParaRPr lang="en-US" altLang="zh-CN" sz="1200" dirty="0">
              <a:solidFill>
                <a:srgbClr val="777777"/>
              </a:solidFill>
              <a:latin typeface="微软雅黑" panose="020B0503020204020204" pitchFamily="34" charset="-122"/>
              <a:ea typeface="微软雅黑" panose="020B0503020204020204" pitchFamily="34" charset="-122"/>
            </a:endParaRPr>
          </a:p>
        </p:txBody>
      </p:sp>
      <p:sp>
        <p:nvSpPr>
          <p:cNvPr id="14" name="文本框 13"/>
          <p:cNvSpPr txBox="1"/>
          <p:nvPr userDrawn="1"/>
        </p:nvSpPr>
        <p:spPr>
          <a:xfrm>
            <a:off x="4256869" y="1997562"/>
            <a:ext cx="3506908" cy="646331"/>
          </a:xfrm>
          <a:prstGeom prst="rect">
            <a:avLst/>
          </a:prstGeom>
          <a:noFill/>
        </p:spPr>
        <p:txBody>
          <a:bodyPr wrap="square" lIns="0" rtlCol="0">
            <a:spAutoFit/>
          </a:bodyPr>
          <a:lstStyle/>
          <a:p>
            <a:pPr algn="just">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1.</a:t>
            </a:r>
            <a:r>
              <a:rPr lang="zh-CN" altLang="en-US" sz="1200" dirty="0">
                <a:solidFill>
                  <a:srgbClr val="777777"/>
                </a:solidFill>
                <a:latin typeface="微软雅黑" panose="020B0503020204020204" pitchFamily="34" charset="-122"/>
                <a:ea typeface="微软雅黑" panose="020B0503020204020204" pitchFamily="34" charset="-122"/>
              </a:rPr>
              <a:t>将图片插入幻灯片页面，使用裁剪工具调整图片大小，使其与原图片外形大小一致。</a:t>
            </a:r>
            <a:endParaRPr lang="en-US" altLang="zh-CN" sz="1200" dirty="0">
              <a:solidFill>
                <a:srgbClr val="777777"/>
              </a:solidFill>
              <a:latin typeface="微软雅黑" panose="020B0503020204020204" pitchFamily="34" charset="-122"/>
              <a:ea typeface="微软雅黑" panose="020B0503020204020204" pitchFamily="34" charset="-122"/>
            </a:endParaRPr>
          </a:p>
        </p:txBody>
      </p:sp>
      <p:pic>
        <p:nvPicPr>
          <p:cNvPr id="16" name="图片 15"/>
          <p:cNvPicPr/>
          <p:nvPr userDrawn="1"/>
        </p:nvPicPr>
        <p:blipFill>
          <a:blip r:embed="rId3" cstate="screen"/>
          <a:stretch>
            <a:fillRect/>
          </a:stretch>
        </p:blipFill>
        <p:spPr>
          <a:xfrm>
            <a:off x="4256867" y="3258631"/>
            <a:ext cx="1284051" cy="962604"/>
          </a:xfrm>
          <a:prstGeom prst="rect">
            <a:avLst/>
          </a:prstGeom>
        </p:spPr>
      </p:pic>
      <p:pic>
        <p:nvPicPr>
          <p:cNvPr id="17" name="Picture 3"/>
          <p:cNvPicPr/>
          <p:nvPr userDrawn="1"/>
        </p:nvPicPr>
        <p:blipFill>
          <a:blip r:embed="rId4"/>
          <a:srcRect/>
          <a:stretch>
            <a:fillRect/>
          </a:stretch>
        </p:blipFill>
        <p:spPr bwMode="auto">
          <a:xfrm>
            <a:off x="5824343" y="2654324"/>
            <a:ext cx="2015561" cy="167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文本框 17"/>
          <p:cNvSpPr txBox="1"/>
          <p:nvPr userDrawn="1"/>
        </p:nvSpPr>
        <p:spPr>
          <a:xfrm>
            <a:off x="4256869" y="4896041"/>
            <a:ext cx="4947516" cy="1200329"/>
          </a:xfrm>
          <a:prstGeom prst="rect">
            <a:avLst/>
          </a:prstGeom>
          <a:noFill/>
        </p:spPr>
        <p:txBody>
          <a:bodyPr wrap="square" lIns="0" rtlCol="0">
            <a:spAutoFit/>
          </a:bodyPr>
          <a:lstStyle/>
          <a:p>
            <a:pPr algn="just">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2.</a:t>
            </a:r>
            <a:r>
              <a:rPr lang="zh-CN" altLang="en-US" sz="1200" dirty="0">
                <a:solidFill>
                  <a:srgbClr val="777777"/>
                </a:solidFill>
                <a:latin typeface="微软雅黑" panose="020B0503020204020204" pitchFamily="34" charset="-122"/>
                <a:ea typeface="微软雅黑" panose="020B0503020204020204" pitchFamily="34" charset="-122"/>
              </a:rPr>
              <a:t>在调整好的图片上右键，选择剪切。</a:t>
            </a:r>
          </a:p>
          <a:p>
            <a:pPr algn="just">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3.</a:t>
            </a:r>
            <a:r>
              <a:rPr lang="zh-CN" altLang="en-US" sz="1200" dirty="0">
                <a:solidFill>
                  <a:srgbClr val="777777"/>
                </a:solidFill>
                <a:latin typeface="微软雅黑" panose="020B0503020204020204" pitchFamily="34" charset="-122"/>
                <a:ea typeface="微软雅黑" panose="020B0503020204020204" pitchFamily="34" charset="-122"/>
              </a:rPr>
              <a:t>在原图片上右键，选择“设置图片格式”，打开选项栏。</a:t>
            </a:r>
          </a:p>
          <a:p>
            <a:pPr algn="just">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4.</a:t>
            </a:r>
            <a:r>
              <a:rPr lang="zh-CN" altLang="en-US" sz="1200" dirty="0">
                <a:solidFill>
                  <a:srgbClr val="777777"/>
                </a:solidFill>
                <a:latin typeface="微软雅黑" panose="020B0503020204020204" pitchFamily="34" charset="-122"/>
                <a:ea typeface="微软雅黑" panose="020B0503020204020204" pitchFamily="34" charset="-122"/>
              </a:rPr>
              <a:t>选择形状选项中的“图片或纹理填充”，点击“剪贴板”按钮，完成图片替换。</a:t>
            </a:r>
          </a:p>
        </p:txBody>
      </p:sp>
      <p:pic>
        <p:nvPicPr>
          <p:cNvPr id="19" name="图片 18"/>
          <p:cNvPicPr/>
          <p:nvPr userDrawn="1"/>
        </p:nvPicPr>
        <p:blipFill>
          <a:blip r:embed="rId5"/>
          <a:stretch>
            <a:fillRect/>
          </a:stretch>
        </p:blipFill>
        <p:spPr>
          <a:xfrm>
            <a:off x="9392644" y="2940635"/>
            <a:ext cx="2184730" cy="3353020"/>
          </a:xfrm>
          <a:prstGeom prst="rect">
            <a:avLst/>
          </a:prstGeom>
        </p:spPr>
      </p:pic>
      <p:sp>
        <p:nvSpPr>
          <p:cNvPr id="2" name="矩形 1"/>
          <p:cNvSpPr/>
          <p:nvPr userDrawn="1"/>
        </p:nvSpPr>
        <p:spPr>
          <a:xfrm>
            <a:off x="4594964" y="4369162"/>
            <a:ext cx="607859" cy="261610"/>
          </a:xfrm>
          <a:prstGeom prst="rect">
            <a:avLst/>
          </a:prstGeom>
        </p:spPr>
        <p:txBody>
          <a:bodyPr wrap="none">
            <a:spAutoFit/>
          </a:bodyPr>
          <a:lstStyle/>
          <a:p>
            <a:pPr algn="ctr"/>
            <a:r>
              <a:rPr lang="zh-CN" altLang="zh-CN" sz="1100" dirty="0">
                <a:solidFill>
                  <a:srgbClr val="808080"/>
                </a:solidFill>
                <a:effectLst/>
                <a:latin typeface="微软雅黑" panose="020B0503020204020204" pitchFamily="34" charset="-122"/>
                <a:ea typeface="微软雅黑" panose="020B0503020204020204" pitchFamily="34" charset="-122"/>
                <a:cs typeface="Times New Roman" panose="02020603050405020304" pitchFamily="18" charset="0"/>
              </a:rPr>
              <a:t>原图片</a:t>
            </a:r>
            <a:endParaRPr lang="zh-CN" altLang="en-US" sz="1100" dirty="0">
              <a:latin typeface="微软雅黑" panose="020B0503020204020204" pitchFamily="34" charset="-122"/>
              <a:ea typeface="微软雅黑" panose="020B0503020204020204" pitchFamily="34" charset="-122"/>
            </a:endParaRPr>
          </a:p>
        </p:txBody>
      </p:sp>
      <p:sp>
        <p:nvSpPr>
          <p:cNvPr id="20" name="矩形 19"/>
          <p:cNvSpPr/>
          <p:nvPr userDrawn="1"/>
        </p:nvSpPr>
        <p:spPr>
          <a:xfrm>
            <a:off x="6385304" y="4369162"/>
            <a:ext cx="889987" cy="261610"/>
          </a:xfrm>
          <a:prstGeom prst="rect">
            <a:avLst/>
          </a:prstGeom>
        </p:spPr>
        <p:txBody>
          <a:bodyPr wrap="none">
            <a:spAutoFit/>
          </a:bodyPr>
          <a:lstStyle/>
          <a:p>
            <a:pPr algn="ctr"/>
            <a:r>
              <a:rPr lang="zh-CN" altLang="en-US" sz="1100" dirty="0">
                <a:solidFill>
                  <a:srgbClr val="808080"/>
                </a:solidFill>
                <a:effectLst/>
                <a:latin typeface="微软雅黑" panose="020B0503020204020204" pitchFamily="34" charset="-122"/>
                <a:ea typeface="微软雅黑" panose="020B0503020204020204" pitchFamily="34" charset="-122"/>
                <a:cs typeface="Times New Roman" panose="02020603050405020304" pitchFamily="18" charset="0"/>
              </a:rPr>
              <a:t>新插入图片</a:t>
            </a:r>
            <a:endParaRPr lang="zh-CN" altLang="en-US" sz="11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模板使用帮助2">
    <p:spTree>
      <p:nvGrpSpPr>
        <p:cNvPr id="1" name=""/>
        <p:cNvGrpSpPr/>
        <p:nvPr/>
      </p:nvGrpSpPr>
      <p:grpSpPr>
        <a:xfrm>
          <a:off x="0" y="0"/>
          <a:ext cx="0" cy="0"/>
          <a:chOff x="0" y="0"/>
          <a:chExt cx="0" cy="0"/>
        </a:xfrm>
      </p:grpSpPr>
      <p:cxnSp>
        <p:nvCxnSpPr>
          <p:cNvPr id="4" name="直接连接符 3"/>
          <p:cNvCxnSpPr/>
          <p:nvPr userDrawn="1"/>
        </p:nvCxnSpPr>
        <p:spPr>
          <a:xfrm>
            <a:off x="606000" y="764481"/>
            <a:ext cx="10980000" cy="0"/>
          </a:xfrm>
          <a:prstGeom prst="line">
            <a:avLst/>
          </a:prstGeom>
          <a:ln w="19050">
            <a:solidFill>
              <a:srgbClr val="7B7B7B"/>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userDrawn="1"/>
        </p:nvSpPr>
        <p:spPr>
          <a:xfrm>
            <a:off x="614886" y="1158022"/>
            <a:ext cx="3626314" cy="336695"/>
          </a:xfrm>
          <a:prstGeom prst="rect">
            <a:avLst/>
          </a:prstGeom>
          <a:noFill/>
        </p:spPr>
        <p:txBody>
          <a:bodyPr wrap="square" lIns="0" rtlCol="0">
            <a:spAutoFit/>
          </a:bodyPr>
          <a:lstStyle/>
          <a:p>
            <a:pPr algn="just">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1.</a:t>
            </a:r>
            <a:r>
              <a:rPr lang="zh-CN" altLang="en-US" sz="1200" dirty="0">
                <a:solidFill>
                  <a:srgbClr val="777777"/>
                </a:solidFill>
                <a:latin typeface="微软雅黑" panose="020B0503020204020204" pitchFamily="34" charset="-122"/>
                <a:ea typeface="微软雅黑" panose="020B0503020204020204" pitchFamily="34" charset="-122"/>
              </a:rPr>
              <a:t>设计选项卡→变体→颜色→自定义颜色</a:t>
            </a:r>
            <a:endParaRPr lang="en-US" altLang="zh-CN" sz="1200" dirty="0">
              <a:solidFill>
                <a:srgbClr val="777777"/>
              </a:solidFill>
              <a:latin typeface="微软雅黑" panose="020B0503020204020204" pitchFamily="34" charset="-122"/>
              <a:ea typeface="微软雅黑" panose="020B0503020204020204" pitchFamily="34" charset="-122"/>
            </a:endParaRPr>
          </a:p>
        </p:txBody>
      </p:sp>
      <p:pic>
        <p:nvPicPr>
          <p:cNvPr id="8" name="图片 7"/>
          <p:cNvPicPr/>
          <p:nvPr userDrawn="1"/>
        </p:nvPicPr>
        <p:blipFill>
          <a:blip r:embed="rId2"/>
          <a:stretch>
            <a:fillRect/>
          </a:stretch>
        </p:blipFill>
        <p:spPr>
          <a:xfrm>
            <a:off x="624411" y="1723072"/>
            <a:ext cx="4663132" cy="1953578"/>
          </a:xfrm>
          <a:prstGeom prst="rect">
            <a:avLst/>
          </a:prstGeom>
        </p:spPr>
      </p:pic>
      <p:sp>
        <p:nvSpPr>
          <p:cNvPr id="9" name="文本框 8"/>
          <p:cNvSpPr txBox="1"/>
          <p:nvPr userDrawn="1"/>
        </p:nvSpPr>
        <p:spPr>
          <a:xfrm>
            <a:off x="6015562" y="1158022"/>
            <a:ext cx="5570438" cy="646331"/>
          </a:xfrm>
          <a:prstGeom prst="rect">
            <a:avLst/>
          </a:prstGeom>
          <a:noFill/>
        </p:spPr>
        <p:txBody>
          <a:bodyPr wrap="square" lIns="0" rtlCol="0">
            <a:spAutoFit/>
          </a:bodyPr>
          <a:lstStyle/>
          <a:p>
            <a:pPr algn="just">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2.</a:t>
            </a:r>
            <a:r>
              <a:rPr lang="zh-CN" altLang="en-US" sz="1200" dirty="0">
                <a:solidFill>
                  <a:srgbClr val="777777"/>
                </a:solidFill>
                <a:latin typeface="微软雅黑" panose="020B0503020204020204" pitchFamily="34" charset="-122"/>
                <a:ea typeface="微软雅黑" panose="020B0503020204020204" pitchFamily="34" charset="-122"/>
              </a:rPr>
              <a:t>在新建主题颜色对话框中，可以对主题颜色进行修改，并命名，点击保存，完成设置</a:t>
            </a:r>
            <a:endParaRPr lang="en-US" altLang="zh-CN" sz="1200" dirty="0">
              <a:solidFill>
                <a:srgbClr val="777777"/>
              </a:solidFill>
              <a:latin typeface="微软雅黑" panose="020B0503020204020204" pitchFamily="34" charset="-122"/>
              <a:ea typeface="微软雅黑" panose="020B0503020204020204" pitchFamily="34" charset="-122"/>
            </a:endParaRPr>
          </a:p>
        </p:txBody>
      </p:sp>
      <p:pic>
        <p:nvPicPr>
          <p:cNvPr id="10" name="图片 9"/>
          <p:cNvPicPr/>
          <p:nvPr userDrawn="1"/>
        </p:nvPicPr>
        <p:blipFill>
          <a:blip r:embed="rId3"/>
          <a:stretch>
            <a:fillRect/>
          </a:stretch>
        </p:blipFill>
        <p:spPr>
          <a:xfrm>
            <a:off x="6015561" y="2038984"/>
            <a:ext cx="3776139" cy="4081969"/>
          </a:xfrm>
          <a:prstGeom prst="rect">
            <a:avLst/>
          </a:prstGeom>
        </p:spPr>
      </p:pic>
      <p:sp>
        <p:nvSpPr>
          <p:cNvPr id="11" name="文本框 10"/>
          <p:cNvSpPr txBox="1"/>
          <p:nvPr userDrawn="1"/>
        </p:nvSpPr>
        <p:spPr>
          <a:xfrm>
            <a:off x="606000" y="312961"/>
            <a:ext cx="3939540" cy="400110"/>
          </a:xfrm>
          <a:prstGeom prst="rect">
            <a:avLst/>
          </a:prstGeom>
          <a:noFill/>
          <a:ln>
            <a:noFill/>
          </a:ln>
        </p:spPr>
        <p:txBody>
          <a:bodyPr wrap="none" lIns="0" rtlCol="0">
            <a:spAutoFit/>
          </a:bodyPr>
          <a:lstStyle/>
          <a:p>
            <a:pPr algn="l"/>
            <a:r>
              <a:rPr lang="zh-CN" altLang="en-US" sz="2000" dirty="0">
                <a:solidFill>
                  <a:srgbClr val="111111"/>
                </a:solidFill>
                <a:latin typeface="微软雅黑" panose="020B0503020204020204" pitchFamily="34" charset="-122"/>
                <a:ea typeface="微软雅黑" panose="020B0503020204020204" pitchFamily="34" charset="-122"/>
              </a:rPr>
              <a:t>模板使用帮助：修改模板主题配色</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模板使用帮助3">
    <p:spTree>
      <p:nvGrpSpPr>
        <p:cNvPr id="1" name=""/>
        <p:cNvGrpSpPr/>
        <p:nvPr/>
      </p:nvGrpSpPr>
      <p:grpSpPr>
        <a:xfrm>
          <a:off x="0" y="0"/>
          <a:ext cx="0" cy="0"/>
          <a:chOff x="0" y="0"/>
          <a:chExt cx="0" cy="0"/>
        </a:xfrm>
      </p:grpSpPr>
      <p:sp>
        <p:nvSpPr>
          <p:cNvPr id="3" name="文本框 2"/>
          <p:cNvSpPr txBox="1"/>
          <p:nvPr userDrawn="1"/>
        </p:nvSpPr>
        <p:spPr>
          <a:xfrm>
            <a:off x="614886" y="312961"/>
            <a:ext cx="3426579" cy="400110"/>
          </a:xfrm>
          <a:prstGeom prst="rect">
            <a:avLst/>
          </a:prstGeom>
          <a:noFill/>
          <a:ln>
            <a:noFill/>
          </a:ln>
        </p:spPr>
        <p:txBody>
          <a:bodyPr wrap="none" lIns="0" rtlCol="0">
            <a:spAutoFit/>
          </a:bodyPr>
          <a:lstStyle/>
          <a:p>
            <a:pPr algn="l"/>
            <a:r>
              <a:rPr lang="zh-CN" altLang="en-US" sz="2000" dirty="0">
                <a:solidFill>
                  <a:srgbClr val="111111"/>
                </a:solidFill>
                <a:latin typeface="微软雅黑" panose="020B0503020204020204" pitchFamily="34" charset="-122"/>
                <a:ea typeface="微软雅黑" panose="020B0503020204020204" pitchFamily="34" charset="-122"/>
              </a:rPr>
              <a:t>模板使用帮助：使用母版视图</a:t>
            </a:r>
          </a:p>
        </p:txBody>
      </p:sp>
      <p:cxnSp>
        <p:nvCxnSpPr>
          <p:cNvPr id="4" name="直接连接符 3"/>
          <p:cNvCxnSpPr/>
          <p:nvPr userDrawn="1"/>
        </p:nvCxnSpPr>
        <p:spPr>
          <a:xfrm>
            <a:off x="606000" y="764481"/>
            <a:ext cx="4392000" cy="0"/>
          </a:xfrm>
          <a:prstGeom prst="line">
            <a:avLst/>
          </a:prstGeom>
          <a:ln w="19050">
            <a:solidFill>
              <a:srgbClr val="7B7B7B"/>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userDrawn="1"/>
        </p:nvSpPr>
        <p:spPr>
          <a:xfrm>
            <a:off x="614886" y="1015489"/>
            <a:ext cx="4509564" cy="890693"/>
          </a:xfrm>
          <a:prstGeom prst="rect">
            <a:avLst/>
          </a:prstGeom>
          <a:noFill/>
        </p:spPr>
        <p:txBody>
          <a:bodyPr wrap="square" lIns="0" rtlCol="0">
            <a:spAutoFit/>
          </a:bodyPr>
          <a:lstStyle/>
          <a:p>
            <a:pPr algn="just">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模板中的部分对象（例如页面背景等），通常需要进入幻灯片母版视图中进行修改。</a:t>
            </a:r>
          </a:p>
          <a:p>
            <a:pPr algn="just">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视图选项卡中点击“幻灯片母板”，进入母板视图中。</a:t>
            </a:r>
          </a:p>
        </p:txBody>
      </p:sp>
      <p:pic>
        <p:nvPicPr>
          <p:cNvPr id="11" name="图片 10"/>
          <p:cNvPicPr/>
          <p:nvPr userDrawn="1"/>
        </p:nvPicPr>
        <p:blipFill>
          <a:blip r:embed="rId2"/>
          <a:stretch>
            <a:fillRect/>
          </a:stretch>
        </p:blipFill>
        <p:spPr>
          <a:xfrm>
            <a:off x="606000" y="2119105"/>
            <a:ext cx="2533015" cy="1285240"/>
          </a:xfrm>
          <a:prstGeom prst="rect">
            <a:avLst/>
          </a:prstGeom>
        </p:spPr>
      </p:pic>
      <p:pic>
        <p:nvPicPr>
          <p:cNvPr id="12" name="图片 11"/>
          <p:cNvPicPr/>
          <p:nvPr userDrawn="1"/>
        </p:nvPicPr>
        <p:blipFill>
          <a:blip r:embed="rId3"/>
          <a:stretch>
            <a:fillRect/>
          </a:stretch>
        </p:blipFill>
        <p:spPr>
          <a:xfrm>
            <a:off x="606000" y="5137516"/>
            <a:ext cx="885190" cy="1009015"/>
          </a:xfrm>
          <a:prstGeom prst="rect">
            <a:avLst/>
          </a:prstGeom>
        </p:spPr>
      </p:pic>
      <p:sp>
        <p:nvSpPr>
          <p:cNvPr id="13" name="文本框 12"/>
          <p:cNvSpPr txBox="1"/>
          <p:nvPr userDrawn="1"/>
        </p:nvSpPr>
        <p:spPr>
          <a:xfrm>
            <a:off x="606000" y="3786922"/>
            <a:ext cx="4509564" cy="1167692"/>
          </a:xfrm>
          <a:prstGeom prst="rect">
            <a:avLst/>
          </a:prstGeom>
          <a:noFill/>
        </p:spPr>
        <p:txBody>
          <a:bodyPr wrap="square" lIns="0" rtlCol="0">
            <a:spAutoFit/>
          </a:bodyPr>
          <a:lstStyle/>
          <a:p>
            <a:pPr algn="just">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在母板视图中可以替换背景图片、添加</a:t>
            </a:r>
            <a:r>
              <a:rPr lang="en-US" altLang="zh-CN" sz="1200" dirty="0">
                <a:solidFill>
                  <a:srgbClr val="777777"/>
                </a:solidFill>
                <a:latin typeface="微软雅黑" panose="020B0503020204020204" pitchFamily="34" charset="-122"/>
                <a:ea typeface="微软雅黑" panose="020B0503020204020204" pitchFamily="34" charset="-122"/>
              </a:rPr>
              <a:t>logo</a:t>
            </a:r>
            <a:r>
              <a:rPr lang="zh-CN" altLang="en-US" sz="1200" dirty="0">
                <a:solidFill>
                  <a:srgbClr val="777777"/>
                </a:solidFill>
                <a:latin typeface="微软雅黑" panose="020B0503020204020204" pitchFamily="34" charset="-122"/>
                <a:ea typeface="微软雅黑" panose="020B0503020204020204" pitchFamily="34" charset="-122"/>
              </a:rPr>
              <a:t>、修改幻灯片每页固定内容等。</a:t>
            </a:r>
          </a:p>
          <a:p>
            <a:pPr algn="just">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完成设置后，点击幻灯片母板选项卡中的“关闭幻灯片母板”，退出母板视图。</a:t>
            </a:r>
          </a:p>
        </p:txBody>
      </p:sp>
      <p:sp>
        <p:nvSpPr>
          <p:cNvPr id="14" name="文本框 13"/>
          <p:cNvSpPr txBox="1"/>
          <p:nvPr userDrawn="1"/>
        </p:nvSpPr>
        <p:spPr>
          <a:xfrm>
            <a:off x="5872686" y="312961"/>
            <a:ext cx="3426579" cy="400110"/>
          </a:xfrm>
          <a:prstGeom prst="rect">
            <a:avLst/>
          </a:prstGeom>
          <a:noFill/>
          <a:ln>
            <a:noFill/>
          </a:ln>
        </p:spPr>
        <p:txBody>
          <a:bodyPr wrap="none" lIns="0" rtlCol="0">
            <a:spAutoFit/>
          </a:bodyPr>
          <a:lstStyle/>
          <a:p>
            <a:pPr algn="l"/>
            <a:r>
              <a:rPr lang="zh-CN" altLang="en-US" sz="2000" dirty="0">
                <a:solidFill>
                  <a:srgbClr val="111111"/>
                </a:solidFill>
                <a:latin typeface="微软雅黑" panose="020B0503020204020204" pitchFamily="34" charset="-122"/>
                <a:ea typeface="微软雅黑" panose="020B0503020204020204" pitchFamily="34" charset="-122"/>
              </a:rPr>
              <a:t>模板使用帮助：使用选择窗格</a:t>
            </a:r>
          </a:p>
        </p:txBody>
      </p:sp>
      <p:cxnSp>
        <p:nvCxnSpPr>
          <p:cNvPr id="15" name="直接连接符 14"/>
          <p:cNvCxnSpPr/>
          <p:nvPr userDrawn="1"/>
        </p:nvCxnSpPr>
        <p:spPr>
          <a:xfrm>
            <a:off x="5863800" y="764481"/>
            <a:ext cx="5688000" cy="0"/>
          </a:xfrm>
          <a:prstGeom prst="line">
            <a:avLst/>
          </a:prstGeom>
          <a:ln w="19050">
            <a:solidFill>
              <a:srgbClr val="7B7B7B"/>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userDrawn="1"/>
        </p:nvSpPr>
        <p:spPr>
          <a:xfrm>
            <a:off x="5872685" y="1015489"/>
            <a:ext cx="5679115" cy="923330"/>
          </a:xfrm>
          <a:prstGeom prst="rect">
            <a:avLst/>
          </a:prstGeom>
          <a:noFill/>
        </p:spPr>
        <p:txBody>
          <a:bodyPr wrap="square" lIns="0" rtlCol="0">
            <a:spAutoFit/>
          </a:bodyPr>
          <a:lstStyle/>
          <a:p>
            <a:pPr algn="just">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在修改模板时，有时因为对象间层次遮挡关系，某些对象不容易被选中，这就需要借助“选择窗格”来完成选择。</a:t>
            </a:r>
          </a:p>
          <a:p>
            <a:pPr algn="just">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开始选项卡→选择→选择窗格，打开选择窗格。</a:t>
            </a:r>
          </a:p>
        </p:txBody>
      </p:sp>
      <p:pic>
        <p:nvPicPr>
          <p:cNvPr id="17" name="图片 16"/>
          <p:cNvPicPr/>
          <p:nvPr userDrawn="1"/>
        </p:nvPicPr>
        <p:blipFill>
          <a:blip r:embed="rId4"/>
          <a:stretch>
            <a:fillRect/>
          </a:stretch>
        </p:blipFill>
        <p:spPr>
          <a:xfrm>
            <a:off x="5872685" y="2119105"/>
            <a:ext cx="1447165" cy="1513840"/>
          </a:xfrm>
          <a:prstGeom prst="rect">
            <a:avLst/>
          </a:prstGeom>
        </p:spPr>
      </p:pic>
      <p:sp>
        <p:nvSpPr>
          <p:cNvPr id="18" name="文本框 17"/>
          <p:cNvSpPr txBox="1"/>
          <p:nvPr userDrawn="1"/>
        </p:nvSpPr>
        <p:spPr>
          <a:xfrm>
            <a:off x="5872685" y="4072335"/>
            <a:ext cx="3042715" cy="890693"/>
          </a:xfrm>
          <a:prstGeom prst="rect">
            <a:avLst/>
          </a:prstGeom>
          <a:noFill/>
        </p:spPr>
        <p:txBody>
          <a:bodyPr wrap="square" lIns="0" rtlCol="0">
            <a:spAutoFit/>
          </a:bodyPr>
          <a:lstStyle/>
          <a:p>
            <a:pPr algn="just">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在在选择窗格中可以直接选择页面中的对象，也可以拖动对象，修改层次关系，点击眼睛图标可以显示或隐藏对象。</a:t>
            </a:r>
          </a:p>
        </p:txBody>
      </p:sp>
      <p:pic>
        <p:nvPicPr>
          <p:cNvPr id="19" name="图片 18"/>
          <p:cNvPicPr/>
          <p:nvPr userDrawn="1"/>
        </p:nvPicPr>
        <p:blipFill>
          <a:blip r:embed="rId5"/>
          <a:stretch>
            <a:fillRect/>
          </a:stretch>
        </p:blipFill>
        <p:spPr>
          <a:xfrm>
            <a:off x="9228335" y="3394441"/>
            <a:ext cx="2323465" cy="275209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sp>
        <p:nvSpPr>
          <p:cNvPr id="5" name="文本框 4"/>
          <p:cNvSpPr txBox="1"/>
          <p:nvPr userDrawn="1"/>
        </p:nvSpPr>
        <p:spPr>
          <a:xfrm>
            <a:off x="4909809" y="4498390"/>
            <a:ext cx="2372381" cy="461665"/>
          </a:xfrm>
          <a:prstGeom prst="rect">
            <a:avLst/>
          </a:prstGeom>
          <a:noFill/>
        </p:spPr>
        <p:txBody>
          <a:bodyPr wrap="none" rtlCol="0">
            <a:spAutoFit/>
          </a:bodyPr>
          <a:lstStyle/>
          <a:p>
            <a:pPr algn="ctr"/>
            <a:r>
              <a:rPr lang="en-US" altLang="zh-CN" sz="2400" dirty="0">
                <a:solidFill>
                  <a:schemeClr val="tx1">
                    <a:lumMod val="50000"/>
                    <a:lumOff val="50000"/>
                  </a:schemeClr>
                </a:solidFill>
                <a:latin typeface="Arial" panose="020B0604020202020204" pitchFamily="34" charset="0"/>
                <a:cs typeface="Arial" panose="020B0604020202020204" pitchFamily="34" charset="0"/>
              </a:rPr>
              <a:t>MB-127-170511</a:t>
            </a:r>
            <a:endParaRPr lang="zh-CN" altLang="en-US" sz="2400" dirty="0">
              <a:solidFill>
                <a:schemeClr val="tx1">
                  <a:lumMod val="50000"/>
                  <a:lumOff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二维码页">
    <p:spTree>
      <p:nvGrpSpPr>
        <p:cNvPr id="1" name=""/>
        <p:cNvGrpSpPr/>
        <p:nvPr/>
      </p:nvGrpSpPr>
      <p:grpSpPr>
        <a:xfrm>
          <a:off x="0" y="0"/>
          <a:ext cx="0" cy="0"/>
          <a:chOff x="0" y="0"/>
          <a:chExt cx="0" cy="0"/>
        </a:xfrm>
      </p:grpSpPr>
      <p:pic>
        <p:nvPicPr>
          <p:cNvPr id="19" name="图片 18"/>
          <p:cNvPicPr>
            <a:picLocks noChangeAspect="1"/>
          </p:cNvPicPr>
          <p:nvPr userDrawn="1"/>
        </p:nvPicPr>
        <p:blipFill>
          <a:blip r:embed="rId2"/>
          <a:stretch>
            <a:fillRect/>
          </a:stretch>
        </p:blipFill>
        <p:spPr>
          <a:xfrm>
            <a:off x="0" y="0"/>
            <a:ext cx="12193057" cy="685859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B2DA330-99E0-4B4D-9C61-82CFEE5A232F}" type="datetimeFigureOut">
              <a:rPr lang="zh-CN" altLang="en-US" smtClean="0"/>
              <a:t>2020/4/27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8E02866-32EA-4EDE-B1EF-E5D366E4AC4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分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AB2DA330-99E0-4B4D-9C61-82CFEE5A232F}" type="datetimeFigureOut">
              <a:rPr lang="zh-CN" altLang="en-US" smtClean="0"/>
              <a:t>2020/4/27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8E02866-32EA-4EDE-B1EF-E5D366E4AC4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1">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AB2DA330-99E0-4B4D-9C61-82CFEE5A232F}" type="datetimeFigureOut">
              <a:rPr lang="zh-CN" altLang="en-US" smtClean="0"/>
              <a:t>2020/4/27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8E02866-32EA-4EDE-B1EF-E5D366E4AC4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2">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AB2DA330-99E0-4B4D-9C61-82CFEE5A232F}" type="datetimeFigureOut">
              <a:rPr lang="zh-CN" altLang="en-US" smtClean="0"/>
              <a:t>2020/4/27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8E02866-32EA-4EDE-B1EF-E5D366E4AC4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备用页">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B2DA330-99E0-4B4D-9C61-82CFEE5A232F}" type="datetimeFigureOut">
              <a:rPr lang="zh-CN" altLang="en-US" smtClean="0"/>
              <a:t>2020/4/27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8E02866-32EA-4EDE-B1EF-E5D366E4AC4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自定义版式">
    <p:spTree>
      <p:nvGrpSpPr>
        <p:cNvPr id="1" name=""/>
        <p:cNvGrpSpPr/>
        <p:nvPr/>
      </p:nvGrpSpPr>
      <p:grpSpPr>
        <a:xfrm>
          <a:off x="0" y="0"/>
          <a:ext cx="0" cy="0"/>
          <a:chOff x="0" y="0"/>
          <a:chExt cx="0" cy="0"/>
        </a:xfrm>
      </p:grpSpPr>
      <p:sp>
        <p:nvSpPr>
          <p:cNvPr id="3" name="Date Placeholder 3"/>
          <p:cNvSpPr>
            <a:spLocks noGrp="1" noChangeArrowheads="1"/>
          </p:cNvSpPr>
          <p:nvPr>
            <p:ph type="dt" sz="half" idx="10"/>
          </p:nvPr>
        </p:nvSpPr>
        <p:spPr/>
        <p:txBody>
          <a:bodyPr/>
          <a:lstStyle>
            <a:lvl1pPr>
              <a:defRPr/>
            </a:lvl1pPr>
          </a:lstStyle>
          <a:p>
            <a:pPr>
              <a:defRPr/>
            </a:pPr>
            <a:fld id="{92C67E04-9F7B-4DDD-A47A-8BB516444335}" type="datetime1">
              <a:rPr lang="zh-CN" altLang="en-US"/>
              <a:t>2020/4/27</a:t>
            </a:fld>
            <a:endParaRPr lang="zh-CN" altLang="en-US" sz="1800"/>
          </a:p>
        </p:txBody>
      </p:sp>
      <p:sp>
        <p:nvSpPr>
          <p:cNvPr id="4" name="Footer Placeholder 4"/>
          <p:cNvSpPr>
            <a:spLocks noGrp="1" noChangeArrowheads="1"/>
          </p:cNvSpPr>
          <p:nvPr>
            <p:ph type="ftr" sz="quarter" idx="11"/>
          </p:nvPr>
        </p:nvSpPr>
        <p:spPr>
          <a:xfrm>
            <a:off x="4165600" y="6356351"/>
            <a:ext cx="3860800" cy="365125"/>
          </a:xfrm>
        </p:spPr>
        <p:txBody>
          <a:bodyPr/>
          <a:lstStyle>
            <a:lvl1pPr>
              <a:defRPr/>
            </a:lvl1pPr>
          </a:lstStyle>
          <a:p>
            <a:pPr>
              <a:defRPr/>
            </a:pPr>
            <a:endParaRPr lang="zh-CN" altLang="zh-CN"/>
          </a:p>
        </p:txBody>
      </p:sp>
      <p:sp>
        <p:nvSpPr>
          <p:cNvPr id="5" name="Slide Number Placeholder 5"/>
          <p:cNvSpPr>
            <a:spLocks noGrp="1" noChangeArrowheads="1"/>
          </p:cNvSpPr>
          <p:nvPr>
            <p:ph type="sldNum" sz="quarter" idx="12"/>
          </p:nvPr>
        </p:nvSpPr>
        <p:spPr>
          <a:xfrm>
            <a:off x="8737600" y="6356351"/>
            <a:ext cx="2844800" cy="365125"/>
          </a:xfrm>
        </p:spPr>
        <p:txBody>
          <a:bodyPr/>
          <a:lstStyle>
            <a:lvl1pPr>
              <a:defRPr/>
            </a:lvl1pPr>
          </a:lstStyle>
          <a:p>
            <a:fld id="{E467FBB1-3DD3-4AB9-A6AC-60BE75E4F179}" type="slidenum">
              <a:rPr lang="zh-CN" altLang="en-US"/>
              <a:t>‹#›</a:t>
            </a:fld>
            <a:endParaRPr lang="zh-CN" altLang="en-US" sz="1800"/>
          </a:p>
        </p:txBody>
      </p:sp>
    </p:spTree>
  </p:cSld>
  <p:clrMapOvr>
    <a:masterClrMapping/>
  </p:clrMapOvr>
  <p:transition spd="slow">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模板设计规范">
    <p:spTree>
      <p:nvGrpSpPr>
        <p:cNvPr id="1" name=""/>
        <p:cNvGrpSpPr/>
        <p:nvPr/>
      </p:nvGrpSpPr>
      <p:grpSpPr>
        <a:xfrm>
          <a:off x="0" y="0"/>
          <a:ext cx="0" cy="0"/>
          <a:chOff x="0" y="0"/>
          <a:chExt cx="0" cy="0"/>
        </a:xfrm>
      </p:grpSpPr>
      <p:sp>
        <p:nvSpPr>
          <p:cNvPr id="5" name="文本框 4"/>
          <p:cNvSpPr txBox="1"/>
          <p:nvPr userDrawn="1"/>
        </p:nvSpPr>
        <p:spPr>
          <a:xfrm>
            <a:off x="5121741" y="803165"/>
            <a:ext cx="1938992" cy="461665"/>
          </a:xfrm>
          <a:prstGeom prst="rect">
            <a:avLst/>
          </a:prstGeom>
          <a:noFill/>
          <a:ln>
            <a:noFill/>
          </a:ln>
        </p:spPr>
        <p:txBody>
          <a:bodyPr wrap="none" lIns="0" rtlCol="0">
            <a:spAutoFit/>
          </a:bodyPr>
          <a:lstStyle/>
          <a:p>
            <a:pPr algn="ctr"/>
            <a:r>
              <a:rPr lang="zh-CN" altLang="en-US" sz="2400" dirty="0">
                <a:solidFill>
                  <a:srgbClr val="111111"/>
                </a:solidFill>
                <a:latin typeface="微软雅黑" panose="020B0503020204020204" pitchFamily="34" charset="-122"/>
                <a:ea typeface="微软雅黑" panose="020B0503020204020204" pitchFamily="34" charset="-122"/>
              </a:rPr>
              <a:t>模板设计规范</a:t>
            </a:r>
          </a:p>
        </p:txBody>
      </p:sp>
      <p:cxnSp>
        <p:nvCxnSpPr>
          <p:cNvPr id="6" name="直接连接符 5"/>
          <p:cNvCxnSpPr/>
          <p:nvPr userDrawn="1"/>
        </p:nvCxnSpPr>
        <p:spPr>
          <a:xfrm>
            <a:off x="1304925" y="1335440"/>
            <a:ext cx="9582151" cy="0"/>
          </a:xfrm>
          <a:prstGeom prst="line">
            <a:avLst/>
          </a:prstGeom>
          <a:ln w="19050">
            <a:solidFill>
              <a:srgbClr val="777777"/>
            </a:solidFill>
          </a:ln>
        </p:spPr>
        <p:style>
          <a:lnRef idx="1">
            <a:schemeClr val="accent1"/>
          </a:lnRef>
          <a:fillRef idx="0">
            <a:schemeClr val="accent1"/>
          </a:fillRef>
          <a:effectRef idx="0">
            <a:schemeClr val="accent1"/>
          </a:effectRef>
          <a:fontRef idx="minor">
            <a:schemeClr val="tx1"/>
          </a:fontRef>
        </p:style>
      </p:cxnSp>
      <p:sp>
        <p:nvSpPr>
          <p:cNvPr id="7" name="矩形 6"/>
          <p:cNvSpPr/>
          <p:nvPr userDrawn="1"/>
        </p:nvSpPr>
        <p:spPr>
          <a:xfrm>
            <a:off x="1304925" y="1988200"/>
            <a:ext cx="695326" cy="252000"/>
          </a:xfrm>
          <a:prstGeom prst="rect">
            <a:avLst/>
          </a:prstGeom>
          <a:solidFill>
            <a:schemeClr val="bg1"/>
          </a:solidFill>
          <a:ln>
            <a:solidFill>
              <a:srgbClr val="7B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2292350" y="1988200"/>
            <a:ext cx="695326" cy="25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279775" y="1988200"/>
            <a:ext cx="695326"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4267200" y="1988200"/>
            <a:ext cx="695326"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5254625" y="1988200"/>
            <a:ext cx="695326"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6242050" y="1988200"/>
            <a:ext cx="695326"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7229475" y="1988200"/>
            <a:ext cx="695326"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nvSpPr>
        <p:spPr>
          <a:xfrm>
            <a:off x="8216900" y="1988200"/>
            <a:ext cx="695326"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userDrawn="1"/>
        </p:nvSpPr>
        <p:spPr>
          <a:xfrm>
            <a:off x="9204325" y="1988200"/>
            <a:ext cx="695326"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userDrawn="1"/>
        </p:nvSpPr>
        <p:spPr>
          <a:xfrm>
            <a:off x="10191750" y="1988200"/>
            <a:ext cx="695326"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userDrawn="1"/>
        </p:nvSpPr>
        <p:spPr>
          <a:xfrm>
            <a:off x="1311276" y="2370025"/>
            <a:ext cx="773610" cy="1477328"/>
          </a:xfrm>
          <a:prstGeom prst="rect">
            <a:avLst/>
          </a:prstGeom>
          <a:noFill/>
        </p:spPr>
        <p:txBody>
          <a:bodyPr wrap="none" lIns="0" rtlCol="0">
            <a:spAutoFit/>
          </a:bodyPr>
          <a:lstStyle/>
          <a:p>
            <a:pPr>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背景</a:t>
            </a:r>
            <a:r>
              <a:rPr lang="en-US" altLang="zh-CN" sz="1200" dirty="0">
                <a:solidFill>
                  <a:srgbClr val="777777"/>
                </a:solidFill>
                <a:latin typeface="微软雅黑" panose="020B0503020204020204" pitchFamily="34" charset="-122"/>
                <a:ea typeface="微软雅黑" panose="020B0503020204020204" pitchFamily="34" charset="-122"/>
              </a:rPr>
              <a:t>/</a:t>
            </a:r>
            <a:r>
              <a:rPr lang="zh-CN" altLang="en-US" sz="1200" dirty="0">
                <a:solidFill>
                  <a:srgbClr val="777777"/>
                </a:solidFill>
                <a:latin typeface="微软雅黑" panose="020B0503020204020204" pitchFamily="34" charset="-122"/>
                <a:ea typeface="微软雅黑" panose="020B0503020204020204" pitchFamily="34" charset="-122"/>
              </a:rPr>
              <a:t>文字</a:t>
            </a:r>
            <a:endParaRPr lang="en-US" altLang="zh-CN" sz="1200" dirty="0">
              <a:solidFill>
                <a:srgbClr val="777777"/>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背景</a:t>
            </a:r>
            <a:r>
              <a:rPr lang="en-US" altLang="zh-CN" sz="1200" dirty="0">
                <a:solidFill>
                  <a:srgbClr val="777777"/>
                </a:solidFill>
                <a:latin typeface="微软雅黑" panose="020B0503020204020204" pitchFamily="34" charset="-122"/>
                <a:ea typeface="微软雅黑" panose="020B0503020204020204" pitchFamily="34" charset="-122"/>
              </a:rPr>
              <a:t>1</a:t>
            </a:r>
          </a:p>
          <a:p>
            <a:pPr>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R 255</a:t>
            </a:r>
          </a:p>
          <a:p>
            <a:pPr>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G 255</a:t>
            </a:r>
          </a:p>
          <a:p>
            <a:pPr>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B 255</a:t>
            </a:r>
            <a:endParaRPr lang="zh-CN" altLang="en-US" sz="1200" dirty="0">
              <a:solidFill>
                <a:srgbClr val="777777"/>
              </a:solidFill>
              <a:latin typeface="微软雅黑" panose="020B0503020204020204" pitchFamily="34" charset="-122"/>
              <a:ea typeface="微软雅黑" panose="020B0503020204020204" pitchFamily="34" charset="-122"/>
            </a:endParaRPr>
          </a:p>
        </p:txBody>
      </p:sp>
      <p:sp>
        <p:nvSpPr>
          <p:cNvPr id="18" name="文本框 17"/>
          <p:cNvSpPr txBox="1"/>
          <p:nvPr userDrawn="1"/>
        </p:nvSpPr>
        <p:spPr>
          <a:xfrm>
            <a:off x="2301875" y="2370025"/>
            <a:ext cx="773610" cy="1477328"/>
          </a:xfrm>
          <a:prstGeom prst="rect">
            <a:avLst/>
          </a:prstGeom>
          <a:noFill/>
        </p:spPr>
        <p:txBody>
          <a:bodyPr wrap="none" lIns="0" rtlCol="0">
            <a:spAutoFit/>
          </a:bodyPr>
          <a:lstStyle/>
          <a:p>
            <a:pPr>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背景</a:t>
            </a:r>
            <a:r>
              <a:rPr lang="en-US" altLang="zh-CN" sz="1200" dirty="0">
                <a:solidFill>
                  <a:srgbClr val="777777"/>
                </a:solidFill>
                <a:latin typeface="微软雅黑" panose="020B0503020204020204" pitchFamily="34" charset="-122"/>
                <a:ea typeface="微软雅黑" panose="020B0503020204020204" pitchFamily="34" charset="-122"/>
              </a:rPr>
              <a:t>/</a:t>
            </a:r>
            <a:r>
              <a:rPr lang="zh-CN" altLang="en-US" sz="1200" dirty="0">
                <a:solidFill>
                  <a:srgbClr val="777777"/>
                </a:solidFill>
                <a:latin typeface="微软雅黑" panose="020B0503020204020204" pitchFamily="34" charset="-122"/>
                <a:ea typeface="微软雅黑" panose="020B0503020204020204" pitchFamily="34" charset="-122"/>
              </a:rPr>
              <a:t>文字</a:t>
            </a:r>
            <a:endParaRPr lang="en-US" altLang="zh-CN" sz="1200" dirty="0">
              <a:solidFill>
                <a:srgbClr val="777777"/>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文字</a:t>
            </a:r>
            <a:r>
              <a:rPr lang="en-US" altLang="zh-CN" sz="1200" dirty="0">
                <a:solidFill>
                  <a:srgbClr val="777777"/>
                </a:solidFill>
                <a:latin typeface="微软雅黑" panose="020B0503020204020204" pitchFamily="34" charset="-122"/>
                <a:ea typeface="微软雅黑" panose="020B0503020204020204" pitchFamily="34" charset="-122"/>
              </a:rPr>
              <a:t>1</a:t>
            </a:r>
          </a:p>
          <a:p>
            <a:pPr>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R 0</a:t>
            </a:r>
          </a:p>
          <a:p>
            <a:pPr>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G 0</a:t>
            </a:r>
          </a:p>
          <a:p>
            <a:pPr>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B 0</a:t>
            </a:r>
            <a:endParaRPr lang="zh-CN" altLang="en-US" sz="1200" dirty="0">
              <a:solidFill>
                <a:srgbClr val="777777"/>
              </a:solidFill>
              <a:latin typeface="微软雅黑" panose="020B0503020204020204" pitchFamily="34" charset="-122"/>
              <a:ea typeface="微软雅黑" panose="020B0503020204020204" pitchFamily="34" charset="-122"/>
            </a:endParaRPr>
          </a:p>
        </p:txBody>
      </p:sp>
      <p:sp>
        <p:nvSpPr>
          <p:cNvPr id="19" name="文本框 18"/>
          <p:cNvSpPr txBox="1"/>
          <p:nvPr userDrawn="1"/>
        </p:nvSpPr>
        <p:spPr>
          <a:xfrm>
            <a:off x="3292474" y="2370025"/>
            <a:ext cx="773610" cy="1477328"/>
          </a:xfrm>
          <a:prstGeom prst="rect">
            <a:avLst/>
          </a:prstGeom>
          <a:noFill/>
        </p:spPr>
        <p:txBody>
          <a:bodyPr wrap="none" lIns="0" rtlCol="0">
            <a:spAutoFit/>
          </a:bodyPr>
          <a:lstStyle/>
          <a:p>
            <a:pPr>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背景</a:t>
            </a:r>
            <a:r>
              <a:rPr lang="en-US" altLang="zh-CN" sz="1200" dirty="0">
                <a:solidFill>
                  <a:srgbClr val="777777"/>
                </a:solidFill>
                <a:latin typeface="微软雅黑" panose="020B0503020204020204" pitchFamily="34" charset="-122"/>
                <a:ea typeface="微软雅黑" panose="020B0503020204020204" pitchFamily="34" charset="-122"/>
              </a:rPr>
              <a:t>/</a:t>
            </a:r>
            <a:r>
              <a:rPr lang="zh-CN" altLang="en-US" sz="1200" dirty="0">
                <a:solidFill>
                  <a:srgbClr val="777777"/>
                </a:solidFill>
                <a:latin typeface="微软雅黑" panose="020B0503020204020204" pitchFamily="34" charset="-122"/>
                <a:ea typeface="微软雅黑" panose="020B0503020204020204" pitchFamily="34" charset="-122"/>
              </a:rPr>
              <a:t>文字</a:t>
            </a:r>
            <a:endParaRPr lang="en-US" altLang="zh-CN" sz="1200" dirty="0">
              <a:solidFill>
                <a:srgbClr val="777777"/>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背景</a:t>
            </a:r>
            <a:r>
              <a:rPr lang="en-US" altLang="zh-CN" sz="1200" dirty="0">
                <a:solidFill>
                  <a:srgbClr val="777777"/>
                </a:solidFill>
                <a:latin typeface="微软雅黑" panose="020B0503020204020204" pitchFamily="34" charset="-122"/>
                <a:ea typeface="微软雅黑" panose="020B0503020204020204" pitchFamily="34" charset="-122"/>
              </a:rPr>
              <a:t>2</a:t>
            </a:r>
          </a:p>
          <a:p>
            <a:pPr>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R 166</a:t>
            </a:r>
          </a:p>
          <a:p>
            <a:pPr>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G 166</a:t>
            </a:r>
          </a:p>
          <a:p>
            <a:pPr>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B 166</a:t>
            </a:r>
            <a:endParaRPr lang="zh-CN" altLang="en-US" sz="1200" dirty="0">
              <a:solidFill>
                <a:srgbClr val="777777"/>
              </a:solidFill>
              <a:latin typeface="微软雅黑" panose="020B0503020204020204" pitchFamily="34" charset="-122"/>
              <a:ea typeface="微软雅黑" panose="020B0503020204020204" pitchFamily="34" charset="-122"/>
            </a:endParaRPr>
          </a:p>
        </p:txBody>
      </p:sp>
      <p:sp>
        <p:nvSpPr>
          <p:cNvPr id="20" name="文本框 19"/>
          <p:cNvSpPr txBox="1"/>
          <p:nvPr userDrawn="1"/>
        </p:nvSpPr>
        <p:spPr>
          <a:xfrm>
            <a:off x="4283073" y="2370025"/>
            <a:ext cx="773610" cy="1477328"/>
          </a:xfrm>
          <a:prstGeom prst="rect">
            <a:avLst/>
          </a:prstGeom>
          <a:noFill/>
        </p:spPr>
        <p:txBody>
          <a:bodyPr wrap="none" lIns="0" rtlCol="0">
            <a:spAutoFit/>
          </a:bodyPr>
          <a:lstStyle/>
          <a:p>
            <a:pPr>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背景</a:t>
            </a:r>
            <a:r>
              <a:rPr lang="en-US" altLang="zh-CN" sz="1200" dirty="0">
                <a:solidFill>
                  <a:srgbClr val="777777"/>
                </a:solidFill>
                <a:latin typeface="微软雅黑" panose="020B0503020204020204" pitchFamily="34" charset="-122"/>
                <a:ea typeface="微软雅黑" panose="020B0503020204020204" pitchFamily="34" charset="-122"/>
              </a:rPr>
              <a:t>/</a:t>
            </a:r>
            <a:r>
              <a:rPr lang="zh-CN" altLang="en-US" sz="1200" dirty="0">
                <a:solidFill>
                  <a:srgbClr val="777777"/>
                </a:solidFill>
                <a:latin typeface="微软雅黑" panose="020B0503020204020204" pitchFamily="34" charset="-122"/>
                <a:ea typeface="微软雅黑" panose="020B0503020204020204" pitchFamily="34" charset="-122"/>
              </a:rPr>
              <a:t>文字</a:t>
            </a:r>
            <a:endParaRPr lang="en-US" altLang="zh-CN" sz="1200" dirty="0">
              <a:solidFill>
                <a:srgbClr val="777777"/>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文字</a:t>
            </a:r>
            <a:r>
              <a:rPr lang="en-US" altLang="zh-CN" sz="1200" dirty="0">
                <a:solidFill>
                  <a:srgbClr val="777777"/>
                </a:solidFill>
                <a:latin typeface="微软雅黑" panose="020B0503020204020204" pitchFamily="34" charset="-122"/>
                <a:ea typeface="微软雅黑" panose="020B0503020204020204" pitchFamily="34" charset="-122"/>
              </a:rPr>
              <a:t>2</a:t>
            </a:r>
          </a:p>
          <a:p>
            <a:pPr>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R 31</a:t>
            </a:r>
          </a:p>
          <a:p>
            <a:pPr>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G 95</a:t>
            </a:r>
          </a:p>
          <a:p>
            <a:pPr>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B 138</a:t>
            </a:r>
            <a:endParaRPr lang="zh-CN" altLang="en-US" sz="1200" dirty="0">
              <a:solidFill>
                <a:srgbClr val="777777"/>
              </a:solidFill>
              <a:latin typeface="微软雅黑" panose="020B0503020204020204" pitchFamily="34" charset="-122"/>
              <a:ea typeface="微软雅黑" panose="020B0503020204020204" pitchFamily="34" charset="-122"/>
            </a:endParaRPr>
          </a:p>
        </p:txBody>
      </p:sp>
      <p:sp>
        <p:nvSpPr>
          <p:cNvPr id="21" name="文本框 20"/>
          <p:cNvSpPr txBox="1"/>
          <p:nvPr userDrawn="1"/>
        </p:nvSpPr>
        <p:spPr>
          <a:xfrm>
            <a:off x="5273672" y="2370025"/>
            <a:ext cx="502702" cy="1477328"/>
          </a:xfrm>
          <a:prstGeom prst="rect">
            <a:avLst/>
          </a:prstGeom>
          <a:noFill/>
        </p:spPr>
        <p:txBody>
          <a:bodyPr wrap="none" lIns="0" rtlCol="0">
            <a:spAutoFit/>
          </a:bodyPr>
          <a:lstStyle/>
          <a:p>
            <a:pPr>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主色</a:t>
            </a:r>
            <a:endParaRPr lang="en-US" altLang="zh-CN" sz="1200" dirty="0">
              <a:solidFill>
                <a:srgbClr val="777777"/>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着色</a:t>
            </a:r>
            <a:r>
              <a:rPr lang="en-US" altLang="zh-CN" sz="1200" dirty="0">
                <a:solidFill>
                  <a:srgbClr val="777777"/>
                </a:solidFill>
                <a:latin typeface="微软雅黑" panose="020B0503020204020204" pitchFamily="34" charset="-122"/>
                <a:ea typeface="微软雅黑" panose="020B0503020204020204" pitchFamily="34" charset="-122"/>
              </a:rPr>
              <a:t>1</a:t>
            </a:r>
          </a:p>
          <a:p>
            <a:pPr>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R 33</a:t>
            </a:r>
          </a:p>
          <a:p>
            <a:pPr>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G 57</a:t>
            </a:r>
          </a:p>
          <a:p>
            <a:pPr>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B 105</a:t>
            </a:r>
            <a:endParaRPr lang="zh-CN" altLang="en-US" sz="1200" dirty="0">
              <a:solidFill>
                <a:srgbClr val="777777"/>
              </a:solidFill>
              <a:latin typeface="微软雅黑" panose="020B0503020204020204" pitchFamily="34" charset="-122"/>
              <a:ea typeface="微软雅黑" panose="020B0503020204020204" pitchFamily="34" charset="-122"/>
            </a:endParaRPr>
          </a:p>
        </p:txBody>
      </p:sp>
      <p:sp>
        <p:nvSpPr>
          <p:cNvPr id="22" name="文本框 21"/>
          <p:cNvSpPr txBox="1"/>
          <p:nvPr userDrawn="1"/>
        </p:nvSpPr>
        <p:spPr>
          <a:xfrm>
            <a:off x="6264271" y="2370025"/>
            <a:ext cx="553998" cy="1477328"/>
          </a:xfrm>
          <a:prstGeom prst="rect">
            <a:avLst/>
          </a:prstGeom>
          <a:noFill/>
        </p:spPr>
        <p:txBody>
          <a:bodyPr wrap="none" lIns="0" rtlCol="0">
            <a:spAutoFit/>
          </a:bodyPr>
          <a:lstStyle/>
          <a:p>
            <a:pPr>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辅助色</a:t>
            </a:r>
            <a:endParaRPr lang="en-US" altLang="zh-CN" sz="1200" dirty="0">
              <a:solidFill>
                <a:srgbClr val="777777"/>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着色</a:t>
            </a:r>
            <a:r>
              <a:rPr lang="en-US" altLang="zh-CN" sz="1200" dirty="0">
                <a:solidFill>
                  <a:srgbClr val="777777"/>
                </a:solidFill>
                <a:latin typeface="微软雅黑" panose="020B0503020204020204" pitchFamily="34" charset="-122"/>
                <a:ea typeface="微软雅黑" panose="020B0503020204020204" pitchFamily="34" charset="-122"/>
              </a:rPr>
              <a:t>2</a:t>
            </a:r>
          </a:p>
          <a:p>
            <a:pPr>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R 115</a:t>
            </a:r>
          </a:p>
          <a:p>
            <a:pPr>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G 181</a:t>
            </a:r>
          </a:p>
          <a:p>
            <a:pPr>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B 224</a:t>
            </a:r>
            <a:endParaRPr lang="zh-CN" altLang="en-US" sz="1200" dirty="0">
              <a:solidFill>
                <a:srgbClr val="777777"/>
              </a:solidFill>
              <a:latin typeface="微软雅黑" panose="020B0503020204020204" pitchFamily="34" charset="-122"/>
              <a:ea typeface="微软雅黑" panose="020B0503020204020204" pitchFamily="34" charset="-122"/>
            </a:endParaRPr>
          </a:p>
        </p:txBody>
      </p:sp>
      <p:sp>
        <p:nvSpPr>
          <p:cNvPr id="23" name="文本框 22"/>
          <p:cNvSpPr txBox="1"/>
          <p:nvPr userDrawn="1"/>
        </p:nvSpPr>
        <p:spPr>
          <a:xfrm>
            <a:off x="7254870" y="2370025"/>
            <a:ext cx="553998" cy="1477328"/>
          </a:xfrm>
          <a:prstGeom prst="rect">
            <a:avLst/>
          </a:prstGeom>
          <a:noFill/>
        </p:spPr>
        <p:txBody>
          <a:bodyPr wrap="none" lIns="0" rtlCol="0">
            <a:spAutoFit/>
          </a:bodyPr>
          <a:lstStyle/>
          <a:p>
            <a:pPr>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对比色</a:t>
            </a:r>
            <a:endParaRPr lang="en-US" altLang="zh-CN" sz="1200" dirty="0">
              <a:solidFill>
                <a:srgbClr val="777777"/>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着色</a:t>
            </a:r>
            <a:r>
              <a:rPr lang="en-US" altLang="zh-CN" sz="1200" dirty="0">
                <a:solidFill>
                  <a:srgbClr val="777777"/>
                </a:solidFill>
                <a:latin typeface="微软雅黑" panose="020B0503020204020204" pitchFamily="34" charset="-122"/>
                <a:ea typeface="微软雅黑" panose="020B0503020204020204" pitchFamily="34" charset="-122"/>
              </a:rPr>
              <a:t>3</a:t>
            </a:r>
          </a:p>
          <a:p>
            <a:pPr>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R 128</a:t>
            </a:r>
          </a:p>
          <a:p>
            <a:pPr>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G 197</a:t>
            </a:r>
          </a:p>
          <a:p>
            <a:pPr>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B 53</a:t>
            </a:r>
            <a:endParaRPr lang="zh-CN" altLang="en-US" sz="1200" dirty="0">
              <a:solidFill>
                <a:srgbClr val="777777"/>
              </a:solidFill>
              <a:latin typeface="微软雅黑" panose="020B0503020204020204" pitchFamily="34" charset="-122"/>
              <a:ea typeface="微软雅黑" panose="020B0503020204020204" pitchFamily="34" charset="-122"/>
            </a:endParaRPr>
          </a:p>
        </p:txBody>
      </p:sp>
      <p:sp>
        <p:nvSpPr>
          <p:cNvPr id="24" name="文本框 23"/>
          <p:cNvSpPr txBox="1"/>
          <p:nvPr userDrawn="1"/>
        </p:nvSpPr>
        <p:spPr>
          <a:xfrm>
            <a:off x="8245469" y="2370025"/>
            <a:ext cx="553998" cy="1477328"/>
          </a:xfrm>
          <a:prstGeom prst="rect">
            <a:avLst/>
          </a:prstGeom>
          <a:noFill/>
        </p:spPr>
        <p:txBody>
          <a:bodyPr wrap="none" lIns="0" rtlCol="0">
            <a:spAutoFit/>
          </a:bodyPr>
          <a:lstStyle/>
          <a:p>
            <a:pPr>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点缀色</a:t>
            </a:r>
            <a:endParaRPr lang="en-US" altLang="zh-CN" sz="1200" dirty="0">
              <a:solidFill>
                <a:srgbClr val="777777"/>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着色</a:t>
            </a:r>
            <a:r>
              <a:rPr lang="en-US" altLang="zh-CN" sz="1200" dirty="0">
                <a:solidFill>
                  <a:srgbClr val="777777"/>
                </a:solidFill>
                <a:latin typeface="微软雅黑" panose="020B0503020204020204" pitchFamily="34" charset="-122"/>
                <a:ea typeface="微软雅黑" panose="020B0503020204020204" pitchFamily="34" charset="-122"/>
              </a:rPr>
              <a:t>4</a:t>
            </a:r>
          </a:p>
          <a:p>
            <a:pPr>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R 243</a:t>
            </a:r>
          </a:p>
          <a:p>
            <a:pPr>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G 156</a:t>
            </a:r>
          </a:p>
          <a:p>
            <a:pPr>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B 17</a:t>
            </a:r>
            <a:endParaRPr lang="zh-CN" altLang="en-US" sz="1200" dirty="0">
              <a:solidFill>
                <a:srgbClr val="777777"/>
              </a:solidFill>
              <a:latin typeface="微软雅黑" panose="020B0503020204020204" pitchFamily="34" charset="-122"/>
              <a:ea typeface="微软雅黑" panose="020B0503020204020204" pitchFamily="34" charset="-122"/>
            </a:endParaRPr>
          </a:p>
        </p:txBody>
      </p:sp>
      <p:sp>
        <p:nvSpPr>
          <p:cNvPr id="25" name="文本框 24"/>
          <p:cNvSpPr txBox="1"/>
          <p:nvPr userDrawn="1"/>
        </p:nvSpPr>
        <p:spPr>
          <a:xfrm>
            <a:off x="9236068" y="2370025"/>
            <a:ext cx="553998" cy="1477328"/>
          </a:xfrm>
          <a:prstGeom prst="rect">
            <a:avLst/>
          </a:prstGeom>
          <a:noFill/>
        </p:spPr>
        <p:txBody>
          <a:bodyPr wrap="none" lIns="0" rtlCol="0">
            <a:spAutoFit/>
          </a:bodyPr>
          <a:lstStyle/>
          <a:p>
            <a:pPr>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补充色</a:t>
            </a:r>
            <a:endParaRPr lang="en-US" altLang="zh-CN" sz="1200" dirty="0">
              <a:solidFill>
                <a:srgbClr val="777777"/>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着色</a:t>
            </a:r>
            <a:r>
              <a:rPr lang="en-US" altLang="zh-CN" sz="1200" dirty="0">
                <a:solidFill>
                  <a:srgbClr val="777777"/>
                </a:solidFill>
                <a:latin typeface="微软雅黑" panose="020B0503020204020204" pitchFamily="34" charset="-122"/>
                <a:ea typeface="微软雅黑" panose="020B0503020204020204" pitchFamily="34" charset="-122"/>
              </a:rPr>
              <a:t>5</a:t>
            </a:r>
          </a:p>
          <a:p>
            <a:pPr>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R 193</a:t>
            </a:r>
          </a:p>
          <a:p>
            <a:pPr>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G 57</a:t>
            </a:r>
          </a:p>
          <a:p>
            <a:pPr>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B 43</a:t>
            </a:r>
            <a:endParaRPr lang="zh-CN" altLang="en-US" sz="1200" dirty="0">
              <a:solidFill>
                <a:srgbClr val="777777"/>
              </a:solidFill>
              <a:latin typeface="微软雅黑" panose="020B0503020204020204" pitchFamily="34" charset="-122"/>
              <a:ea typeface="微软雅黑" panose="020B0503020204020204" pitchFamily="34" charset="-122"/>
            </a:endParaRPr>
          </a:p>
        </p:txBody>
      </p:sp>
      <p:sp>
        <p:nvSpPr>
          <p:cNvPr id="26" name="文本框 25"/>
          <p:cNvSpPr txBox="1"/>
          <p:nvPr userDrawn="1"/>
        </p:nvSpPr>
        <p:spPr>
          <a:xfrm>
            <a:off x="10226667" y="2370025"/>
            <a:ext cx="553998" cy="1477328"/>
          </a:xfrm>
          <a:prstGeom prst="rect">
            <a:avLst/>
          </a:prstGeom>
          <a:noFill/>
        </p:spPr>
        <p:txBody>
          <a:bodyPr wrap="none" lIns="0" rtlCol="0">
            <a:spAutoFit/>
          </a:bodyPr>
          <a:lstStyle/>
          <a:p>
            <a:pPr>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备用色</a:t>
            </a:r>
            <a:endParaRPr lang="en-US" altLang="zh-CN" sz="1200" dirty="0">
              <a:solidFill>
                <a:srgbClr val="777777"/>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着色</a:t>
            </a:r>
            <a:r>
              <a:rPr lang="en-US" altLang="zh-CN" sz="1200" dirty="0">
                <a:solidFill>
                  <a:srgbClr val="777777"/>
                </a:solidFill>
                <a:latin typeface="微软雅黑" panose="020B0503020204020204" pitchFamily="34" charset="-122"/>
                <a:ea typeface="微软雅黑" panose="020B0503020204020204" pitchFamily="34" charset="-122"/>
              </a:rPr>
              <a:t>6</a:t>
            </a:r>
          </a:p>
          <a:p>
            <a:pPr>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R 196</a:t>
            </a:r>
          </a:p>
          <a:p>
            <a:pPr>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G 144</a:t>
            </a:r>
          </a:p>
          <a:p>
            <a:pPr>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B 170</a:t>
            </a:r>
            <a:endParaRPr lang="zh-CN" altLang="en-US" sz="1200" dirty="0">
              <a:solidFill>
                <a:srgbClr val="777777"/>
              </a:solidFill>
              <a:latin typeface="微软雅黑" panose="020B0503020204020204" pitchFamily="34" charset="-122"/>
              <a:ea typeface="微软雅黑" panose="020B0503020204020204" pitchFamily="34" charset="-122"/>
            </a:endParaRPr>
          </a:p>
        </p:txBody>
      </p:sp>
      <p:sp>
        <p:nvSpPr>
          <p:cNvPr id="27" name="文本框 26"/>
          <p:cNvSpPr txBox="1"/>
          <p:nvPr userDrawn="1"/>
        </p:nvSpPr>
        <p:spPr>
          <a:xfrm>
            <a:off x="2806399" y="4452836"/>
            <a:ext cx="1015663" cy="369332"/>
          </a:xfrm>
          <a:prstGeom prst="rect">
            <a:avLst/>
          </a:prstGeom>
          <a:noFill/>
        </p:spPr>
        <p:txBody>
          <a:bodyPr wrap="none" lIns="0" rtlCol="0">
            <a:spAutoFit/>
          </a:bodyPr>
          <a:lstStyle/>
          <a:p>
            <a:r>
              <a:rPr lang="zh-CN" altLang="en-US" dirty="0">
                <a:solidFill>
                  <a:srgbClr val="777777"/>
                </a:solidFill>
                <a:latin typeface="微软雅黑" panose="020B0503020204020204" pitchFamily="34" charset="-122"/>
                <a:ea typeface="微软雅黑" panose="020B0503020204020204" pitchFamily="34" charset="-122"/>
              </a:rPr>
              <a:t>西文标题</a:t>
            </a:r>
          </a:p>
        </p:txBody>
      </p:sp>
      <p:sp>
        <p:nvSpPr>
          <p:cNvPr id="28" name="文本框 27"/>
          <p:cNvSpPr txBox="1"/>
          <p:nvPr userDrawn="1"/>
        </p:nvSpPr>
        <p:spPr>
          <a:xfrm>
            <a:off x="2806399" y="5176599"/>
            <a:ext cx="1015663" cy="369332"/>
          </a:xfrm>
          <a:prstGeom prst="rect">
            <a:avLst/>
          </a:prstGeom>
          <a:noFill/>
        </p:spPr>
        <p:txBody>
          <a:bodyPr wrap="none" lIns="0" rtlCol="0">
            <a:spAutoFit/>
          </a:bodyPr>
          <a:lstStyle/>
          <a:p>
            <a:r>
              <a:rPr lang="zh-CN" altLang="en-US" dirty="0">
                <a:solidFill>
                  <a:srgbClr val="777777"/>
                </a:solidFill>
                <a:latin typeface="微软雅黑" panose="020B0503020204020204" pitchFamily="34" charset="-122"/>
                <a:ea typeface="微软雅黑" panose="020B0503020204020204" pitchFamily="34" charset="-122"/>
              </a:rPr>
              <a:t>西文正文</a:t>
            </a:r>
          </a:p>
        </p:txBody>
      </p:sp>
      <p:sp>
        <p:nvSpPr>
          <p:cNvPr id="29" name="文本框 28"/>
          <p:cNvSpPr txBox="1"/>
          <p:nvPr userDrawn="1"/>
        </p:nvSpPr>
        <p:spPr>
          <a:xfrm>
            <a:off x="3930978" y="4406670"/>
            <a:ext cx="980397" cy="461665"/>
          </a:xfrm>
          <a:prstGeom prst="rect">
            <a:avLst/>
          </a:prstGeom>
          <a:noFill/>
        </p:spPr>
        <p:txBody>
          <a:bodyPr wrap="none" lIns="0" rtlCol="0">
            <a:spAutoFit/>
          </a:bodyPr>
          <a:lstStyle/>
          <a:p>
            <a:r>
              <a:rPr lang="en-US" altLang="zh-CN" sz="2400" dirty="0">
                <a:solidFill>
                  <a:srgbClr val="111111"/>
                </a:solidFill>
                <a:latin typeface="+mj-lt"/>
                <a:ea typeface="微软雅黑" panose="020B0503020204020204" pitchFamily="34" charset="-122"/>
              </a:rPr>
              <a:t>Impact</a:t>
            </a:r>
            <a:endParaRPr lang="zh-CN" altLang="en-US" sz="2400" dirty="0">
              <a:solidFill>
                <a:srgbClr val="111111"/>
              </a:solidFill>
              <a:latin typeface="+mj-lt"/>
              <a:ea typeface="微软雅黑" panose="020B0503020204020204" pitchFamily="34" charset="-122"/>
            </a:endParaRPr>
          </a:p>
        </p:txBody>
      </p:sp>
      <p:sp>
        <p:nvSpPr>
          <p:cNvPr id="30" name="文本框 29"/>
          <p:cNvSpPr txBox="1"/>
          <p:nvPr userDrawn="1"/>
        </p:nvSpPr>
        <p:spPr>
          <a:xfrm>
            <a:off x="3914438" y="5130432"/>
            <a:ext cx="709490" cy="461665"/>
          </a:xfrm>
          <a:prstGeom prst="rect">
            <a:avLst/>
          </a:prstGeom>
          <a:noFill/>
        </p:spPr>
        <p:txBody>
          <a:bodyPr wrap="none" lIns="0" rtlCol="0">
            <a:spAutoFit/>
          </a:bodyPr>
          <a:lstStyle/>
          <a:p>
            <a:r>
              <a:rPr lang="en-US" altLang="zh-CN" sz="2400" dirty="0">
                <a:solidFill>
                  <a:srgbClr val="111111"/>
                </a:solidFill>
                <a:ea typeface="微软雅黑" panose="020B0503020204020204" pitchFamily="34" charset="-122"/>
              </a:rPr>
              <a:t>Arial</a:t>
            </a:r>
            <a:endParaRPr lang="zh-CN" altLang="en-US" sz="2400" dirty="0">
              <a:solidFill>
                <a:srgbClr val="111111"/>
              </a:solidFill>
              <a:ea typeface="微软雅黑" panose="020B0503020204020204" pitchFamily="34" charset="-122"/>
            </a:endParaRPr>
          </a:p>
        </p:txBody>
      </p:sp>
      <p:sp>
        <p:nvSpPr>
          <p:cNvPr id="31" name="文本框 30"/>
          <p:cNvSpPr txBox="1"/>
          <p:nvPr userDrawn="1"/>
        </p:nvSpPr>
        <p:spPr>
          <a:xfrm>
            <a:off x="6749749" y="4452836"/>
            <a:ext cx="1015663" cy="369332"/>
          </a:xfrm>
          <a:prstGeom prst="rect">
            <a:avLst/>
          </a:prstGeom>
          <a:noFill/>
        </p:spPr>
        <p:txBody>
          <a:bodyPr wrap="none" lIns="0" rtlCol="0">
            <a:spAutoFit/>
          </a:bodyPr>
          <a:lstStyle/>
          <a:p>
            <a:r>
              <a:rPr lang="zh-CN" altLang="en-US" dirty="0">
                <a:solidFill>
                  <a:srgbClr val="777777"/>
                </a:solidFill>
                <a:latin typeface="微软雅黑" panose="020B0503020204020204" pitchFamily="34" charset="-122"/>
                <a:ea typeface="微软雅黑" panose="020B0503020204020204" pitchFamily="34" charset="-122"/>
              </a:rPr>
              <a:t>中文标题</a:t>
            </a:r>
          </a:p>
        </p:txBody>
      </p:sp>
      <p:sp>
        <p:nvSpPr>
          <p:cNvPr id="32" name="文本框 31"/>
          <p:cNvSpPr txBox="1"/>
          <p:nvPr userDrawn="1"/>
        </p:nvSpPr>
        <p:spPr>
          <a:xfrm>
            <a:off x="6749749" y="5176599"/>
            <a:ext cx="1015663" cy="369332"/>
          </a:xfrm>
          <a:prstGeom prst="rect">
            <a:avLst/>
          </a:prstGeom>
          <a:noFill/>
        </p:spPr>
        <p:txBody>
          <a:bodyPr wrap="none" lIns="0" rtlCol="0">
            <a:spAutoFit/>
          </a:bodyPr>
          <a:lstStyle/>
          <a:p>
            <a:r>
              <a:rPr lang="zh-CN" altLang="en-US" dirty="0">
                <a:solidFill>
                  <a:srgbClr val="777777"/>
                </a:solidFill>
                <a:latin typeface="微软雅黑" panose="020B0503020204020204" pitchFamily="34" charset="-122"/>
                <a:ea typeface="微软雅黑" panose="020B0503020204020204" pitchFamily="34" charset="-122"/>
              </a:rPr>
              <a:t>中文正文</a:t>
            </a:r>
          </a:p>
        </p:txBody>
      </p:sp>
      <p:sp>
        <p:nvSpPr>
          <p:cNvPr id="33" name="文本框 32"/>
          <p:cNvSpPr txBox="1"/>
          <p:nvPr userDrawn="1"/>
        </p:nvSpPr>
        <p:spPr>
          <a:xfrm>
            <a:off x="7874328" y="4406670"/>
            <a:ext cx="1323439" cy="461665"/>
          </a:xfrm>
          <a:prstGeom prst="rect">
            <a:avLst/>
          </a:prstGeom>
          <a:noFill/>
        </p:spPr>
        <p:txBody>
          <a:bodyPr wrap="none" lIns="0" rtlCol="0">
            <a:spAutoFit/>
          </a:bodyPr>
          <a:lstStyle/>
          <a:p>
            <a:r>
              <a:rPr lang="zh-CN" altLang="en-US" sz="2400" dirty="0">
                <a:solidFill>
                  <a:srgbClr val="111111"/>
                </a:solidFill>
                <a:latin typeface="+mj-ea"/>
                <a:ea typeface="+mj-ea"/>
              </a:rPr>
              <a:t>微软雅黑</a:t>
            </a:r>
          </a:p>
        </p:txBody>
      </p:sp>
      <p:sp>
        <p:nvSpPr>
          <p:cNvPr id="34" name="文本框 33"/>
          <p:cNvSpPr txBox="1"/>
          <p:nvPr userDrawn="1"/>
        </p:nvSpPr>
        <p:spPr>
          <a:xfrm>
            <a:off x="7857788" y="5130432"/>
            <a:ext cx="1924566" cy="461665"/>
          </a:xfrm>
          <a:prstGeom prst="rect">
            <a:avLst/>
          </a:prstGeom>
          <a:noFill/>
        </p:spPr>
        <p:txBody>
          <a:bodyPr wrap="none" lIns="0" rtlCol="0">
            <a:spAutoFit/>
          </a:bodyPr>
          <a:lstStyle/>
          <a:p>
            <a:r>
              <a:rPr lang="zh-CN" altLang="en-US" sz="2400" dirty="0">
                <a:solidFill>
                  <a:srgbClr val="111111"/>
                </a:solidFill>
                <a:latin typeface="+mn-ea"/>
              </a:rPr>
              <a:t>微软雅黑</a:t>
            </a:r>
            <a:r>
              <a:rPr lang="en-US" altLang="zh-CN" sz="2400" dirty="0">
                <a:solidFill>
                  <a:srgbClr val="111111"/>
                </a:solidFill>
                <a:latin typeface="+mn-ea"/>
              </a:rPr>
              <a:t>light</a:t>
            </a:r>
            <a:endParaRPr lang="zh-CN" altLang="en-US" sz="2400" dirty="0">
              <a:solidFill>
                <a:srgbClr val="111111"/>
              </a:solidFill>
              <a:latin typeface="+mn-ea"/>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模板使用说明">
    <p:spTree>
      <p:nvGrpSpPr>
        <p:cNvPr id="1" name=""/>
        <p:cNvGrpSpPr/>
        <p:nvPr/>
      </p:nvGrpSpPr>
      <p:grpSpPr>
        <a:xfrm>
          <a:off x="0" y="0"/>
          <a:ext cx="0" cy="0"/>
          <a:chOff x="0" y="0"/>
          <a:chExt cx="0" cy="0"/>
        </a:xfrm>
      </p:grpSpPr>
      <p:sp>
        <p:nvSpPr>
          <p:cNvPr id="3" name="文本框 2"/>
          <p:cNvSpPr txBox="1"/>
          <p:nvPr userDrawn="1"/>
        </p:nvSpPr>
        <p:spPr>
          <a:xfrm>
            <a:off x="4506198" y="603140"/>
            <a:ext cx="3170099" cy="461665"/>
          </a:xfrm>
          <a:prstGeom prst="rect">
            <a:avLst/>
          </a:prstGeom>
          <a:noFill/>
          <a:ln>
            <a:noFill/>
          </a:ln>
        </p:spPr>
        <p:txBody>
          <a:bodyPr wrap="none" lIns="0" rtlCol="0">
            <a:spAutoFit/>
          </a:bodyPr>
          <a:lstStyle/>
          <a:p>
            <a:pPr algn="ctr"/>
            <a:r>
              <a:rPr lang="zh-CN" altLang="en-US" sz="2400" dirty="0">
                <a:solidFill>
                  <a:srgbClr val="111111"/>
                </a:solidFill>
                <a:latin typeface="微软雅黑" panose="020B0503020204020204" pitchFamily="34" charset="-122"/>
                <a:ea typeface="微软雅黑" panose="020B0503020204020204" pitchFamily="34" charset="-122"/>
              </a:rPr>
              <a:t>模板使用常见问题说明</a:t>
            </a:r>
          </a:p>
        </p:txBody>
      </p:sp>
      <p:cxnSp>
        <p:nvCxnSpPr>
          <p:cNvPr id="4" name="直接连接符 3"/>
          <p:cNvCxnSpPr/>
          <p:nvPr userDrawn="1"/>
        </p:nvCxnSpPr>
        <p:spPr>
          <a:xfrm>
            <a:off x="1304925" y="1135415"/>
            <a:ext cx="9582151" cy="0"/>
          </a:xfrm>
          <a:prstGeom prst="line">
            <a:avLst/>
          </a:prstGeom>
          <a:ln w="19050">
            <a:solidFill>
              <a:srgbClr val="7B7B7B"/>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userDrawn="1"/>
        </p:nvSpPr>
        <p:spPr>
          <a:xfrm>
            <a:off x="1295400" y="1652486"/>
            <a:ext cx="2764539" cy="307777"/>
          </a:xfrm>
          <a:prstGeom prst="rect">
            <a:avLst/>
          </a:prstGeom>
          <a:noFill/>
        </p:spPr>
        <p:txBody>
          <a:bodyPr wrap="none" lIns="0" rtlCol="0">
            <a:spAutoFit/>
          </a:bodyPr>
          <a:lstStyle/>
          <a:p>
            <a:r>
              <a:rPr lang="en-US" altLang="zh-CN" sz="1400" dirty="0">
                <a:solidFill>
                  <a:srgbClr val="111111"/>
                </a:solidFill>
                <a:latin typeface="微软雅黑" panose="020B0503020204020204" pitchFamily="34" charset="-122"/>
                <a:ea typeface="微软雅黑" panose="020B0503020204020204" pitchFamily="34" charset="-122"/>
              </a:rPr>
              <a:t>Q1</a:t>
            </a:r>
            <a:r>
              <a:rPr lang="zh-CN" altLang="en-US" sz="1400" dirty="0">
                <a:solidFill>
                  <a:srgbClr val="111111"/>
                </a:solidFill>
                <a:latin typeface="微软雅黑" panose="020B0503020204020204" pitchFamily="34" charset="-122"/>
                <a:ea typeface="微软雅黑" panose="020B0503020204020204" pitchFamily="34" charset="-122"/>
              </a:rPr>
              <a:t>：关于模板中使用的特殊字体</a:t>
            </a:r>
            <a:r>
              <a:rPr lang="en-US" altLang="zh-CN" sz="1400" dirty="0">
                <a:solidFill>
                  <a:srgbClr val="111111"/>
                </a:solidFill>
                <a:latin typeface="微软雅黑" panose="020B0503020204020204" pitchFamily="34" charset="-122"/>
                <a:ea typeface="微软雅黑" panose="020B0503020204020204" pitchFamily="34" charset="-122"/>
              </a:rPr>
              <a:t>?</a:t>
            </a:r>
          </a:p>
        </p:txBody>
      </p:sp>
      <p:sp>
        <p:nvSpPr>
          <p:cNvPr id="6" name="文本框 5"/>
          <p:cNvSpPr txBox="1"/>
          <p:nvPr userDrawn="1"/>
        </p:nvSpPr>
        <p:spPr>
          <a:xfrm>
            <a:off x="1755311" y="1960136"/>
            <a:ext cx="9131765" cy="646331"/>
          </a:xfrm>
          <a:prstGeom prst="rect">
            <a:avLst/>
          </a:prstGeom>
          <a:noFill/>
        </p:spPr>
        <p:txBody>
          <a:bodyPr wrap="square" lIns="0" rtlCol="0">
            <a:spAutoFit/>
          </a:bodyPr>
          <a:lstStyle/>
          <a:p>
            <a:pPr algn="just">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如模板中使用了您未安装的特殊字体，可能会提示字体受限制，以只读方式打开</a:t>
            </a:r>
            <a:r>
              <a:rPr lang="zh-CN" altLang="en-US" sz="1200">
                <a:solidFill>
                  <a:srgbClr val="777777"/>
                </a:solidFill>
                <a:latin typeface="微软雅黑" panose="020B0503020204020204" pitchFamily="34" charset="-122"/>
                <a:ea typeface="微软雅黑" panose="020B0503020204020204" pitchFamily="34" charset="-122"/>
              </a:rPr>
              <a:t>文件。在模板文件压缩包中已经提供了相关字体，请先安装字体后，再重新启动软件，即可解决问题。如因版权问题未能随模板提供相关字体，请自行下载安装。</a:t>
            </a:r>
            <a:endParaRPr lang="en-US" altLang="zh-CN" sz="1200" dirty="0">
              <a:solidFill>
                <a:srgbClr val="777777"/>
              </a:solidFill>
              <a:latin typeface="微软雅黑" panose="020B0503020204020204" pitchFamily="34" charset="-122"/>
              <a:ea typeface="微软雅黑" panose="020B0503020204020204" pitchFamily="34" charset="-122"/>
            </a:endParaRPr>
          </a:p>
        </p:txBody>
      </p:sp>
      <p:sp>
        <p:nvSpPr>
          <p:cNvPr id="7" name="文本框 6"/>
          <p:cNvSpPr txBox="1"/>
          <p:nvPr userDrawn="1"/>
        </p:nvSpPr>
        <p:spPr>
          <a:xfrm>
            <a:off x="1295400" y="3084322"/>
            <a:ext cx="2876750" cy="307777"/>
          </a:xfrm>
          <a:prstGeom prst="rect">
            <a:avLst/>
          </a:prstGeom>
          <a:noFill/>
        </p:spPr>
        <p:txBody>
          <a:bodyPr wrap="none" lIns="0" rtlCol="0">
            <a:spAutoFit/>
          </a:bodyPr>
          <a:lstStyle/>
          <a:p>
            <a:r>
              <a:rPr lang="en-US" altLang="zh-CN" sz="1400" dirty="0">
                <a:solidFill>
                  <a:srgbClr val="111111"/>
                </a:solidFill>
                <a:latin typeface="微软雅黑" panose="020B0503020204020204" pitchFamily="34" charset="-122"/>
                <a:ea typeface="微软雅黑" panose="020B0503020204020204" pitchFamily="34" charset="-122"/>
              </a:rPr>
              <a:t>Q2</a:t>
            </a:r>
            <a:r>
              <a:rPr lang="zh-CN" altLang="en-US" sz="1400" dirty="0">
                <a:solidFill>
                  <a:srgbClr val="111111"/>
                </a:solidFill>
                <a:latin typeface="微软雅黑" panose="020B0503020204020204" pitchFamily="34" charset="-122"/>
                <a:ea typeface="微软雅黑" panose="020B0503020204020204" pitchFamily="34" charset="-122"/>
              </a:rPr>
              <a:t>：如何替换图片，修改配色</a:t>
            </a:r>
            <a:r>
              <a:rPr lang="en-US" altLang="zh-CN" sz="1400" dirty="0">
                <a:solidFill>
                  <a:srgbClr val="111111"/>
                </a:solidFill>
                <a:latin typeface="微软雅黑" panose="020B0503020204020204" pitchFamily="34" charset="-122"/>
                <a:ea typeface="微软雅黑" panose="020B0503020204020204" pitchFamily="34" charset="-122"/>
              </a:rPr>
              <a:t>……?</a:t>
            </a:r>
          </a:p>
        </p:txBody>
      </p:sp>
      <p:sp>
        <p:nvSpPr>
          <p:cNvPr id="8" name="文本框 7"/>
          <p:cNvSpPr txBox="1"/>
          <p:nvPr userDrawn="1"/>
        </p:nvSpPr>
        <p:spPr>
          <a:xfrm>
            <a:off x="1755311" y="3394301"/>
            <a:ext cx="8503113" cy="369332"/>
          </a:xfrm>
          <a:prstGeom prst="rect">
            <a:avLst/>
          </a:prstGeom>
          <a:noFill/>
        </p:spPr>
        <p:txBody>
          <a:bodyPr wrap="square" lIns="0" rtlCol="0">
            <a:spAutoFit/>
          </a:bodyPr>
          <a:lstStyle/>
          <a:p>
            <a:pPr algn="just">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常见的模板使用问题，可以参考模板附带的使用帮助，更为全面详细的</a:t>
            </a:r>
            <a:r>
              <a:rPr lang="en-US" altLang="zh-CN" sz="1200" dirty="0">
                <a:solidFill>
                  <a:srgbClr val="777777"/>
                </a:solidFill>
                <a:latin typeface="微软雅黑" panose="020B0503020204020204" pitchFamily="34" charset="-122"/>
                <a:ea typeface="微软雅黑" panose="020B0503020204020204" pitchFamily="34" charset="-122"/>
              </a:rPr>
              <a:t>PPT</a:t>
            </a:r>
            <a:r>
              <a:rPr lang="zh-CN" altLang="en-US" sz="1200" dirty="0">
                <a:solidFill>
                  <a:srgbClr val="777777"/>
                </a:solidFill>
                <a:latin typeface="微软雅黑" panose="020B0503020204020204" pitchFamily="34" charset="-122"/>
                <a:ea typeface="微软雅黑" panose="020B0503020204020204" pitchFamily="34" charset="-122"/>
              </a:rPr>
              <a:t>软件使用方法，可参考视频教程。</a:t>
            </a:r>
            <a:endParaRPr lang="en-US" altLang="zh-CN" sz="1200" dirty="0">
              <a:solidFill>
                <a:srgbClr val="777777"/>
              </a:solidFill>
              <a:latin typeface="微软雅黑" panose="020B0503020204020204" pitchFamily="34" charset="-122"/>
              <a:ea typeface="微软雅黑" panose="020B0503020204020204" pitchFamily="34" charset="-122"/>
            </a:endParaRPr>
          </a:p>
        </p:txBody>
      </p:sp>
      <p:sp>
        <p:nvSpPr>
          <p:cNvPr id="13" name="文本框 12"/>
          <p:cNvSpPr txBox="1"/>
          <p:nvPr userDrawn="1"/>
        </p:nvSpPr>
        <p:spPr>
          <a:xfrm>
            <a:off x="1304925" y="4659033"/>
            <a:ext cx="2944076" cy="307777"/>
          </a:xfrm>
          <a:prstGeom prst="rect">
            <a:avLst/>
          </a:prstGeom>
          <a:noFill/>
        </p:spPr>
        <p:txBody>
          <a:bodyPr wrap="none" lIns="0" rtlCol="0">
            <a:spAutoFit/>
          </a:bodyPr>
          <a:lstStyle/>
          <a:p>
            <a:r>
              <a:rPr lang="en-US" altLang="zh-CN" sz="1400">
                <a:solidFill>
                  <a:srgbClr val="111111"/>
                </a:solidFill>
                <a:latin typeface="微软雅黑" panose="020B0503020204020204" pitchFamily="34" charset="-122"/>
                <a:ea typeface="微软雅黑" panose="020B0503020204020204" pitchFamily="34" charset="-122"/>
              </a:rPr>
              <a:t>Q3</a:t>
            </a:r>
            <a:r>
              <a:rPr lang="zh-CN" altLang="en-US" sz="1400">
                <a:solidFill>
                  <a:srgbClr val="111111"/>
                </a:solidFill>
                <a:latin typeface="微软雅黑" panose="020B0503020204020204" pitchFamily="34" charset="-122"/>
                <a:ea typeface="微软雅黑" panose="020B0503020204020204" pitchFamily="34" charset="-122"/>
              </a:rPr>
              <a:t>：为什么和视频预览效果不一样</a:t>
            </a:r>
            <a:r>
              <a:rPr lang="en-US" altLang="zh-CN" sz="1400">
                <a:solidFill>
                  <a:srgbClr val="111111"/>
                </a:solidFill>
                <a:latin typeface="微软雅黑" panose="020B0503020204020204" pitchFamily="34" charset="-122"/>
                <a:ea typeface="微软雅黑" panose="020B0503020204020204" pitchFamily="34" charset="-122"/>
              </a:rPr>
              <a:t>?</a:t>
            </a:r>
            <a:endParaRPr lang="en-US" altLang="zh-CN" sz="1400" dirty="0">
              <a:solidFill>
                <a:srgbClr val="111111"/>
              </a:solidFill>
              <a:latin typeface="微软雅黑" panose="020B0503020204020204" pitchFamily="34" charset="-122"/>
              <a:ea typeface="微软雅黑" panose="020B0503020204020204" pitchFamily="34" charset="-122"/>
            </a:endParaRPr>
          </a:p>
        </p:txBody>
      </p:sp>
      <p:sp>
        <p:nvSpPr>
          <p:cNvPr id="15" name="文本框 14"/>
          <p:cNvSpPr txBox="1"/>
          <p:nvPr userDrawn="1"/>
        </p:nvSpPr>
        <p:spPr>
          <a:xfrm>
            <a:off x="1764836" y="4969012"/>
            <a:ext cx="9131765" cy="336695"/>
          </a:xfrm>
          <a:prstGeom prst="rect">
            <a:avLst/>
          </a:prstGeom>
          <a:noFill/>
        </p:spPr>
        <p:txBody>
          <a:bodyPr wrap="square" lIns="0" rtlCol="0">
            <a:spAutoFit/>
          </a:bodyPr>
          <a:lstStyle/>
          <a:p>
            <a:pPr algn="just">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本套模板使用</a:t>
            </a:r>
            <a:r>
              <a:rPr lang="en-US" altLang="zh-CN" sz="1200" dirty="0">
                <a:solidFill>
                  <a:srgbClr val="777777"/>
                </a:solidFill>
                <a:latin typeface="微软雅黑" panose="020B0503020204020204" pitchFamily="34" charset="-122"/>
                <a:ea typeface="微软雅黑" panose="020B0503020204020204" pitchFamily="34" charset="-122"/>
              </a:rPr>
              <a:t>PowerPoint</a:t>
            </a:r>
            <a:r>
              <a:rPr lang="zh-CN" altLang="en-US" sz="1200" dirty="0">
                <a:solidFill>
                  <a:srgbClr val="777777"/>
                </a:solidFill>
                <a:latin typeface="微软雅黑" panose="020B0503020204020204" pitchFamily="34" charset="-122"/>
                <a:ea typeface="微软雅黑" panose="020B0503020204020204" pitchFamily="34" charset="-122"/>
              </a:rPr>
              <a:t>最新版设计制作，适用于</a:t>
            </a:r>
            <a:r>
              <a:rPr lang="en-US" altLang="zh-CN" sz="1200" dirty="0">
                <a:solidFill>
                  <a:srgbClr val="777777"/>
                </a:solidFill>
                <a:latin typeface="微软雅黑" panose="020B0503020204020204" pitchFamily="34" charset="-122"/>
                <a:ea typeface="微软雅黑" panose="020B0503020204020204" pitchFamily="34" charset="-122"/>
              </a:rPr>
              <a:t>2007</a:t>
            </a:r>
            <a:r>
              <a:rPr lang="zh-CN" altLang="en-US" sz="1200" dirty="0">
                <a:solidFill>
                  <a:srgbClr val="777777"/>
                </a:solidFill>
                <a:latin typeface="微软雅黑" panose="020B0503020204020204" pitchFamily="34" charset="-122"/>
                <a:ea typeface="微软雅黑" panose="020B0503020204020204" pitchFamily="34" charset="-122"/>
              </a:rPr>
              <a:t>及以上版本，同时也适用于</a:t>
            </a:r>
            <a:r>
              <a:rPr lang="en-US" altLang="zh-CN" sz="1200" dirty="0">
                <a:solidFill>
                  <a:srgbClr val="777777"/>
                </a:solidFill>
                <a:latin typeface="微软雅黑" panose="020B0503020204020204" pitchFamily="34" charset="-122"/>
                <a:ea typeface="微软雅黑" panose="020B0503020204020204" pitchFamily="34" charset="-122"/>
              </a:rPr>
              <a:t>WPS</a:t>
            </a:r>
            <a:r>
              <a:rPr lang="zh-CN" altLang="en-US" sz="1200" dirty="0">
                <a:solidFill>
                  <a:srgbClr val="777777"/>
                </a:solidFill>
                <a:latin typeface="微软雅黑" panose="020B0503020204020204" pitchFamily="34" charset="-122"/>
                <a:ea typeface="微软雅黑" panose="020B0503020204020204" pitchFamily="34" charset="-122"/>
              </a:rPr>
              <a:t>演示，但也可能出现部分兼容问题。</a:t>
            </a:r>
            <a:endParaRPr lang="en-US" altLang="zh-CN" sz="1200" dirty="0">
              <a:solidFill>
                <a:srgbClr val="777777"/>
              </a:solidFill>
              <a:latin typeface="微软雅黑" panose="020B0503020204020204" pitchFamily="34" charset="-122"/>
              <a:ea typeface="微软雅黑" panose="020B0503020204020204" pitchFamily="34" charset="-122"/>
            </a:endParaRPr>
          </a:p>
        </p:txBody>
      </p:sp>
      <p:sp>
        <p:nvSpPr>
          <p:cNvPr id="14" name="文本框 13"/>
          <p:cNvSpPr txBox="1"/>
          <p:nvPr userDrawn="1"/>
        </p:nvSpPr>
        <p:spPr>
          <a:xfrm>
            <a:off x="1755311" y="3742380"/>
            <a:ext cx="1311740" cy="369332"/>
          </a:xfrm>
          <a:prstGeom prst="rect">
            <a:avLst/>
          </a:prstGeom>
          <a:noFill/>
        </p:spPr>
        <p:txBody>
          <a:bodyPr wrap="square" lIns="0" rtlCol="0">
            <a:spAutoFit/>
          </a:bodyPr>
          <a:lstStyle/>
          <a:p>
            <a:pPr algn="just">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PPT</a:t>
            </a:r>
            <a:r>
              <a:rPr lang="zh-CN" altLang="en-US" sz="1200" dirty="0">
                <a:solidFill>
                  <a:srgbClr val="777777"/>
                </a:solidFill>
                <a:latin typeface="微软雅黑" panose="020B0503020204020204" pitchFamily="34" charset="-122"/>
                <a:ea typeface="微软雅黑" panose="020B0503020204020204" pitchFamily="34" charset="-122"/>
              </a:rPr>
              <a:t>视频教程：</a:t>
            </a:r>
            <a:endParaRPr lang="en-US" altLang="zh-CN" sz="1200" dirty="0">
              <a:solidFill>
                <a:srgbClr val="777777"/>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2DA330-99E0-4B4D-9C61-82CFEE5A232F}" type="datetimeFigureOut">
              <a:rPr lang="zh-CN" altLang="en-US" smtClean="0"/>
              <a:t>2020/4/27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E02866-32EA-4EDE-B1EF-E5D366E4AC42}" type="slidenum">
              <a:rPr lang="zh-CN" altLang="en-US" smtClean="0"/>
              <a:t>‹#›</a:t>
            </a:fld>
            <a:endParaRPr lang="zh-CN" altLang="en-US"/>
          </a:p>
        </p:txBody>
      </p:sp>
      <p:sp>
        <p:nvSpPr>
          <p:cNvPr id="2" name="矩形 1"/>
          <p:cNvSpPr/>
          <p:nvPr userDrawn="1"/>
        </p:nvSpPr>
        <p:spPr>
          <a:xfrm>
            <a:off x="0" y="0"/>
            <a:ext cx="12192000" cy="6858000"/>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3" r:id="rId1"/>
    <p:sldLayoutId id="2147483664" r:id="rId2"/>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16.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8.xml"/><Relationship Id="rId1" Type="http://schemas.openxmlformats.org/officeDocument/2006/relationships/tags" Target="../tags/tag1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tags" Target="../tags/tag19.xml"/><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tags" Target="../tags/tag33.xml"/><Relationship Id="rId18" Type="http://schemas.openxmlformats.org/officeDocument/2006/relationships/tags" Target="../tags/tag38.xml"/><Relationship Id="rId26" Type="http://schemas.openxmlformats.org/officeDocument/2006/relationships/tags" Target="../tags/tag46.xml"/><Relationship Id="rId3" Type="http://schemas.openxmlformats.org/officeDocument/2006/relationships/tags" Target="../tags/tag23.xml"/><Relationship Id="rId21" Type="http://schemas.openxmlformats.org/officeDocument/2006/relationships/tags" Target="../tags/tag41.xml"/><Relationship Id="rId7" Type="http://schemas.openxmlformats.org/officeDocument/2006/relationships/tags" Target="../tags/tag27.xml"/><Relationship Id="rId12" Type="http://schemas.openxmlformats.org/officeDocument/2006/relationships/tags" Target="../tags/tag32.xml"/><Relationship Id="rId17" Type="http://schemas.openxmlformats.org/officeDocument/2006/relationships/tags" Target="../tags/tag37.xml"/><Relationship Id="rId25" Type="http://schemas.openxmlformats.org/officeDocument/2006/relationships/tags" Target="../tags/tag45.xml"/><Relationship Id="rId2" Type="http://schemas.openxmlformats.org/officeDocument/2006/relationships/tags" Target="../tags/tag22.xml"/><Relationship Id="rId16" Type="http://schemas.openxmlformats.org/officeDocument/2006/relationships/tags" Target="../tags/tag36.xml"/><Relationship Id="rId20" Type="http://schemas.openxmlformats.org/officeDocument/2006/relationships/tags" Target="../tags/tag40.xml"/><Relationship Id="rId29"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tags" Target="../tags/tag31.xml"/><Relationship Id="rId24" Type="http://schemas.openxmlformats.org/officeDocument/2006/relationships/tags" Target="../tags/tag44.xml"/><Relationship Id="rId5" Type="http://schemas.openxmlformats.org/officeDocument/2006/relationships/tags" Target="../tags/tag25.xml"/><Relationship Id="rId15" Type="http://schemas.openxmlformats.org/officeDocument/2006/relationships/tags" Target="../tags/tag35.xml"/><Relationship Id="rId23" Type="http://schemas.openxmlformats.org/officeDocument/2006/relationships/tags" Target="../tags/tag43.xml"/><Relationship Id="rId28" Type="http://schemas.openxmlformats.org/officeDocument/2006/relationships/tags" Target="../tags/tag48.xml"/><Relationship Id="rId10" Type="http://schemas.openxmlformats.org/officeDocument/2006/relationships/tags" Target="../tags/tag30.xml"/><Relationship Id="rId19" Type="http://schemas.openxmlformats.org/officeDocument/2006/relationships/tags" Target="../tags/tag39.xml"/><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tags" Target="../tags/tag34.xml"/><Relationship Id="rId22" Type="http://schemas.openxmlformats.org/officeDocument/2006/relationships/tags" Target="../tags/tag42.xml"/><Relationship Id="rId27" Type="http://schemas.openxmlformats.org/officeDocument/2006/relationships/tags" Target="../tags/tag47.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0.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1.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tags" Target="../tags/tag2.xml"/><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slideLayout" Target="../slideLayouts/slideLayout6.xml"/><Relationship Id="rId1" Type="http://schemas.openxmlformats.org/officeDocument/2006/relationships/tags" Target="../tags/tag5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www.sciencedirect.com/science/journal/17511577" TargetMode="External"/><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tags" Target="../tags/tag14.xml"/><Relationship Id="rId2" Type="http://schemas.openxmlformats.org/officeDocument/2006/relationships/tags" Target="../tags/tag4.xml"/><Relationship Id="rId16" Type="http://schemas.openxmlformats.org/officeDocument/2006/relationships/image" Target="../media/image18.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notesSlide" Target="../notesSlides/notesSlide2.xml"/><Relationship Id="rId10" Type="http://schemas.openxmlformats.org/officeDocument/2006/relationships/tags" Target="../tags/tag12.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任意多边形: 形状 81"/>
          <p:cNvSpPr/>
          <p:nvPr/>
        </p:nvSpPr>
        <p:spPr>
          <a:xfrm>
            <a:off x="0" y="4752974"/>
            <a:ext cx="12192000" cy="2105025"/>
          </a:xfrm>
          <a:custGeom>
            <a:avLst/>
            <a:gdLst>
              <a:gd name="connsiteX0" fmla="*/ 6824751 w 12192000"/>
              <a:gd name="connsiteY0" fmla="*/ 0 h 2091670"/>
              <a:gd name="connsiteX1" fmla="*/ 12192000 w 12192000"/>
              <a:gd name="connsiteY1" fmla="*/ 0 h 2091670"/>
              <a:gd name="connsiteX2" fmla="*/ 12192000 w 12192000"/>
              <a:gd name="connsiteY2" fmla="*/ 2091670 h 2091670"/>
              <a:gd name="connsiteX3" fmla="*/ 0 w 12192000"/>
              <a:gd name="connsiteY3" fmla="*/ 2091670 h 2091670"/>
              <a:gd name="connsiteX4" fmla="*/ 0 w 12192000"/>
              <a:gd name="connsiteY4" fmla="*/ 0 h 2091670"/>
              <a:gd name="connsiteX5" fmla="*/ 5367249 w 12192000"/>
              <a:gd name="connsiteY5" fmla="*/ 0 h 2091670"/>
              <a:gd name="connsiteX6" fmla="*/ 5499105 w 12192000"/>
              <a:gd name="connsiteY6" fmla="*/ 94965 h 2091670"/>
              <a:gd name="connsiteX7" fmla="*/ 5498257 w 12192000"/>
              <a:gd name="connsiteY7" fmla="*/ 94965 h 2091670"/>
              <a:gd name="connsiteX8" fmla="*/ 6095999 w 12192000"/>
              <a:gd name="connsiteY8" fmla="*/ 525465 h 2091670"/>
              <a:gd name="connsiteX9" fmla="*/ 6096000 w 12192000"/>
              <a:gd name="connsiteY9" fmla="*/ 525465 h 2091670"/>
              <a:gd name="connsiteX10" fmla="*/ 6096000 w 12192000"/>
              <a:gd name="connsiteY10" fmla="*/ 525464 h 2091670"/>
              <a:gd name="connsiteX11" fmla="*/ 6096001 w 12192000"/>
              <a:gd name="connsiteY11" fmla="*/ 525464 h 2091670"/>
              <a:gd name="connsiteX12" fmla="*/ 6693743 w 12192000"/>
              <a:gd name="connsiteY12" fmla="*/ 94964 h 2091670"/>
              <a:gd name="connsiteX13" fmla="*/ 6692895 w 12192000"/>
              <a:gd name="connsiteY13" fmla="*/ 94964 h 209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2091670">
                <a:moveTo>
                  <a:pt x="6824751" y="0"/>
                </a:moveTo>
                <a:lnTo>
                  <a:pt x="12192000" y="0"/>
                </a:lnTo>
                <a:lnTo>
                  <a:pt x="12192000" y="2091670"/>
                </a:lnTo>
                <a:lnTo>
                  <a:pt x="0" y="2091670"/>
                </a:lnTo>
                <a:lnTo>
                  <a:pt x="0" y="0"/>
                </a:lnTo>
                <a:lnTo>
                  <a:pt x="5367249" y="0"/>
                </a:lnTo>
                <a:lnTo>
                  <a:pt x="5499105" y="94965"/>
                </a:lnTo>
                <a:lnTo>
                  <a:pt x="5498257" y="94965"/>
                </a:lnTo>
                <a:lnTo>
                  <a:pt x="6095999" y="525465"/>
                </a:lnTo>
                <a:lnTo>
                  <a:pt x="6096000" y="525465"/>
                </a:lnTo>
                <a:lnTo>
                  <a:pt x="6096000" y="525464"/>
                </a:lnTo>
                <a:lnTo>
                  <a:pt x="6096001" y="525464"/>
                </a:lnTo>
                <a:lnTo>
                  <a:pt x="6693743" y="94964"/>
                </a:lnTo>
                <a:lnTo>
                  <a:pt x="6692895" y="9496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任意多边形: 形状 69"/>
          <p:cNvSpPr/>
          <p:nvPr/>
        </p:nvSpPr>
        <p:spPr>
          <a:xfrm flipH="1">
            <a:off x="248873" y="4021724"/>
            <a:ext cx="11694255" cy="430501"/>
          </a:xfrm>
          <a:custGeom>
            <a:avLst/>
            <a:gdLst>
              <a:gd name="connsiteX0" fmla="*/ 5636943 w 11694255"/>
              <a:gd name="connsiteY0" fmla="*/ 0 h 430501"/>
              <a:gd name="connsiteX1" fmla="*/ 5249386 w 11694255"/>
              <a:gd name="connsiteY1" fmla="*/ 0 h 430501"/>
              <a:gd name="connsiteX2" fmla="*/ 5249385 w 11694255"/>
              <a:gd name="connsiteY2" fmla="*/ 0 h 430501"/>
              <a:gd name="connsiteX3" fmla="*/ 79531 w 11694255"/>
              <a:gd name="connsiteY3" fmla="*/ 0 h 430501"/>
              <a:gd name="connsiteX4" fmla="*/ 0 w 11694255"/>
              <a:gd name="connsiteY4" fmla="*/ 181494 h 430501"/>
              <a:gd name="connsiteX5" fmla="*/ 5501386 w 11694255"/>
              <a:gd name="connsiteY5" fmla="*/ 181494 h 430501"/>
              <a:gd name="connsiteX6" fmla="*/ 5847127 w 11694255"/>
              <a:gd name="connsiteY6" fmla="*/ 430501 h 430501"/>
              <a:gd name="connsiteX7" fmla="*/ 6192868 w 11694255"/>
              <a:gd name="connsiteY7" fmla="*/ 181494 h 430501"/>
              <a:gd name="connsiteX8" fmla="*/ 11694255 w 11694255"/>
              <a:gd name="connsiteY8" fmla="*/ 181494 h 430501"/>
              <a:gd name="connsiteX9" fmla="*/ 11614724 w 11694255"/>
              <a:gd name="connsiteY9" fmla="*/ 1 h 430501"/>
              <a:gd name="connsiteX10" fmla="*/ 6444869 w 11694255"/>
              <a:gd name="connsiteY10" fmla="*/ 1 h 430501"/>
              <a:gd name="connsiteX11" fmla="*/ 6444868 w 11694255"/>
              <a:gd name="connsiteY11" fmla="*/ 1 h 430501"/>
              <a:gd name="connsiteX12" fmla="*/ 6057311 w 11694255"/>
              <a:gd name="connsiteY12" fmla="*/ 1 h 430501"/>
              <a:gd name="connsiteX13" fmla="*/ 5847127 w 11694255"/>
              <a:gd name="connsiteY13" fmla="*/ 151377 h 430501"/>
              <a:gd name="connsiteX14" fmla="*/ 5847127 w 11694255"/>
              <a:gd name="connsiteY14" fmla="*/ 151376 h 43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694255" h="430501">
                <a:moveTo>
                  <a:pt x="5636943" y="0"/>
                </a:moveTo>
                <a:lnTo>
                  <a:pt x="5249386" y="0"/>
                </a:lnTo>
                <a:lnTo>
                  <a:pt x="5249385" y="0"/>
                </a:lnTo>
                <a:lnTo>
                  <a:pt x="79531" y="0"/>
                </a:lnTo>
                <a:lnTo>
                  <a:pt x="0" y="181494"/>
                </a:lnTo>
                <a:lnTo>
                  <a:pt x="5501386" y="181494"/>
                </a:lnTo>
                <a:lnTo>
                  <a:pt x="5847127" y="430501"/>
                </a:lnTo>
                <a:lnTo>
                  <a:pt x="6192868" y="181494"/>
                </a:lnTo>
                <a:lnTo>
                  <a:pt x="11694255" y="181494"/>
                </a:lnTo>
                <a:lnTo>
                  <a:pt x="11614724" y="1"/>
                </a:lnTo>
                <a:lnTo>
                  <a:pt x="6444869" y="1"/>
                </a:lnTo>
                <a:lnTo>
                  <a:pt x="6444868" y="1"/>
                </a:lnTo>
                <a:lnTo>
                  <a:pt x="6057311" y="1"/>
                </a:lnTo>
                <a:lnTo>
                  <a:pt x="5847127" y="151377"/>
                </a:lnTo>
                <a:lnTo>
                  <a:pt x="5847127" y="15137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任意多边形: 形状 68"/>
          <p:cNvSpPr/>
          <p:nvPr/>
        </p:nvSpPr>
        <p:spPr>
          <a:xfrm flipH="1">
            <a:off x="124464" y="4305555"/>
            <a:ext cx="11943073" cy="568504"/>
          </a:xfrm>
          <a:custGeom>
            <a:avLst/>
            <a:gdLst>
              <a:gd name="connsiteX0" fmla="*/ 6759062 w 11943073"/>
              <a:gd name="connsiteY0" fmla="*/ 0 h 568504"/>
              <a:gd name="connsiteX1" fmla="*/ 6371504 w 11943073"/>
              <a:gd name="connsiteY1" fmla="*/ 0 h 568504"/>
              <a:gd name="connsiteX2" fmla="*/ 6161320 w 11943073"/>
              <a:gd name="connsiteY2" fmla="*/ 151377 h 568504"/>
              <a:gd name="connsiteX3" fmla="*/ 6161320 w 11943073"/>
              <a:gd name="connsiteY3" fmla="*/ 152695 h 568504"/>
              <a:gd name="connsiteX4" fmla="*/ 5971537 w 11943073"/>
              <a:gd name="connsiteY4" fmla="*/ 289379 h 568504"/>
              <a:gd name="connsiteX5" fmla="*/ 5971536 w 11943073"/>
              <a:gd name="connsiteY5" fmla="*/ 289379 h 568504"/>
              <a:gd name="connsiteX6" fmla="*/ 5971535 w 11943073"/>
              <a:gd name="connsiteY6" fmla="*/ 289379 h 568504"/>
              <a:gd name="connsiteX7" fmla="*/ 5781752 w 11943073"/>
              <a:gd name="connsiteY7" fmla="*/ 152695 h 568504"/>
              <a:gd name="connsiteX8" fmla="*/ 5781752 w 11943073"/>
              <a:gd name="connsiteY8" fmla="*/ 151377 h 568504"/>
              <a:gd name="connsiteX9" fmla="*/ 5571568 w 11943073"/>
              <a:gd name="connsiteY9" fmla="*/ 0 h 568504"/>
              <a:gd name="connsiteX10" fmla="*/ 5184010 w 11943073"/>
              <a:gd name="connsiteY10" fmla="*/ 0 h 568504"/>
              <a:gd name="connsiteX11" fmla="*/ 5184119 w 11943073"/>
              <a:gd name="connsiteY11" fmla="*/ 78 h 568504"/>
              <a:gd name="connsiteX12" fmla="*/ 79531 w 11943073"/>
              <a:gd name="connsiteY12" fmla="*/ 78 h 568504"/>
              <a:gd name="connsiteX13" fmla="*/ 0 w 11943073"/>
              <a:gd name="connsiteY13" fmla="*/ 181572 h 568504"/>
              <a:gd name="connsiteX14" fmla="*/ 5434287 w 11943073"/>
              <a:gd name="connsiteY14" fmla="*/ 181572 h 568504"/>
              <a:gd name="connsiteX15" fmla="*/ 5971535 w 11943073"/>
              <a:gd name="connsiteY15" fmla="*/ 568504 h 568504"/>
              <a:gd name="connsiteX16" fmla="*/ 5971536 w 11943073"/>
              <a:gd name="connsiteY16" fmla="*/ 568503 h 568504"/>
              <a:gd name="connsiteX17" fmla="*/ 5971537 w 11943073"/>
              <a:gd name="connsiteY17" fmla="*/ 568504 h 568504"/>
              <a:gd name="connsiteX18" fmla="*/ 6508785 w 11943073"/>
              <a:gd name="connsiteY18" fmla="*/ 181572 h 568504"/>
              <a:gd name="connsiteX19" fmla="*/ 11943073 w 11943073"/>
              <a:gd name="connsiteY19" fmla="*/ 181572 h 568504"/>
              <a:gd name="connsiteX20" fmla="*/ 11863541 w 11943073"/>
              <a:gd name="connsiteY20" fmla="*/ 78 h 568504"/>
              <a:gd name="connsiteX21" fmla="*/ 6758953 w 11943073"/>
              <a:gd name="connsiteY21" fmla="*/ 78 h 56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943073" h="568504">
                <a:moveTo>
                  <a:pt x="6759062" y="0"/>
                </a:moveTo>
                <a:lnTo>
                  <a:pt x="6371504" y="0"/>
                </a:lnTo>
                <a:lnTo>
                  <a:pt x="6161320" y="151377"/>
                </a:lnTo>
                <a:lnTo>
                  <a:pt x="6161320" y="152695"/>
                </a:lnTo>
                <a:lnTo>
                  <a:pt x="5971537" y="289379"/>
                </a:lnTo>
                <a:lnTo>
                  <a:pt x="5971536" y="289379"/>
                </a:lnTo>
                <a:lnTo>
                  <a:pt x="5971535" y="289379"/>
                </a:lnTo>
                <a:lnTo>
                  <a:pt x="5781752" y="152695"/>
                </a:lnTo>
                <a:lnTo>
                  <a:pt x="5781752" y="151377"/>
                </a:lnTo>
                <a:lnTo>
                  <a:pt x="5571568" y="0"/>
                </a:lnTo>
                <a:lnTo>
                  <a:pt x="5184010" y="0"/>
                </a:lnTo>
                <a:lnTo>
                  <a:pt x="5184119" y="78"/>
                </a:lnTo>
                <a:lnTo>
                  <a:pt x="79531" y="78"/>
                </a:lnTo>
                <a:lnTo>
                  <a:pt x="0" y="181572"/>
                </a:lnTo>
                <a:lnTo>
                  <a:pt x="5434287" y="181572"/>
                </a:lnTo>
                <a:lnTo>
                  <a:pt x="5971535" y="568504"/>
                </a:lnTo>
                <a:lnTo>
                  <a:pt x="5971536" y="568503"/>
                </a:lnTo>
                <a:lnTo>
                  <a:pt x="5971537" y="568504"/>
                </a:lnTo>
                <a:lnTo>
                  <a:pt x="6508785" y="181572"/>
                </a:lnTo>
                <a:lnTo>
                  <a:pt x="11943073" y="181572"/>
                </a:lnTo>
                <a:lnTo>
                  <a:pt x="11863541" y="78"/>
                </a:lnTo>
                <a:lnTo>
                  <a:pt x="6758953" y="7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形状 67"/>
          <p:cNvSpPr/>
          <p:nvPr/>
        </p:nvSpPr>
        <p:spPr>
          <a:xfrm flipH="1">
            <a:off x="2117" y="4584836"/>
            <a:ext cx="12187769" cy="706959"/>
          </a:xfrm>
          <a:custGeom>
            <a:avLst/>
            <a:gdLst>
              <a:gd name="connsiteX0" fmla="*/ 5501313 w 12187769"/>
              <a:gd name="connsiteY0" fmla="*/ 0 h 706959"/>
              <a:gd name="connsiteX1" fmla="*/ 79531 w 12187769"/>
              <a:gd name="connsiteY1" fmla="*/ 0 h 706959"/>
              <a:gd name="connsiteX2" fmla="*/ 0 w 12187769"/>
              <a:gd name="connsiteY2" fmla="*/ 181494 h 706959"/>
              <a:gd name="connsiteX3" fmla="*/ 5365134 w 12187769"/>
              <a:gd name="connsiteY3" fmla="*/ 181494 h 706959"/>
              <a:gd name="connsiteX4" fmla="*/ 5496990 w 12187769"/>
              <a:gd name="connsiteY4" fmla="*/ 276458 h 706959"/>
              <a:gd name="connsiteX5" fmla="*/ 5496142 w 12187769"/>
              <a:gd name="connsiteY5" fmla="*/ 276458 h 706959"/>
              <a:gd name="connsiteX6" fmla="*/ 6093884 w 12187769"/>
              <a:gd name="connsiteY6" fmla="*/ 706958 h 706959"/>
              <a:gd name="connsiteX7" fmla="*/ 6093885 w 12187769"/>
              <a:gd name="connsiteY7" fmla="*/ 706958 h 706959"/>
              <a:gd name="connsiteX8" fmla="*/ 6093885 w 12187769"/>
              <a:gd name="connsiteY8" fmla="*/ 706959 h 706959"/>
              <a:gd name="connsiteX9" fmla="*/ 6093886 w 12187769"/>
              <a:gd name="connsiteY9" fmla="*/ 706959 h 706959"/>
              <a:gd name="connsiteX10" fmla="*/ 6691628 w 12187769"/>
              <a:gd name="connsiteY10" fmla="*/ 276459 h 706959"/>
              <a:gd name="connsiteX11" fmla="*/ 6690780 w 12187769"/>
              <a:gd name="connsiteY11" fmla="*/ 276459 h 706959"/>
              <a:gd name="connsiteX12" fmla="*/ 6822636 w 12187769"/>
              <a:gd name="connsiteY12" fmla="*/ 181494 h 706959"/>
              <a:gd name="connsiteX13" fmla="*/ 12187769 w 12187769"/>
              <a:gd name="connsiteY13" fmla="*/ 181494 h 706959"/>
              <a:gd name="connsiteX14" fmla="*/ 12108238 w 12187769"/>
              <a:gd name="connsiteY14" fmla="*/ 1 h 706959"/>
              <a:gd name="connsiteX15" fmla="*/ 6686457 w 12187769"/>
              <a:gd name="connsiteY15" fmla="*/ 1 h 706959"/>
              <a:gd name="connsiteX16" fmla="*/ 6434458 w 12187769"/>
              <a:gd name="connsiteY16" fmla="*/ 181494 h 706959"/>
              <a:gd name="connsiteX17" fmla="*/ 6435078 w 12187769"/>
              <a:gd name="connsiteY17" fmla="*/ 181494 h 706959"/>
              <a:gd name="connsiteX18" fmla="*/ 6287664 w 12187769"/>
              <a:gd name="connsiteY18" fmla="*/ 287664 h 706959"/>
              <a:gd name="connsiteX19" fmla="*/ 6287663 w 12187769"/>
              <a:gd name="connsiteY19" fmla="*/ 287664 h 706959"/>
              <a:gd name="connsiteX20" fmla="*/ 6287663 w 12187769"/>
              <a:gd name="connsiteY20" fmla="*/ 288275 h 706959"/>
              <a:gd name="connsiteX21" fmla="*/ 6093885 w 12187769"/>
              <a:gd name="connsiteY21" fmla="*/ 427836 h 706959"/>
              <a:gd name="connsiteX22" fmla="*/ 6093885 w 12187769"/>
              <a:gd name="connsiteY22" fmla="*/ 427835 h 706959"/>
              <a:gd name="connsiteX23" fmla="*/ 5900107 w 12187769"/>
              <a:gd name="connsiteY23" fmla="*/ 288274 h 706959"/>
              <a:gd name="connsiteX24" fmla="*/ 5900107 w 12187769"/>
              <a:gd name="connsiteY24" fmla="*/ 287663 h 706959"/>
              <a:gd name="connsiteX25" fmla="*/ 5900106 w 12187769"/>
              <a:gd name="connsiteY25" fmla="*/ 287663 h 706959"/>
              <a:gd name="connsiteX26" fmla="*/ 5752692 w 12187769"/>
              <a:gd name="connsiteY26" fmla="*/ 181494 h 706959"/>
              <a:gd name="connsiteX27" fmla="*/ 5753312 w 12187769"/>
              <a:gd name="connsiteY27" fmla="*/ 181494 h 70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87769" h="706959">
                <a:moveTo>
                  <a:pt x="5501313" y="0"/>
                </a:moveTo>
                <a:lnTo>
                  <a:pt x="79531" y="0"/>
                </a:lnTo>
                <a:lnTo>
                  <a:pt x="0" y="181494"/>
                </a:lnTo>
                <a:lnTo>
                  <a:pt x="5365134" y="181494"/>
                </a:lnTo>
                <a:lnTo>
                  <a:pt x="5496990" y="276458"/>
                </a:lnTo>
                <a:lnTo>
                  <a:pt x="5496142" y="276458"/>
                </a:lnTo>
                <a:lnTo>
                  <a:pt x="6093884" y="706958"/>
                </a:lnTo>
                <a:lnTo>
                  <a:pt x="6093885" y="706958"/>
                </a:lnTo>
                <a:lnTo>
                  <a:pt x="6093885" y="706959"/>
                </a:lnTo>
                <a:lnTo>
                  <a:pt x="6093886" y="706959"/>
                </a:lnTo>
                <a:lnTo>
                  <a:pt x="6691628" y="276459"/>
                </a:lnTo>
                <a:lnTo>
                  <a:pt x="6690780" y="276459"/>
                </a:lnTo>
                <a:lnTo>
                  <a:pt x="6822636" y="181494"/>
                </a:lnTo>
                <a:lnTo>
                  <a:pt x="12187769" y="181494"/>
                </a:lnTo>
                <a:lnTo>
                  <a:pt x="12108238" y="1"/>
                </a:lnTo>
                <a:lnTo>
                  <a:pt x="6686457" y="1"/>
                </a:lnTo>
                <a:lnTo>
                  <a:pt x="6434458" y="181494"/>
                </a:lnTo>
                <a:lnTo>
                  <a:pt x="6435078" y="181494"/>
                </a:lnTo>
                <a:lnTo>
                  <a:pt x="6287664" y="287664"/>
                </a:lnTo>
                <a:lnTo>
                  <a:pt x="6287663" y="287664"/>
                </a:lnTo>
                <a:lnTo>
                  <a:pt x="6287663" y="288275"/>
                </a:lnTo>
                <a:lnTo>
                  <a:pt x="6093885" y="427836"/>
                </a:lnTo>
                <a:lnTo>
                  <a:pt x="6093885" y="427835"/>
                </a:lnTo>
                <a:lnTo>
                  <a:pt x="5900107" y="288274"/>
                </a:lnTo>
                <a:lnTo>
                  <a:pt x="5900107" y="287663"/>
                </a:lnTo>
                <a:lnTo>
                  <a:pt x="5900106" y="287663"/>
                </a:lnTo>
                <a:lnTo>
                  <a:pt x="5752692" y="181494"/>
                </a:lnTo>
                <a:lnTo>
                  <a:pt x="5753312" y="18149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文本框 76"/>
          <p:cNvSpPr txBox="1"/>
          <p:nvPr/>
        </p:nvSpPr>
        <p:spPr>
          <a:xfrm>
            <a:off x="4018507" y="1963033"/>
            <a:ext cx="4154984" cy="830997"/>
          </a:xfrm>
          <a:prstGeom prst="rect">
            <a:avLst/>
          </a:prstGeom>
          <a:noFill/>
        </p:spPr>
        <p:txBody>
          <a:bodyPr wrap="none" lIns="0" tIns="0" rIns="0" bIns="0" rtlCol="0">
            <a:spAutoFit/>
          </a:bodyPr>
          <a:lstStyle>
            <a:defPPr>
              <a:defRPr lang="zh-CN"/>
            </a:defPPr>
            <a:lvl1pPr>
              <a:defRPr sz="2400">
                <a:solidFill>
                  <a:schemeClr val="tx2"/>
                </a:solidFill>
                <a:latin typeface="+mj-lt"/>
                <a:ea typeface="+mj-ea"/>
              </a:defRPr>
            </a:lvl1pPr>
          </a:lstStyle>
          <a:p>
            <a:pPr algn="ctr"/>
            <a:r>
              <a:rPr lang="zh-CN" sz="5400" dirty="0">
                <a:sym typeface="+mn-ea"/>
              </a:rPr>
              <a:t>科慧产</a:t>
            </a:r>
            <a:r>
              <a:rPr lang="zh-CN" sz="5400" dirty="0" smtClean="0">
                <a:sym typeface="+mn-ea"/>
              </a:rPr>
              <a:t>品</a:t>
            </a:r>
            <a:r>
              <a:rPr lang="zh-CN" altLang="en-US" sz="5400" dirty="0" smtClean="0">
                <a:sym typeface="+mn-ea"/>
              </a:rPr>
              <a:t>介绍</a:t>
            </a:r>
            <a:endParaRPr lang="zh-CN" altLang="en-US" sz="5400" dirty="0"/>
          </a:p>
        </p:txBody>
      </p:sp>
      <p:pic>
        <p:nvPicPr>
          <p:cNvPr id="5" name="图片 4"/>
          <p:cNvPicPr>
            <a:picLocks noChangeAspect="1"/>
          </p:cNvPicPr>
          <p:nvPr/>
        </p:nvPicPr>
        <p:blipFill>
          <a:blip r:embed="rId2"/>
          <a:stretch>
            <a:fillRect/>
          </a:stretch>
        </p:blipFill>
        <p:spPr>
          <a:xfrm>
            <a:off x="0" y="19685"/>
            <a:ext cx="2389505" cy="745490"/>
          </a:xfrm>
          <a:prstGeom prst="rect">
            <a:avLst/>
          </a:prstGeom>
        </p:spPr>
      </p:pic>
      <p:pic>
        <p:nvPicPr>
          <p:cNvPr id="2" name="图片 1" descr="图片1"/>
          <p:cNvPicPr>
            <a:picLocks noChangeAspect="1"/>
          </p:cNvPicPr>
          <p:nvPr/>
        </p:nvPicPr>
        <p:blipFill>
          <a:blip r:embed="rId3"/>
          <a:stretch>
            <a:fillRect/>
          </a:stretch>
        </p:blipFill>
        <p:spPr>
          <a:xfrm>
            <a:off x="10430510" y="6142990"/>
            <a:ext cx="1748155" cy="71501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738313"/>
            <a:ext cx="12192000" cy="3381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528445" y="3429000"/>
            <a:ext cx="8205470" cy="676910"/>
          </a:xfrm>
          <a:prstGeom prst="rect">
            <a:avLst/>
          </a:prstGeom>
          <a:noFill/>
        </p:spPr>
        <p:txBody>
          <a:bodyPr wrap="square" lIns="0" tIns="0" rIns="0" bIns="0" rtlCol="0">
            <a:spAutoFit/>
          </a:bodyPr>
          <a:lstStyle/>
          <a:p>
            <a:r>
              <a:rPr lang="zh-CN" altLang="en-US" sz="4400" dirty="0" smtClean="0">
                <a:solidFill>
                  <a:schemeClr val="bg1"/>
                </a:solidFill>
                <a:latin typeface="+mj-lt"/>
                <a:ea typeface="+mj-ea"/>
              </a:rPr>
              <a:t>科慧产品如何助力科研项目开展？</a:t>
            </a:r>
            <a:endParaRPr lang="zh-CN" altLang="en-US" sz="4400" dirty="0">
              <a:solidFill>
                <a:schemeClr val="bg1"/>
              </a:solidFill>
              <a:latin typeface="+mj-lt"/>
              <a:ea typeface="+mj-ea"/>
            </a:endParaRPr>
          </a:p>
        </p:txBody>
      </p:sp>
      <p:sp>
        <p:nvSpPr>
          <p:cNvPr id="11" name="文本框 10"/>
          <p:cNvSpPr txBox="1"/>
          <p:nvPr/>
        </p:nvSpPr>
        <p:spPr>
          <a:xfrm>
            <a:off x="1430431" y="1795463"/>
            <a:ext cx="812165" cy="1769745"/>
          </a:xfrm>
          <a:prstGeom prst="rect">
            <a:avLst/>
          </a:prstGeom>
          <a:noFill/>
        </p:spPr>
        <p:txBody>
          <a:bodyPr wrap="none" lIns="0" tIns="0" rIns="0" bIns="0" rtlCol="0">
            <a:spAutoFit/>
          </a:bodyPr>
          <a:lstStyle>
            <a:defPPr>
              <a:defRPr lang="zh-CN"/>
            </a:defPPr>
            <a:lvl1pPr>
              <a:defRPr sz="2400">
                <a:solidFill>
                  <a:schemeClr val="tx2"/>
                </a:solidFill>
                <a:latin typeface="+mj-lt"/>
                <a:ea typeface="+mj-ea"/>
              </a:defRPr>
            </a:lvl1pPr>
          </a:lstStyle>
          <a:p>
            <a:r>
              <a:rPr lang="en-US" sz="11500" dirty="0">
                <a:solidFill>
                  <a:srgbClr val="92D050"/>
                </a:solidFill>
                <a:latin typeface="+mn-lt"/>
                <a:ea typeface="+mn-ea"/>
              </a:rPr>
              <a:t>4</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124762" y="229180"/>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4</a:t>
            </a:r>
          </a:p>
        </p:txBody>
      </p:sp>
      <p:sp>
        <p:nvSpPr>
          <p:cNvPr id="45" name="TextBox 12"/>
          <p:cNvSpPr txBox="1">
            <a:spLocks noChangeArrowheads="1"/>
          </p:cNvSpPr>
          <p:nvPr/>
        </p:nvSpPr>
        <p:spPr bwMode="auto">
          <a:xfrm>
            <a:off x="978535" y="202565"/>
            <a:ext cx="1007999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科慧产品如何助力科研项目开展？</a:t>
            </a:r>
            <a:r>
              <a:rPr lang="en-US" altLang="zh-CN" sz="2400" b="1" dirty="0" smtClean="0">
                <a:latin typeface="楷体" panose="02010609060101010101" pitchFamily="49" charset="-122"/>
                <a:ea typeface="楷体" panose="02010609060101010101" pitchFamily="49" charset="-122"/>
                <a:cs typeface="Times New Roman" panose="02020603050405020304" pitchFamily="18" charset="0"/>
              </a:rPr>
              <a:t>--</a:t>
            </a: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项目流程</a:t>
            </a:r>
          </a:p>
        </p:txBody>
      </p:sp>
      <p:sp>
        <p:nvSpPr>
          <p:cNvPr id="7" name="圆角矩形 6"/>
          <p:cNvSpPr/>
          <p:nvPr/>
        </p:nvSpPr>
        <p:spPr>
          <a:xfrm>
            <a:off x="1455420" y="3460115"/>
            <a:ext cx="1493520" cy="58166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2000" b="1">
                <a:solidFill>
                  <a:schemeClr val="tx1"/>
                </a:solidFill>
              </a:rPr>
              <a:t>申报准备</a:t>
            </a:r>
          </a:p>
        </p:txBody>
      </p:sp>
      <p:cxnSp>
        <p:nvCxnSpPr>
          <p:cNvPr id="19" name="肘形连接符 18"/>
          <p:cNvCxnSpPr>
            <a:stCxn id="88" idx="2"/>
            <a:endCxn id="7" idx="1"/>
          </p:cNvCxnSpPr>
          <p:nvPr/>
        </p:nvCxnSpPr>
        <p:spPr>
          <a:xfrm rot="5400000" flipV="1">
            <a:off x="867410" y="3162935"/>
            <a:ext cx="863600" cy="31242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肘形连接符 19"/>
          <p:cNvCxnSpPr>
            <a:stCxn id="7" idx="3"/>
            <a:endCxn id="5" idx="1"/>
          </p:cNvCxnSpPr>
          <p:nvPr/>
        </p:nvCxnSpPr>
        <p:spPr>
          <a:xfrm flipV="1">
            <a:off x="2948940" y="2299335"/>
            <a:ext cx="724535" cy="1451610"/>
          </a:xfrm>
          <a:prstGeom prst="bentConnector3">
            <a:avLst>
              <a:gd name="adj1" fmla="val 50044"/>
            </a:avLst>
          </a:prstGeom>
          <a:ln>
            <a:tailEnd type="arrow"/>
          </a:ln>
        </p:spPr>
        <p:style>
          <a:lnRef idx="1">
            <a:schemeClr val="accent1"/>
          </a:lnRef>
          <a:fillRef idx="0">
            <a:schemeClr val="accent1"/>
          </a:fillRef>
          <a:effectRef idx="0">
            <a:schemeClr val="accent1"/>
          </a:effectRef>
          <a:fontRef idx="minor">
            <a:schemeClr val="tx1"/>
          </a:fontRef>
        </p:style>
      </p:cxnSp>
      <p:sp>
        <p:nvSpPr>
          <p:cNvPr id="88" name="圆角矩形 87"/>
          <p:cNvSpPr/>
          <p:nvPr/>
        </p:nvSpPr>
        <p:spPr>
          <a:xfrm>
            <a:off x="393065" y="2129790"/>
            <a:ext cx="1499235" cy="757555"/>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tx1"/>
                </a:solidFill>
              </a:rPr>
              <a:t>看项目申报指南</a:t>
            </a:r>
          </a:p>
        </p:txBody>
      </p:sp>
      <p:sp>
        <p:nvSpPr>
          <p:cNvPr id="90" name="圆角矩形 89"/>
          <p:cNvSpPr/>
          <p:nvPr/>
        </p:nvSpPr>
        <p:spPr>
          <a:xfrm>
            <a:off x="6758305" y="3482975"/>
            <a:ext cx="1139190" cy="58166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solidFill>
                  <a:schemeClr val="tx1"/>
                </a:solidFill>
              </a:rPr>
              <a:t>项目申报评审</a:t>
            </a:r>
          </a:p>
        </p:txBody>
      </p:sp>
      <p:sp>
        <p:nvSpPr>
          <p:cNvPr id="5" name="圆角矩形 4"/>
          <p:cNvSpPr/>
          <p:nvPr/>
        </p:nvSpPr>
        <p:spPr>
          <a:xfrm>
            <a:off x="3673475" y="2008505"/>
            <a:ext cx="2131060" cy="5816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2000" b="1">
                <a:solidFill>
                  <a:schemeClr val="tx1"/>
                </a:solidFill>
              </a:rPr>
              <a:t>找思路、找方向</a:t>
            </a:r>
          </a:p>
        </p:txBody>
      </p:sp>
      <p:sp>
        <p:nvSpPr>
          <p:cNvPr id="9" name="圆角矩形 8"/>
          <p:cNvSpPr/>
          <p:nvPr/>
        </p:nvSpPr>
        <p:spPr>
          <a:xfrm>
            <a:off x="3673475" y="2729230"/>
            <a:ext cx="2131060" cy="5816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2000" b="1">
                <a:solidFill>
                  <a:schemeClr val="tx1"/>
                </a:solidFill>
              </a:rPr>
              <a:t>组团队</a:t>
            </a:r>
          </a:p>
        </p:txBody>
      </p:sp>
      <p:sp>
        <p:nvSpPr>
          <p:cNvPr id="10" name="圆角矩形 9"/>
          <p:cNvSpPr/>
          <p:nvPr/>
        </p:nvSpPr>
        <p:spPr>
          <a:xfrm>
            <a:off x="3673475" y="3482975"/>
            <a:ext cx="2131060" cy="5816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2000" b="1">
                <a:solidFill>
                  <a:schemeClr val="tx1"/>
                </a:solidFill>
              </a:rPr>
              <a:t>看申报机构倾向</a:t>
            </a:r>
          </a:p>
        </p:txBody>
      </p:sp>
      <p:sp>
        <p:nvSpPr>
          <p:cNvPr id="11" name="圆角矩形 10"/>
          <p:cNvSpPr/>
          <p:nvPr/>
        </p:nvSpPr>
        <p:spPr>
          <a:xfrm>
            <a:off x="3673475" y="4271010"/>
            <a:ext cx="2131060" cy="5816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2000" b="1">
                <a:solidFill>
                  <a:schemeClr val="tx1"/>
                </a:solidFill>
              </a:rPr>
              <a:t>如何对应指南？</a:t>
            </a:r>
          </a:p>
        </p:txBody>
      </p:sp>
      <p:cxnSp>
        <p:nvCxnSpPr>
          <p:cNvPr id="12" name="肘形连接符 11"/>
          <p:cNvCxnSpPr>
            <a:stCxn id="7" idx="3"/>
            <a:endCxn id="9" idx="1"/>
          </p:cNvCxnSpPr>
          <p:nvPr/>
        </p:nvCxnSpPr>
        <p:spPr>
          <a:xfrm flipV="1">
            <a:off x="2948940" y="3020060"/>
            <a:ext cx="724535" cy="730885"/>
          </a:xfrm>
          <a:prstGeom prst="bentConnector3">
            <a:avLst>
              <a:gd name="adj1" fmla="val 50044"/>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肘形连接符 12"/>
          <p:cNvCxnSpPr>
            <a:stCxn id="7" idx="3"/>
            <a:endCxn id="10" idx="1"/>
          </p:cNvCxnSpPr>
          <p:nvPr/>
        </p:nvCxnSpPr>
        <p:spPr>
          <a:xfrm>
            <a:off x="2948940" y="3750945"/>
            <a:ext cx="724535" cy="22860"/>
          </a:xfrm>
          <a:prstGeom prst="bentConnector3">
            <a:avLst>
              <a:gd name="adj1" fmla="val 50044"/>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肘形连接符 13"/>
          <p:cNvCxnSpPr>
            <a:stCxn id="7" idx="3"/>
            <a:endCxn id="11" idx="1"/>
          </p:cNvCxnSpPr>
          <p:nvPr/>
        </p:nvCxnSpPr>
        <p:spPr>
          <a:xfrm>
            <a:off x="2948940" y="3750945"/>
            <a:ext cx="724535" cy="810895"/>
          </a:xfrm>
          <a:prstGeom prst="bentConnector3">
            <a:avLst>
              <a:gd name="adj1" fmla="val 50044"/>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圆角矩形 15"/>
          <p:cNvSpPr/>
          <p:nvPr/>
        </p:nvSpPr>
        <p:spPr>
          <a:xfrm>
            <a:off x="3673475" y="5109210"/>
            <a:ext cx="2131695" cy="58166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2000" b="1">
                <a:solidFill>
                  <a:schemeClr val="tx1"/>
                </a:solidFill>
              </a:rPr>
              <a:t>撰写申报书</a:t>
            </a:r>
          </a:p>
        </p:txBody>
      </p:sp>
      <p:cxnSp>
        <p:nvCxnSpPr>
          <p:cNvPr id="17" name="肘形连接符 16"/>
          <p:cNvCxnSpPr>
            <a:stCxn id="7" idx="3"/>
            <a:endCxn id="16" idx="1"/>
          </p:cNvCxnSpPr>
          <p:nvPr/>
        </p:nvCxnSpPr>
        <p:spPr>
          <a:xfrm>
            <a:off x="2948940" y="3750945"/>
            <a:ext cx="724535" cy="1649095"/>
          </a:xfrm>
          <a:prstGeom prst="bentConnector3">
            <a:avLst>
              <a:gd name="adj1" fmla="val 50044"/>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右中括号 17"/>
          <p:cNvSpPr/>
          <p:nvPr/>
        </p:nvSpPr>
        <p:spPr>
          <a:xfrm>
            <a:off x="5853430" y="2247900"/>
            <a:ext cx="141605" cy="3162935"/>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22" name="肘形连接符 21"/>
          <p:cNvCxnSpPr>
            <a:stCxn id="10" idx="3"/>
            <a:endCxn id="90" idx="1"/>
          </p:cNvCxnSpPr>
          <p:nvPr/>
        </p:nvCxnSpPr>
        <p:spPr>
          <a:xfrm>
            <a:off x="5804535" y="3773805"/>
            <a:ext cx="953770" cy="3175"/>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圆角矩形 22"/>
          <p:cNvSpPr/>
          <p:nvPr/>
        </p:nvSpPr>
        <p:spPr>
          <a:xfrm>
            <a:off x="8270240" y="3482975"/>
            <a:ext cx="1445895" cy="58166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solidFill>
                  <a:schemeClr val="tx1"/>
                </a:solidFill>
              </a:rPr>
              <a:t>项目实施</a:t>
            </a:r>
          </a:p>
        </p:txBody>
      </p:sp>
      <p:cxnSp>
        <p:nvCxnSpPr>
          <p:cNvPr id="24" name="肘形连接符 23"/>
          <p:cNvCxnSpPr>
            <a:stCxn id="90" idx="3"/>
            <a:endCxn id="23" idx="1"/>
          </p:cNvCxnSpPr>
          <p:nvPr/>
        </p:nvCxnSpPr>
        <p:spPr>
          <a:xfrm>
            <a:off x="7897495" y="3773805"/>
            <a:ext cx="372745" cy="3175"/>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圆角矩形 24"/>
          <p:cNvSpPr/>
          <p:nvPr/>
        </p:nvSpPr>
        <p:spPr>
          <a:xfrm>
            <a:off x="8270240" y="4356100"/>
            <a:ext cx="1600200" cy="75311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2000" b="1">
                <a:solidFill>
                  <a:schemeClr val="tx1"/>
                </a:solidFill>
              </a:rPr>
              <a:t>追踪同类研究最新进展</a:t>
            </a:r>
          </a:p>
        </p:txBody>
      </p:sp>
      <p:sp>
        <p:nvSpPr>
          <p:cNvPr id="26" name="圆角矩形 25"/>
          <p:cNvSpPr/>
          <p:nvPr/>
        </p:nvSpPr>
        <p:spPr>
          <a:xfrm>
            <a:off x="10301605" y="3482975"/>
            <a:ext cx="1445895" cy="58166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solidFill>
                  <a:schemeClr val="tx1"/>
                </a:solidFill>
              </a:rPr>
              <a:t>项目实施</a:t>
            </a:r>
          </a:p>
        </p:txBody>
      </p:sp>
      <p:cxnSp>
        <p:nvCxnSpPr>
          <p:cNvPr id="27" name="肘形连接符 26"/>
          <p:cNvCxnSpPr>
            <a:stCxn id="23" idx="3"/>
            <a:endCxn id="26" idx="1"/>
          </p:cNvCxnSpPr>
          <p:nvPr/>
        </p:nvCxnSpPr>
        <p:spPr>
          <a:xfrm>
            <a:off x="9716135" y="3773805"/>
            <a:ext cx="585470" cy="3175"/>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圆角矩形 28"/>
          <p:cNvSpPr/>
          <p:nvPr/>
        </p:nvSpPr>
        <p:spPr>
          <a:xfrm>
            <a:off x="10130155" y="1548130"/>
            <a:ext cx="1788795" cy="5816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2000" b="1">
                <a:solidFill>
                  <a:schemeClr val="tx1"/>
                </a:solidFill>
              </a:rPr>
              <a:t>项目产出</a:t>
            </a:r>
          </a:p>
        </p:txBody>
      </p:sp>
      <p:sp>
        <p:nvSpPr>
          <p:cNvPr id="30" name="圆角矩形 29"/>
          <p:cNvSpPr/>
          <p:nvPr/>
        </p:nvSpPr>
        <p:spPr>
          <a:xfrm>
            <a:off x="10130155" y="2247900"/>
            <a:ext cx="1788795" cy="481965"/>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2000" b="1">
                <a:solidFill>
                  <a:schemeClr val="tx1"/>
                </a:solidFill>
              </a:rPr>
              <a:t>结题报告</a:t>
            </a:r>
          </a:p>
        </p:txBody>
      </p:sp>
      <p:sp>
        <p:nvSpPr>
          <p:cNvPr id="31" name="圆角矩形 30"/>
          <p:cNvSpPr/>
          <p:nvPr/>
        </p:nvSpPr>
        <p:spPr>
          <a:xfrm>
            <a:off x="10130155" y="2828925"/>
            <a:ext cx="1788795" cy="481965"/>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2000" b="1">
                <a:solidFill>
                  <a:schemeClr val="tx1"/>
                </a:solidFill>
              </a:rPr>
              <a:t>人才培养</a:t>
            </a:r>
          </a:p>
        </p:txBody>
      </p:sp>
      <p:sp>
        <p:nvSpPr>
          <p:cNvPr id="32" name="圆角矩形 31"/>
          <p:cNvSpPr/>
          <p:nvPr/>
        </p:nvSpPr>
        <p:spPr>
          <a:xfrm>
            <a:off x="260350" y="1462405"/>
            <a:ext cx="6132195" cy="4452620"/>
          </a:xfrm>
          <a:prstGeom prst="roundRect">
            <a:avLst/>
          </a:prstGeom>
          <a:noFill/>
          <a:ln w="28575" cmpd="dbl">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sz="2000" b="1">
              <a:solidFill>
                <a:schemeClr val="tx1"/>
              </a:solidFill>
            </a:endParaRPr>
          </a:p>
        </p:txBody>
      </p:sp>
      <p:sp>
        <p:nvSpPr>
          <p:cNvPr id="33" name="圆角矩形 32"/>
          <p:cNvSpPr/>
          <p:nvPr/>
        </p:nvSpPr>
        <p:spPr>
          <a:xfrm>
            <a:off x="2042795" y="6042025"/>
            <a:ext cx="1493520" cy="58166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2000" b="1">
                <a:solidFill>
                  <a:schemeClr val="tx1"/>
                </a:solidFill>
              </a:rPr>
              <a:t>申报期</a:t>
            </a:r>
          </a:p>
        </p:txBody>
      </p:sp>
      <p:sp>
        <p:nvSpPr>
          <p:cNvPr id="34" name="圆角矩形 33"/>
          <p:cNvSpPr/>
          <p:nvPr/>
        </p:nvSpPr>
        <p:spPr>
          <a:xfrm>
            <a:off x="8096250" y="1092835"/>
            <a:ext cx="4030980" cy="4822190"/>
          </a:xfrm>
          <a:prstGeom prst="roundRect">
            <a:avLst/>
          </a:prstGeom>
          <a:noFill/>
          <a:ln w="28575" cmpd="dbl">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sz="2000" b="1">
              <a:solidFill>
                <a:schemeClr val="tx1"/>
              </a:solidFill>
            </a:endParaRPr>
          </a:p>
        </p:txBody>
      </p:sp>
      <p:sp>
        <p:nvSpPr>
          <p:cNvPr id="35" name="圆角矩形 34"/>
          <p:cNvSpPr/>
          <p:nvPr/>
        </p:nvSpPr>
        <p:spPr>
          <a:xfrm>
            <a:off x="9565005" y="6042025"/>
            <a:ext cx="1493520" cy="58166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2000" b="1">
                <a:solidFill>
                  <a:schemeClr val="tx1"/>
                </a:solidFill>
              </a:rPr>
              <a:t>立项后</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124762" y="229180"/>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4</a:t>
            </a:r>
          </a:p>
        </p:txBody>
      </p:sp>
      <p:sp>
        <p:nvSpPr>
          <p:cNvPr id="45" name="TextBox 12"/>
          <p:cNvSpPr txBox="1">
            <a:spLocks noChangeArrowheads="1"/>
          </p:cNvSpPr>
          <p:nvPr/>
        </p:nvSpPr>
        <p:spPr bwMode="auto">
          <a:xfrm>
            <a:off x="978535" y="202565"/>
            <a:ext cx="868807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科慧产品如何助力科研项目开展？</a:t>
            </a:r>
            <a:r>
              <a:rPr lang="en-US" altLang="zh-CN" sz="2400" b="1" dirty="0" smtClean="0">
                <a:latin typeface="楷体" panose="02010609060101010101" pitchFamily="49" charset="-122"/>
                <a:ea typeface="楷体" panose="02010609060101010101" pitchFamily="49" charset="-122"/>
                <a:cs typeface="Times New Roman" panose="02020603050405020304" pitchFamily="18" charset="0"/>
              </a:rPr>
              <a:t>--</a:t>
            </a: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申报期</a:t>
            </a:r>
          </a:p>
        </p:txBody>
      </p:sp>
      <p:sp>
        <p:nvSpPr>
          <p:cNvPr id="48" name="圆角矩形 47"/>
          <p:cNvSpPr/>
          <p:nvPr/>
        </p:nvSpPr>
        <p:spPr>
          <a:xfrm>
            <a:off x="450215" y="1037590"/>
            <a:ext cx="10768330" cy="10166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2000" b="1">
                <a:solidFill>
                  <a:schemeClr val="tx1"/>
                </a:solidFill>
              </a:rPr>
              <a:t>科研投入越来愈大，但申请难度却也日益增加，以</a:t>
            </a:r>
            <a:r>
              <a:rPr lang="en-US" altLang="zh-CN" sz="2000" b="1">
                <a:solidFill>
                  <a:schemeClr val="tx1"/>
                </a:solidFill>
              </a:rPr>
              <a:t>NSFC2008-2019</a:t>
            </a:r>
            <a:r>
              <a:rPr lang="zh-CN" altLang="en-US" sz="2000" b="1">
                <a:solidFill>
                  <a:schemeClr val="tx1"/>
                </a:solidFill>
              </a:rPr>
              <a:t>年集中申报阶段立项项目与受理项目情况为例，总立项项目数持续走高，但立项与受理比率自</a:t>
            </a:r>
            <a:r>
              <a:rPr lang="en-US" altLang="zh-CN" sz="2000" b="1">
                <a:solidFill>
                  <a:schemeClr val="tx1"/>
                </a:solidFill>
              </a:rPr>
              <a:t>2014</a:t>
            </a:r>
            <a:r>
              <a:rPr lang="zh-CN" altLang="en-US" sz="2000" b="1">
                <a:solidFill>
                  <a:schemeClr val="tx1"/>
                </a:solidFill>
              </a:rPr>
              <a:t>年后持续下跌。</a:t>
            </a:r>
          </a:p>
        </p:txBody>
      </p:sp>
      <p:pic>
        <p:nvPicPr>
          <p:cNvPr id="49" name="图片 48"/>
          <p:cNvPicPr>
            <a:picLocks noChangeAspect="1"/>
          </p:cNvPicPr>
          <p:nvPr/>
        </p:nvPicPr>
        <p:blipFill>
          <a:blip r:embed="rId3"/>
          <a:stretch>
            <a:fillRect/>
          </a:stretch>
        </p:blipFill>
        <p:spPr>
          <a:xfrm>
            <a:off x="5898515" y="2193290"/>
            <a:ext cx="5786755" cy="3149600"/>
          </a:xfrm>
          <a:prstGeom prst="rect">
            <a:avLst/>
          </a:prstGeom>
        </p:spPr>
      </p:pic>
      <p:pic>
        <p:nvPicPr>
          <p:cNvPr id="50" name="图片 49"/>
          <p:cNvPicPr>
            <a:picLocks noChangeAspect="1"/>
          </p:cNvPicPr>
          <p:nvPr/>
        </p:nvPicPr>
        <p:blipFill>
          <a:blip r:embed="rId4"/>
          <a:stretch>
            <a:fillRect/>
          </a:stretch>
        </p:blipFill>
        <p:spPr>
          <a:xfrm>
            <a:off x="591820" y="2366010"/>
            <a:ext cx="4832985" cy="297688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553720" y="1202055"/>
            <a:ext cx="3796665" cy="2801620"/>
          </a:xfrm>
          <a:prstGeom prst="rect">
            <a:avLst/>
          </a:prstGeom>
        </p:spPr>
      </p:pic>
      <p:sp>
        <p:nvSpPr>
          <p:cNvPr id="28" name="文本框 27"/>
          <p:cNvSpPr txBox="1"/>
          <p:nvPr/>
        </p:nvSpPr>
        <p:spPr>
          <a:xfrm>
            <a:off x="124762" y="229180"/>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4</a:t>
            </a:r>
          </a:p>
        </p:txBody>
      </p:sp>
      <p:sp>
        <p:nvSpPr>
          <p:cNvPr id="45" name="TextBox 12"/>
          <p:cNvSpPr txBox="1">
            <a:spLocks noChangeArrowheads="1"/>
          </p:cNvSpPr>
          <p:nvPr/>
        </p:nvSpPr>
        <p:spPr bwMode="auto">
          <a:xfrm>
            <a:off x="978535" y="202565"/>
            <a:ext cx="868807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科慧产品如何助力科研项目开展？</a:t>
            </a:r>
            <a:r>
              <a:rPr lang="en-US" altLang="zh-CN" sz="2400" b="1" dirty="0" smtClean="0">
                <a:latin typeface="楷体" panose="02010609060101010101" pitchFamily="49" charset="-122"/>
                <a:ea typeface="楷体" panose="02010609060101010101" pitchFamily="49" charset="-122"/>
                <a:cs typeface="Times New Roman" panose="02020603050405020304" pitchFamily="18" charset="0"/>
              </a:rPr>
              <a:t>--</a:t>
            </a: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申报期</a:t>
            </a:r>
          </a:p>
        </p:txBody>
      </p:sp>
      <p:sp>
        <p:nvSpPr>
          <p:cNvPr id="3" name="圆角矩形 2"/>
          <p:cNvSpPr/>
          <p:nvPr/>
        </p:nvSpPr>
        <p:spPr>
          <a:xfrm>
            <a:off x="727710" y="4401185"/>
            <a:ext cx="3066415" cy="4921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tx1"/>
                </a:solidFill>
              </a:rPr>
              <a:t>竞争越来越激烈</a:t>
            </a:r>
          </a:p>
        </p:txBody>
      </p:sp>
      <p:pic>
        <p:nvPicPr>
          <p:cNvPr id="4" name="图片 3"/>
          <p:cNvPicPr>
            <a:picLocks noChangeAspect="1"/>
          </p:cNvPicPr>
          <p:nvPr/>
        </p:nvPicPr>
        <p:blipFill>
          <a:blip r:embed="rId3"/>
          <a:stretch>
            <a:fillRect/>
          </a:stretch>
        </p:blipFill>
        <p:spPr>
          <a:xfrm>
            <a:off x="5882005" y="1114425"/>
            <a:ext cx="5616575" cy="2801620"/>
          </a:xfrm>
          <a:prstGeom prst="rect">
            <a:avLst/>
          </a:prstGeom>
        </p:spPr>
      </p:pic>
      <p:sp>
        <p:nvSpPr>
          <p:cNvPr id="5" name="圆角矩形 4"/>
          <p:cNvSpPr/>
          <p:nvPr/>
        </p:nvSpPr>
        <p:spPr>
          <a:xfrm>
            <a:off x="7157085" y="4335145"/>
            <a:ext cx="3066415" cy="4921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tx1"/>
                </a:solidFill>
              </a:rPr>
              <a:t>要求越来越高</a:t>
            </a:r>
          </a:p>
        </p:txBody>
      </p:sp>
      <p:pic>
        <p:nvPicPr>
          <p:cNvPr id="46" name="图片 45"/>
          <p:cNvPicPr>
            <a:picLocks noChangeAspect="1"/>
          </p:cNvPicPr>
          <p:nvPr/>
        </p:nvPicPr>
        <p:blipFill>
          <a:blip r:embed="rId4"/>
          <a:stretch>
            <a:fillRect/>
          </a:stretch>
        </p:blipFill>
        <p:spPr>
          <a:xfrm>
            <a:off x="4605768" y="4791300"/>
            <a:ext cx="1932084" cy="1871534"/>
          </a:xfrm>
          <a:prstGeom prst="rect">
            <a:avLst/>
          </a:prstGeom>
        </p:spPr>
      </p:pic>
      <p:sp>
        <p:nvSpPr>
          <p:cNvPr id="52" name="文本框 51"/>
          <p:cNvSpPr txBox="1"/>
          <p:nvPr/>
        </p:nvSpPr>
        <p:spPr>
          <a:xfrm>
            <a:off x="6779260" y="5627370"/>
            <a:ext cx="2887345" cy="521970"/>
          </a:xfrm>
          <a:prstGeom prst="rect">
            <a:avLst/>
          </a:prstGeom>
          <a:noFill/>
        </p:spPr>
        <p:txBody>
          <a:bodyPr wrap="square" rtlCol="0">
            <a:spAutoFit/>
          </a:bodyPr>
          <a:lstStyle/>
          <a:p>
            <a:r>
              <a:rPr lang="zh-CN" sz="2800" dirty="0">
                <a:latin typeface="华文楷体" panose="02010600040101010101" pitchFamily="2" charset="-122"/>
                <a:ea typeface="华文楷体" panose="02010600040101010101" pitchFamily="2" charset="-122"/>
              </a:rPr>
              <a:t>难坏了</a:t>
            </a:r>
            <a:r>
              <a:rPr lang="en-US" altLang="zh-CN" sz="2800" dirty="0">
                <a:latin typeface="华文楷体" panose="02010600040101010101" pitchFamily="2" charset="-122"/>
                <a:ea typeface="华文楷体" panose="02010600040101010101" pitchFamily="2" charset="-122"/>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11"/>
          <p:cNvSpPr txBox="1"/>
          <p:nvPr/>
        </p:nvSpPr>
        <p:spPr>
          <a:xfrm>
            <a:off x="335915" y="5617152"/>
            <a:ext cx="11206538" cy="1087755"/>
          </a:xfrm>
          <a:prstGeom prst="rect">
            <a:avLst/>
          </a:prstGeom>
          <a:noFill/>
        </p:spPr>
        <p:txBody>
          <a:bodyPr wrap="square" rtlCol="0">
            <a:spAutoFit/>
          </a:bodyPr>
          <a:lstStyle/>
          <a:p>
            <a:pPr>
              <a:lnSpc>
                <a:spcPct val="120000"/>
              </a:lnSpc>
            </a:pPr>
            <a:r>
              <a:rPr lang="zh-CN" altLang="en-US" dirty="0" smtClean="0">
                <a:solidFill>
                  <a:srgbClr val="404040"/>
                </a:solidFill>
                <a:latin typeface="微软雅黑" panose="020B0503020204020204" pitchFamily="34" charset="-122"/>
                <a:ea typeface="微软雅黑" panose="020B0503020204020204" pitchFamily="34" charset="-122"/>
                <a:sym typeface="+mn-ea"/>
              </a:rPr>
              <a:t>国外资助信息：美、英、日、德、法、俄、荷兰、澳、加、欧盟等国家级资助机构。</a:t>
            </a:r>
          </a:p>
          <a:p>
            <a:pPr>
              <a:lnSpc>
                <a:spcPct val="120000"/>
              </a:lnSpc>
            </a:pPr>
            <a:r>
              <a:rPr lang="zh-CN" altLang="en-US" dirty="0" smtClean="0">
                <a:solidFill>
                  <a:srgbClr val="404040"/>
                </a:solidFill>
                <a:latin typeface="微软雅黑" panose="020B0503020204020204" pitchFamily="34" charset="-122"/>
                <a:ea typeface="微软雅黑" panose="020B0503020204020204" pitchFamily="34" charset="-122"/>
                <a:sym typeface="+mn-ea"/>
              </a:rPr>
              <a:t>国内资助信息目前来源于：中国国家自然科学基金委、中国国家社会科学基金、</a:t>
            </a:r>
            <a:r>
              <a:rPr lang="zh-CN" altLang="en-US" dirty="0" smtClean="0">
                <a:solidFill>
                  <a:srgbClr val="404040"/>
                </a:solidFill>
                <a:latin typeface="微软雅黑" panose="020B0503020204020204" pitchFamily="34" charset="-122"/>
                <a:ea typeface="微软雅黑" panose="020B0503020204020204" pitchFamily="34" charset="-122"/>
              </a:rPr>
              <a:t>教育部高教人文社科司</a:t>
            </a:r>
            <a:r>
              <a:rPr lang="zh-CN" altLang="en-US" dirty="0" smtClean="0">
                <a:solidFill>
                  <a:srgbClr val="404040"/>
                </a:solidFill>
                <a:latin typeface="微软雅黑" panose="020B0503020204020204" pitchFamily="34" charset="-122"/>
                <a:ea typeface="微软雅黑" panose="020B0503020204020204" pitchFamily="34" charset="-122"/>
                <a:sym typeface="+mn-ea"/>
              </a:rPr>
              <a:t>、博士后基金以及科技部重点研发计划，并已经收录北京市自科基金委等国内</a:t>
            </a:r>
            <a:r>
              <a:rPr lang="en-US" altLang="zh-CN" dirty="0" smtClean="0">
                <a:solidFill>
                  <a:srgbClr val="404040"/>
                </a:solidFill>
                <a:latin typeface="微软雅黑" panose="020B0503020204020204" pitchFamily="34" charset="-122"/>
                <a:ea typeface="微软雅黑" panose="020B0503020204020204" pitchFamily="34" charset="-122"/>
                <a:sym typeface="+mn-ea"/>
              </a:rPr>
              <a:t>5</a:t>
            </a:r>
            <a:r>
              <a:rPr lang="zh-CN" altLang="en-US" dirty="0" smtClean="0">
                <a:solidFill>
                  <a:srgbClr val="404040"/>
                </a:solidFill>
                <a:latin typeface="微软雅黑" panose="020B0503020204020204" pitchFamily="34" charset="-122"/>
                <a:ea typeface="微软雅黑" panose="020B0503020204020204" pitchFamily="34" charset="-122"/>
                <a:sym typeface="+mn-ea"/>
              </a:rPr>
              <a:t>个省级自科基金或科技厅项目。</a:t>
            </a:r>
          </a:p>
        </p:txBody>
      </p:sp>
      <p:sp>
        <p:nvSpPr>
          <p:cNvPr id="12" name="矩形 11"/>
          <p:cNvSpPr/>
          <p:nvPr/>
        </p:nvSpPr>
        <p:spPr>
          <a:xfrm>
            <a:off x="7196145" y="387119"/>
            <a:ext cx="4489101" cy="460375"/>
          </a:xfrm>
          <a:prstGeom prst="rect">
            <a:avLst/>
          </a:prstGeom>
        </p:spPr>
        <p:txBody>
          <a:bodyPr wrap="square">
            <a:spAutoFit/>
          </a:bodyPr>
          <a:lstStyle/>
          <a:p>
            <a:pPr algn="ctr"/>
            <a:r>
              <a:rPr lang="zh-CN" altLang="en-US" sz="2400" b="1" dirty="0">
                <a:latin typeface="Times New Roman" panose="02020603050405020304" pitchFamily="18" charset="0"/>
                <a:cs typeface="Times New Roman" panose="02020603050405020304" pitchFamily="18" charset="0"/>
              </a:rPr>
              <a:t>利器来了</a:t>
            </a:r>
            <a:r>
              <a:rPr lang="en-US" altLang="zh-CN" sz="2400" b="1" dirty="0">
                <a:latin typeface="Times New Roman" panose="02020603050405020304" pitchFamily="18" charset="0"/>
                <a:cs typeface="Times New Roman" panose="02020603050405020304" pitchFamily="18" charset="0"/>
              </a:rPr>
              <a:t>~~~~~~</a:t>
            </a:r>
          </a:p>
        </p:txBody>
      </p:sp>
      <p:sp>
        <p:nvSpPr>
          <p:cNvPr id="28" name="文本框 27"/>
          <p:cNvSpPr txBox="1"/>
          <p:nvPr/>
        </p:nvSpPr>
        <p:spPr>
          <a:xfrm>
            <a:off x="124762" y="229180"/>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4</a:t>
            </a:r>
          </a:p>
        </p:txBody>
      </p:sp>
      <p:sp>
        <p:nvSpPr>
          <p:cNvPr id="4" name="TextBox 12"/>
          <p:cNvSpPr txBox="1">
            <a:spLocks noChangeArrowheads="1"/>
          </p:cNvSpPr>
          <p:nvPr/>
        </p:nvSpPr>
        <p:spPr bwMode="auto">
          <a:xfrm>
            <a:off x="978535" y="202565"/>
            <a:ext cx="868807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科慧产品如何助力科研项目开展？</a:t>
            </a:r>
            <a:r>
              <a:rPr lang="en-US" altLang="zh-CN" sz="2400" b="1" dirty="0" smtClean="0">
                <a:latin typeface="楷体" panose="02010609060101010101" pitchFamily="49" charset="-122"/>
                <a:ea typeface="楷体" panose="02010609060101010101" pitchFamily="49" charset="-122"/>
                <a:cs typeface="Times New Roman" panose="02020603050405020304" pitchFamily="18" charset="0"/>
              </a:rPr>
              <a:t>--</a:t>
            </a: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申报期</a:t>
            </a:r>
          </a:p>
        </p:txBody>
      </p:sp>
      <p:pic>
        <p:nvPicPr>
          <p:cNvPr id="5" name="图片 4"/>
          <p:cNvPicPr>
            <a:picLocks noChangeAspect="1"/>
          </p:cNvPicPr>
          <p:nvPr/>
        </p:nvPicPr>
        <p:blipFill>
          <a:blip r:embed="rId2"/>
          <a:stretch>
            <a:fillRect/>
          </a:stretch>
        </p:blipFill>
        <p:spPr>
          <a:xfrm>
            <a:off x="196850" y="1248410"/>
            <a:ext cx="11798300" cy="3994150"/>
          </a:xfrm>
          <a:prstGeom prst="rect">
            <a:avLst/>
          </a:prstGeom>
        </p:spPr>
      </p:pic>
      <p:pic>
        <p:nvPicPr>
          <p:cNvPr id="3" name="图片 2"/>
          <p:cNvPicPr>
            <a:picLocks noChangeAspect="1"/>
          </p:cNvPicPr>
          <p:nvPr/>
        </p:nvPicPr>
        <p:blipFill>
          <a:blip r:embed="rId3"/>
          <a:stretch>
            <a:fillRect/>
          </a:stretch>
        </p:blipFill>
        <p:spPr>
          <a:xfrm>
            <a:off x="9513570" y="1061085"/>
            <a:ext cx="2481580" cy="4368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124762" y="229180"/>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4</a:t>
            </a:r>
          </a:p>
        </p:txBody>
      </p:sp>
      <p:sp>
        <p:nvSpPr>
          <p:cNvPr id="3" name="TextBox 12"/>
          <p:cNvSpPr txBox="1">
            <a:spLocks noChangeArrowheads="1"/>
          </p:cNvSpPr>
          <p:nvPr/>
        </p:nvSpPr>
        <p:spPr bwMode="auto">
          <a:xfrm>
            <a:off x="978535" y="202565"/>
            <a:ext cx="868807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科慧产品如何助力科研项目开展？</a:t>
            </a:r>
            <a:r>
              <a:rPr lang="en-US" altLang="zh-CN" sz="2400" b="1" dirty="0" smtClean="0">
                <a:latin typeface="楷体" panose="02010609060101010101" pitchFamily="49" charset="-122"/>
                <a:ea typeface="楷体" panose="02010609060101010101" pitchFamily="49" charset="-122"/>
                <a:cs typeface="Times New Roman" panose="02020603050405020304" pitchFamily="18" charset="0"/>
              </a:rPr>
              <a:t>--</a:t>
            </a: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申报期</a:t>
            </a:r>
          </a:p>
        </p:txBody>
      </p:sp>
      <p:sp>
        <p:nvSpPr>
          <p:cNvPr id="48" name="文本框 47"/>
          <p:cNvSpPr txBox="1"/>
          <p:nvPr/>
        </p:nvSpPr>
        <p:spPr>
          <a:xfrm>
            <a:off x="457835" y="1227455"/>
            <a:ext cx="11276965" cy="4123055"/>
          </a:xfrm>
          <a:prstGeom prst="rect">
            <a:avLst/>
          </a:prstGeom>
          <a:noFill/>
        </p:spPr>
        <p:txBody>
          <a:bodyPr wrap="square" rtlCol="0" anchor="t">
            <a:spAutoFit/>
          </a:bodyPr>
          <a:lstStyle/>
          <a:p>
            <a:pPr marL="342900" indent="-342900" fontAlgn="auto">
              <a:lnSpc>
                <a:spcPct val="100000"/>
              </a:lnSpc>
              <a:spcBef>
                <a:spcPts val="600"/>
              </a:spcBef>
              <a:spcAft>
                <a:spcPts val="600"/>
              </a:spcAft>
              <a:buFont typeface="Wingdings" panose="05000000000000000000" charset="0"/>
              <a:buChar char="l"/>
            </a:pPr>
            <a:r>
              <a:rPr lang="zh-CN" sz="2400" spc="10" dirty="0">
                <a:sym typeface="+mn-ea"/>
              </a:rPr>
              <a:t>国内外研究现状调研，</a:t>
            </a:r>
            <a:r>
              <a:rPr sz="2400" spc="10" dirty="0">
                <a:sym typeface="+mn-ea"/>
              </a:rPr>
              <a:t>了解某</a:t>
            </a:r>
            <a:r>
              <a:rPr sz="2400" spc="-10" dirty="0">
                <a:sym typeface="+mn-ea"/>
              </a:rPr>
              <a:t>学</a:t>
            </a:r>
            <a:r>
              <a:rPr sz="2400" spc="10" dirty="0">
                <a:sym typeface="+mn-ea"/>
              </a:rPr>
              <a:t>科</a:t>
            </a:r>
            <a:r>
              <a:rPr sz="2400" spc="-5" dirty="0">
                <a:latin typeface="Calibri" panose="020F0502020204030204"/>
                <a:cs typeface="Calibri" panose="020F0502020204030204"/>
                <a:sym typeface="+mn-ea"/>
              </a:rPr>
              <a:t>/</a:t>
            </a:r>
            <a:r>
              <a:rPr sz="2400" spc="-10" dirty="0">
                <a:sym typeface="+mn-ea"/>
              </a:rPr>
              <a:t>主</a:t>
            </a:r>
            <a:r>
              <a:rPr sz="2400" spc="10" dirty="0">
                <a:sym typeface="+mn-ea"/>
              </a:rPr>
              <a:t>题</a:t>
            </a:r>
            <a:r>
              <a:rPr lang="zh-CN" sz="2400" spc="10" dirty="0">
                <a:sym typeface="+mn-ea"/>
              </a:rPr>
              <a:t>相关的资助研究</a:t>
            </a:r>
            <a:r>
              <a:rPr lang="zh-CN" altLang="en-US" sz="2400"/>
              <a:t>：</a:t>
            </a:r>
          </a:p>
          <a:p>
            <a:pPr marL="800100" lvl="1" indent="-342900" fontAlgn="auto">
              <a:lnSpc>
                <a:spcPct val="100000"/>
              </a:lnSpc>
              <a:spcBef>
                <a:spcPts val="600"/>
              </a:spcBef>
              <a:spcAft>
                <a:spcPts val="600"/>
              </a:spcAft>
              <a:buFont typeface="Wingdings" panose="05000000000000000000" charset="0"/>
              <a:buChar char="l"/>
            </a:pPr>
            <a:r>
              <a:rPr lang="zh-CN" altLang="en-US" sz="2400"/>
              <a:t>检索数据集</a:t>
            </a:r>
          </a:p>
          <a:p>
            <a:pPr marL="800100" lvl="1" indent="-342900" fontAlgn="auto">
              <a:lnSpc>
                <a:spcPct val="100000"/>
              </a:lnSpc>
              <a:spcBef>
                <a:spcPts val="600"/>
              </a:spcBef>
              <a:spcAft>
                <a:spcPts val="600"/>
              </a:spcAft>
              <a:buFont typeface="Wingdings" panose="05000000000000000000" charset="0"/>
              <a:buChar char="l"/>
            </a:pPr>
            <a:r>
              <a:rPr lang="zh-CN" altLang="en-US" sz="2400"/>
              <a:t>查看项目详情</a:t>
            </a:r>
          </a:p>
          <a:p>
            <a:pPr marL="800100" lvl="1" indent="-342900" fontAlgn="auto">
              <a:lnSpc>
                <a:spcPct val="100000"/>
              </a:lnSpc>
              <a:spcBef>
                <a:spcPts val="600"/>
              </a:spcBef>
              <a:spcAft>
                <a:spcPts val="600"/>
              </a:spcAft>
              <a:buFont typeface="Wingdings" panose="05000000000000000000" charset="0"/>
              <a:buChar char="l"/>
            </a:pPr>
            <a:r>
              <a:rPr lang="zh-CN" altLang="en-US" sz="2400"/>
              <a:t>查看项目产出</a:t>
            </a:r>
          </a:p>
          <a:p>
            <a:pPr marL="342900" indent="-342900" fontAlgn="auto">
              <a:lnSpc>
                <a:spcPct val="100000"/>
              </a:lnSpc>
              <a:spcBef>
                <a:spcPts val="600"/>
              </a:spcBef>
              <a:spcAft>
                <a:spcPts val="600"/>
              </a:spcAft>
              <a:buFont typeface="Wingdings" panose="05000000000000000000" charset="0"/>
              <a:buChar char="l"/>
            </a:pPr>
            <a:r>
              <a:rPr sz="2400" spc="10" dirty="0">
                <a:sym typeface="+mn-ea"/>
              </a:rPr>
              <a:t>从历史</a:t>
            </a:r>
            <a:r>
              <a:rPr sz="2400" spc="-10" dirty="0">
                <a:sym typeface="+mn-ea"/>
              </a:rPr>
              <a:t>经</a:t>
            </a:r>
            <a:r>
              <a:rPr sz="2400" spc="10" dirty="0">
                <a:sym typeface="+mn-ea"/>
              </a:rPr>
              <a:t>费</a:t>
            </a:r>
            <a:r>
              <a:rPr sz="2400" spc="-10" dirty="0">
                <a:sym typeface="+mn-ea"/>
              </a:rPr>
              <a:t>数</a:t>
            </a:r>
            <a:r>
              <a:rPr sz="2400" spc="10" dirty="0">
                <a:sym typeface="+mn-ea"/>
              </a:rPr>
              <a:t>据</a:t>
            </a:r>
            <a:r>
              <a:rPr sz="2400" spc="-10" dirty="0">
                <a:sym typeface="+mn-ea"/>
              </a:rPr>
              <a:t>中</a:t>
            </a:r>
            <a:r>
              <a:rPr sz="2400" spc="10" dirty="0">
                <a:sym typeface="+mn-ea"/>
              </a:rPr>
              <a:t>获</a:t>
            </a:r>
            <a:r>
              <a:rPr sz="2400" spc="-10" dirty="0">
                <a:sym typeface="+mn-ea"/>
              </a:rPr>
              <a:t>得</a:t>
            </a:r>
            <a:r>
              <a:rPr sz="2400" spc="10" dirty="0">
                <a:sym typeface="+mn-ea"/>
              </a:rPr>
              <a:t>有</a:t>
            </a:r>
            <a:r>
              <a:rPr sz="2400" spc="-10" dirty="0">
                <a:sym typeface="+mn-ea"/>
              </a:rPr>
              <a:t>价</a:t>
            </a:r>
            <a:r>
              <a:rPr sz="2400" spc="10" dirty="0">
                <a:sym typeface="+mn-ea"/>
              </a:rPr>
              <a:t>值</a:t>
            </a:r>
            <a:r>
              <a:rPr sz="2400" spc="-10" dirty="0">
                <a:sym typeface="+mn-ea"/>
              </a:rPr>
              <a:t>的</a:t>
            </a:r>
            <a:r>
              <a:rPr sz="2400" spc="10" dirty="0">
                <a:sym typeface="+mn-ea"/>
              </a:rPr>
              <a:t>线</a:t>
            </a:r>
            <a:r>
              <a:rPr sz="2400" spc="-10" dirty="0">
                <a:sym typeface="+mn-ea"/>
              </a:rPr>
              <a:t>索</a:t>
            </a:r>
            <a:endParaRPr lang="zh-CN" altLang="en-US" sz="2400"/>
          </a:p>
          <a:p>
            <a:pPr marL="800100" lvl="1" indent="-342900" fontAlgn="auto">
              <a:lnSpc>
                <a:spcPct val="100000"/>
              </a:lnSpc>
              <a:spcBef>
                <a:spcPts val="600"/>
              </a:spcBef>
              <a:spcAft>
                <a:spcPts val="600"/>
              </a:spcAft>
              <a:buFont typeface="Wingdings" panose="05000000000000000000" charset="0"/>
              <a:buChar char="l"/>
            </a:pPr>
            <a:r>
              <a:rPr lang="zh-CN" sz="2400" spc="10" dirty="0">
                <a:sym typeface="+mn-ea"/>
              </a:rPr>
              <a:t>了解项目申报中相关填写项</a:t>
            </a:r>
            <a:endParaRPr sz="2400" spc="10" dirty="0">
              <a:sym typeface="+mn-ea"/>
            </a:endParaRPr>
          </a:p>
          <a:p>
            <a:pPr marL="800100" lvl="1" indent="-342900" fontAlgn="auto">
              <a:lnSpc>
                <a:spcPct val="100000"/>
              </a:lnSpc>
              <a:spcBef>
                <a:spcPts val="600"/>
              </a:spcBef>
              <a:spcAft>
                <a:spcPts val="600"/>
              </a:spcAft>
              <a:buFont typeface="Wingdings" panose="05000000000000000000" charset="0"/>
              <a:buChar char="l"/>
            </a:pPr>
            <a:r>
              <a:rPr sz="2400" spc="10" dirty="0">
                <a:sym typeface="+mn-ea"/>
              </a:rPr>
              <a:t>了解资</a:t>
            </a:r>
            <a:r>
              <a:rPr sz="2400" spc="-10" dirty="0">
                <a:sym typeface="+mn-ea"/>
              </a:rPr>
              <a:t>助</a:t>
            </a:r>
            <a:r>
              <a:rPr sz="2400" spc="10" dirty="0">
                <a:sym typeface="+mn-ea"/>
              </a:rPr>
              <a:t>机</a:t>
            </a:r>
            <a:r>
              <a:rPr sz="2400" spc="-10" dirty="0">
                <a:sym typeface="+mn-ea"/>
              </a:rPr>
              <a:t>构</a:t>
            </a:r>
            <a:r>
              <a:rPr sz="2400" spc="10" dirty="0">
                <a:sym typeface="+mn-ea"/>
              </a:rPr>
              <a:t>经</a:t>
            </a:r>
            <a:r>
              <a:rPr sz="2400" spc="-10" dirty="0">
                <a:sym typeface="+mn-ea"/>
              </a:rPr>
              <a:t>费</a:t>
            </a:r>
            <a:r>
              <a:rPr sz="2400" spc="10" dirty="0">
                <a:sym typeface="+mn-ea"/>
              </a:rPr>
              <a:t>动</a:t>
            </a:r>
            <a:r>
              <a:rPr sz="2400" spc="-10" dirty="0">
                <a:sym typeface="+mn-ea"/>
              </a:rPr>
              <a:t>向</a:t>
            </a:r>
          </a:p>
          <a:p>
            <a:pPr marL="800100" lvl="1" indent="-342900" fontAlgn="auto">
              <a:lnSpc>
                <a:spcPct val="100000"/>
              </a:lnSpc>
              <a:spcBef>
                <a:spcPts val="600"/>
              </a:spcBef>
              <a:spcAft>
                <a:spcPts val="600"/>
              </a:spcAft>
              <a:buFont typeface="Wingdings" panose="05000000000000000000" charset="0"/>
              <a:buChar char="l"/>
            </a:pPr>
            <a:r>
              <a:rPr sz="2400" spc="10" dirty="0">
                <a:sym typeface="+mn-ea"/>
              </a:rPr>
              <a:t>跟踪机构和个人获资助情况</a:t>
            </a:r>
            <a:endParaRPr sz="2400" spc="1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451485" y="975360"/>
            <a:ext cx="7701280" cy="3894455"/>
          </a:xfrm>
          <a:prstGeom prst="rect">
            <a:avLst/>
          </a:prstGeom>
        </p:spPr>
      </p:pic>
      <p:sp>
        <p:nvSpPr>
          <p:cNvPr id="14" name="矩形标注 13"/>
          <p:cNvSpPr/>
          <p:nvPr/>
        </p:nvSpPr>
        <p:spPr>
          <a:xfrm>
            <a:off x="8655050" y="1483995"/>
            <a:ext cx="3347720" cy="610235"/>
          </a:xfrm>
          <a:prstGeom prst="wedgeRectCallout">
            <a:avLst>
              <a:gd name="adj1" fmla="val -48861"/>
              <a:gd name="adj2" fmla="val -1091"/>
            </a:avLst>
          </a:prstGeom>
        </p:spPr>
        <p:style>
          <a:lnRef idx="1">
            <a:schemeClr val="dk1"/>
          </a:lnRef>
          <a:fillRef idx="2">
            <a:schemeClr val="dk1"/>
          </a:fillRef>
          <a:effectRef idx="1">
            <a:schemeClr val="dk1"/>
          </a:effectRef>
          <a:fontRef idx="minor">
            <a:schemeClr val="dk1"/>
          </a:fontRef>
        </p:style>
        <p:txBody>
          <a:bodyPr rtlCol="0" anchor="ctr"/>
          <a:lstStyle/>
          <a:p>
            <a:pPr algn="l"/>
            <a:r>
              <a:rPr lang="zh-CN" sz="1400">
                <a:solidFill>
                  <a:schemeClr val="bg1"/>
                </a:solidFill>
              </a:rPr>
              <a:t>构建检索式检索或者点击热点资助词浏览</a:t>
            </a:r>
          </a:p>
        </p:txBody>
      </p:sp>
      <p:sp>
        <p:nvSpPr>
          <p:cNvPr id="28" name="文本框 27"/>
          <p:cNvSpPr txBox="1"/>
          <p:nvPr/>
        </p:nvSpPr>
        <p:spPr>
          <a:xfrm>
            <a:off x="124762" y="229180"/>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4</a:t>
            </a:r>
          </a:p>
        </p:txBody>
      </p:sp>
      <p:sp>
        <p:nvSpPr>
          <p:cNvPr id="3" name="TextBox 12"/>
          <p:cNvSpPr txBox="1">
            <a:spLocks noChangeArrowheads="1"/>
          </p:cNvSpPr>
          <p:nvPr/>
        </p:nvSpPr>
        <p:spPr bwMode="auto">
          <a:xfrm>
            <a:off x="978535" y="202565"/>
            <a:ext cx="868807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科慧产品如何助力科研项目开展？</a:t>
            </a:r>
            <a:r>
              <a:rPr lang="en-US" altLang="zh-CN" sz="2400" b="1" dirty="0" smtClean="0">
                <a:latin typeface="楷体" panose="02010609060101010101" pitchFamily="49" charset="-122"/>
                <a:ea typeface="楷体" panose="02010609060101010101" pitchFamily="49" charset="-122"/>
                <a:cs typeface="Times New Roman" panose="02020603050405020304" pitchFamily="18" charset="0"/>
              </a:rPr>
              <a:t>--</a:t>
            </a: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申报期</a:t>
            </a:r>
          </a:p>
        </p:txBody>
      </p:sp>
      <p:sp>
        <p:nvSpPr>
          <p:cNvPr id="4" name="object 4"/>
          <p:cNvSpPr txBox="1">
            <a:spLocks noGrp="1"/>
          </p:cNvSpPr>
          <p:nvPr/>
        </p:nvSpPr>
        <p:spPr>
          <a:xfrm>
            <a:off x="7987665" y="96520"/>
            <a:ext cx="3939540" cy="751205"/>
          </a:xfrm>
          <a:prstGeom prst="rect">
            <a:avLst/>
          </a:prstGeom>
        </p:spPr>
        <p:txBody>
          <a:bodyPr vert="horz" wrap="square" lIns="0" tIns="12700" rIns="0" bIns="0" rtlCol="0">
            <a:spAutoFit/>
          </a:bodyPr>
          <a:lstStyle>
            <a:lvl1pPr>
              <a:defRPr sz="2400" b="1" i="0">
                <a:solidFill>
                  <a:schemeClr val="bg1"/>
                </a:solidFill>
                <a:latin typeface="宋体" panose="02010600030101010101" pitchFamily="2" charset="-122"/>
                <a:ea typeface="+mj-ea"/>
                <a:cs typeface="宋体" panose="02010600030101010101" pitchFamily="2" charset="-122"/>
              </a:defRPr>
            </a:lvl1pPr>
          </a:lstStyle>
          <a:p>
            <a:pPr marL="12700">
              <a:lnSpc>
                <a:spcPct val="100000"/>
              </a:lnSpc>
              <a:spcBef>
                <a:spcPts val="100"/>
              </a:spcBef>
            </a:pPr>
            <a:r>
              <a:rPr lang="zh-CN" spc="10" dirty="0">
                <a:solidFill>
                  <a:schemeClr val="tx1"/>
                </a:solidFill>
              </a:rPr>
              <a:t>（</a:t>
            </a:r>
            <a:r>
              <a:rPr lang="en-US" altLang="zh-CN" spc="10" dirty="0">
                <a:solidFill>
                  <a:schemeClr val="tx1"/>
                </a:solidFill>
              </a:rPr>
              <a:t>1</a:t>
            </a:r>
            <a:r>
              <a:rPr lang="zh-CN" spc="10" dirty="0">
                <a:solidFill>
                  <a:schemeClr val="tx1"/>
                </a:solidFill>
              </a:rPr>
              <a:t>）国内外现状，</a:t>
            </a:r>
            <a:r>
              <a:rPr spc="10" dirty="0">
                <a:solidFill>
                  <a:schemeClr val="tx1"/>
                </a:solidFill>
              </a:rPr>
              <a:t>了解某</a:t>
            </a:r>
            <a:r>
              <a:rPr spc="-10" dirty="0">
                <a:solidFill>
                  <a:schemeClr val="tx1"/>
                </a:solidFill>
              </a:rPr>
              <a:t>学</a:t>
            </a:r>
            <a:r>
              <a:rPr spc="10" dirty="0">
                <a:solidFill>
                  <a:schemeClr val="tx1"/>
                </a:solidFill>
              </a:rPr>
              <a:t>科</a:t>
            </a:r>
            <a:r>
              <a:rPr spc="-5" dirty="0">
                <a:solidFill>
                  <a:schemeClr val="tx1"/>
                </a:solidFill>
                <a:latin typeface="Calibri" panose="020F0502020204030204"/>
                <a:cs typeface="Calibri" panose="020F0502020204030204"/>
              </a:rPr>
              <a:t>/</a:t>
            </a:r>
            <a:r>
              <a:rPr spc="-10" dirty="0">
                <a:solidFill>
                  <a:schemeClr val="tx1"/>
                </a:solidFill>
              </a:rPr>
              <a:t>主</a:t>
            </a:r>
            <a:r>
              <a:rPr spc="10" dirty="0">
                <a:solidFill>
                  <a:schemeClr val="tx1"/>
                </a:solidFill>
              </a:rPr>
              <a:t>题</a:t>
            </a:r>
            <a:r>
              <a:rPr lang="zh-CN" spc="10" dirty="0">
                <a:solidFill>
                  <a:schemeClr val="tx1"/>
                </a:solidFill>
              </a:rPr>
              <a:t>相关的资助研究</a:t>
            </a:r>
          </a:p>
        </p:txBody>
      </p:sp>
      <p:sp>
        <p:nvSpPr>
          <p:cNvPr id="5" name="矩形 4"/>
          <p:cNvSpPr/>
          <p:nvPr/>
        </p:nvSpPr>
        <p:spPr>
          <a:xfrm>
            <a:off x="1217295" y="1788795"/>
            <a:ext cx="4573905" cy="2650490"/>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3"/>
          <a:stretch>
            <a:fillRect/>
          </a:stretch>
        </p:blipFill>
        <p:spPr>
          <a:xfrm>
            <a:off x="787400" y="4772660"/>
            <a:ext cx="7029450" cy="1953260"/>
          </a:xfrm>
          <a:prstGeom prst="rect">
            <a:avLst/>
          </a:prstGeom>
        </p:spPr>
      </p:pic>
      <p:sp>
        <p:nvSpPr>
          <p:cNvPr id="8" name="矩形 7"/>
          <p:cNvSpPr/>
          <p:nvPr/>
        </p:nvSpPr>
        <p:spPr>
          <a:xfrm>
            <a:off x="986155" y="6205855"/>
            <a:ext cx="4259580" cy="398145"/>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肘形连接符 8"/>
          <p:cNvCxnSpPr>
            <a:stCxn id="5" idx="3"/>
            <a:endCxn id="14" idx="1"/>
          </p:cNvCxnSpPr>
          <p:nvPr/>
        </p:nvCxnSpPr>
        <p:spPr>
          <a:xfrm flipV="1">
            <a:off x="5791200" y="1789430"/>
            <a:ext cx="2863850" cy="132461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肘形连接符 9"/>
          <p:cNvCxnSpPr>
            <a:stCxn id="8" idx="3"/>
            <a:endCxn id="14" idx="1"/>
          </p:cNvCxnSpPr>
          <p:nvPr/>
        </p:nvCxnSpPr>
        <p:spPr>
          <a:xfrm flipV="1">
            <a:off x="5245735" y="1789430"/>
            <a:ext cx="3409315" cy="4615815"/>
          </a:xfrm>
          <a:prstGeom prst="bentConnector3">
            <a:avLst>
              <a:gd name="adj1" fmla="val 50009"/>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8152765" y="2562860"/>
            <a:ext cx="3658870" cy="3291840"/>
          </a:xfrm>
          <a:prstGeom prst="rect">
            <a:avLst/>
          </a:prstGeom>
          <a:noFill/>
        </p:spPr>
        <p:txBody>
          <a:bodyPr wrap="square" rtlCol="0" anchor="t">
            <a:spAutoFit/>
          </a:bodyPr>
          <a:lstStyle/>
          <a:p>
            <a:pPr lvl="1" indent="0" fontAlgn="auto">
              <a:lnSpc>
                <a:spcPct val="100000"/>
              </a:lnSpc>
              <a:spcBef>
                <a:spcPts val="600"/>
              </a:spcBef>
              <a:spcAft>
                <a:spcPts val="600"/>
              </a:spcAft>
              <a:buFont typeface="Wingdings" panose="05000000000000000000" charset="0"/>
              <a:buBlip>
                <a:blip r:embed="rId4"/>
              </a:buBlip>
            </a:pPr>
            <a:r>
              <a:rPr lang="zh-CN">
                <a:sym typeface="+mn-ea"/>
              </a:rPr>
              <a:t>统一</a:t>
            </a:r>
            <a:r>
              <a:rPr>
                <a:sym typeface="+mn-ea"/>
              </a:rPr>
              <a:t>检索字段包括：项目题名、项目负责人、资助机构</a:t>
            </a:r>
            <a:r>
              <a:rPr lang="zh-CN">
                <a:sym typeface="+mn-ea"/>
              </a:rPr>
              <a:t>（资助机构团体）</a:t>
            </a:r>
            <a:r>
              <a:rPr>
                <a:sym typeface="+mn-ea"/>
              </a:rPr>
              <a:t>、承担机构、学科分类、项目</a:t>
            </a:r>
            <a:r>
              <a:rPr lang="zh-CN">
                <a:sym typeface="+mn-ea"/>
              </a:rPr>
              <a:t>立项批准号</a:t>
            </a:r>
            <a:r>
              <a:rPr>
                <a:sym typeface="+mn-ea"/>
              </a:rPr>
              <a:t>、关键词、申请摘要、结题摘要</a:t>
            </a:r>
            <a:r>
              <a:rPr lang="zh-CN" altLang="en-US">
                <a:sym typeface="+mn-ea"/>
              </a:rPr>
              <a:t>。（仅输入关键词不指定字段的情况下，默认在题名、摘要、关键词字段进行检索。）</a:t>
            </a:r>
          </a:p>
          <a:p>
            <a:pPr lvl="1" indent="0" fontAlgn="auto">
              <a:lnSpc>
                <a:spcPct val="100000"/>
              </a:lnSpc>
              <a:spcBef>
                <a:spcPts val="600"/>
              </a:spcBef>
              <a:spcAft>
                <a:spcPts val="600"/>
              </a:spcAft>
              <a:buFont typeface="Wingdings" panose="05000000000000000000" charset="0"/>
              <a:buBlip>
                <a:blip r:embed="rId4"/>
              </a:buBlip>
            </a:pPr>
            <a:r>
              <a:rPr lang="zh-CN" altLang="en-US">
                <a:sym typeface="+mn-ea"/>
              </a:rPr>
              <a:t>基金项目详情页：任意蓝色带链接字段均可作为检索点二次链接，支撑知识发现。</a:t>
            </a:r>
            <a:endParaRPr lang="zh-CN" altLang="en-US"/>
          </a:p>
        </p:txBody>
      </p:sp>
      <p:sp>
        <p:nvSpPr>
          <p:cNvPr id="13" name="矩形 12"/>
          <p:cNvSpPr/>
          <p:nvPr/>
        </p:nvSpPr>
        <p:spPr>
          <a:xfrm>
            <a:off x="8623300" y="6014085"/>
            <a:ext cx="3303905" cy="460375"/>
          </a:xfrm>
          <a:prstGeom prst="rect">
            <a:avLst/>
          </a:prstGeom>
        </p:spPr>
        <p:txBody>
          <a:bodyPr wrap="square">
            <a:spAutoFit/>
          </a:bodyPr>
          <a:lstStyle/>
          <a:p>
            <a:pPr algn="ctr"/>
            <a:r>
              <a:rPr lang="zh-CN" altLang="en-US" sz="2400" b="1" dirty="0">
                <a:latin typeface="Times New Roman" panose="02020603050405020304" pitchFamily="18" charset="0"/>
                <a:cs typeface="Times New Roman" panose="02020603050405020304" pitchFamily="18" charset="0"/>
              </a:rPr>
              <a:t>多检索点，随处可链接</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438275" y="1428750"/>
            <a:ext cx="9834245" cy="4972685"/>
          </a:xfrm>
          <a:prstGeom prst="rect">
            <a:avLst/>
          </a:prstGeom>
        </p:spPr>
      </p:pic>
      <p:pic>
        <p:nvPicPr>
          <p:cNvPr id="6" name="图片 5"/>
          <p:cNvPicPr>
            <a:picLocks noChangeAspect="1"/>
          </p:cNvPicPr>
          <p:nvPr/>
        </p:nvPicPr>
        <p:blipFill>
          <a:blip r:embed="rId4"/>
          <a:stretch>
            <a:fillRect/>
          </a:stretch>
        </p:blipFill>
        <p:spPr>
          <a:xfrm>
            <a:off x="636270" y="1009650"/>
            <a:ext cx="10636250" cy="5480050"/>
          </a:xfrm>
          <a:prstGeom prst="rect">
            <a:avLst/>
          </a:prstGeom>
        </p:spPr>
      </p:pic>
      <p:sp>
        <p:nvSpPr>
          <p:cNvPr id="14" name="矩形标注 13"/>
          <p:cNvSpPr/>
          <p:nvPr/>
        </p:nvSpPr>
        <p:spPr>
          <a:xfrm>
            <a:off x="7110095" y="2353310"/>
            <a:ext cx="2280920" cy="715645"/>
          </a:xfrm>
          <a:prstGeom prst="wedgeRectCallout">
            <a:avLst>
              <a:gd name="adj1" fmla="val -113448"/>
              <a:gd name="adj2" fmla="val -131898"/>
            </a:avLst>
          </a:prstGeom>
        </p:spPr>
        <p:style>
          <a:lnRef idx="1">
            <a:schemeClr val="dk1"/>
          </a:lnRef>
          <a:fillRef idx="2">
            <a:schemeClr val="dk1"/>
          </a:fillRef>
          <a:effectRef idx="1">
            <a:schemeClr val="dk1"/>
          </a:effectRef>
          <a:fontRef idx="minor">
            <a:schemeClr val="dk1"/>
          </a:fontRef>
        </p:style>
        <p:txBody>
          <a:bodyPr rtlCol="0" anchor="ctr"/>
          <a:lstStyle/>
          <a:p>
            <a:pPr algn="l"/>
            <a:r>
              <a:rPr lang="zh-CN" altLang="en-US" sz="1400">
                <a:solidFill>
                  <a:schemeClr val="bg1"/>
                </a:solidFill>
              </a:rPr>
              <a:t>检索结果可根据需求按照相关度、立项年份来排序</a:t>
            </a:r>
            <a:endParaRPr lang="en-US" altLang="zh-CN" sz="1400">
              <a:solidFill>
                <a:schemeClr val="bg1"/>
              </a:solidFill>
            </a:endParaRPr>
          </a:p>
        </p:txBody>
      </p:sp>
      <p:sp>
        <p:nvSpPr>
          <p:cNvPr id="28" name="文本框 27"/>
          <p:cNvSpPr txBox="1"/>
          <p:nvPr/>
        </p:nvSpPr>
        <p:spPr>
          <a:xfrm>
            <a:off x="124762" y="229180"/>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4</a:t>
            </a:r>
          </a:p>
        </p:txBody>
      </p:sp>
      <p:sp>
        <p:nvSpPr>
          <p:cNvPr id="3" name="TextBox 12"/>
          <p:cNvSpPr txBox="1">
            <a:spLocks noChangeArrowheads="1"/>
          </p:cNvSpPr>
          <p:nvPr/>
        </p:nvSpPr>
        <p:spPr bwMode="auto">
          <a:xfrm>
            <a:off x="978535" y="202565"/>
            <a:ext cx="868807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科慧产品如何助力科研项目开展？</a:t>
            </a:r>
            <a:r>
              <a:rPr lang="en-US" altLang="zh-CN" sz="2400" b="1" dirty="0" smtClean="0">
                <a:latin typeface="楷体" panose="02010609060101010101" pitchFamily="49" charset="-122"/>
                <a:ea typeface="楷体" panose="02010609060101010101" pitchFamily="49" charset="-122"/>
                <a:cs typeface="Times New Roman" panose="02020603050405020304" pitchFamily="18" charset="0"/>
              </a:rPr>
              <a:t>--</a:t>
            </a: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申报期</a:t>
            </a:r>
          </a:p>
        </p:txBody>
      </p:sp>
      <p:sp>
        <p:nvSpPr>
          <p:cNvPr id="7" name="object 4"/>
          <p:cNvSpPr txBox="1">
            <a:spLocks noGrp="1"/>
          </p:cNvSpPr>
          <p:nvPr/>
        </p:nvSpPr>
        <p:spPr>
          <a:xfrm>
            <a:off x="7707630" y="96520"/>
            <a:ext cx="4219575" cy="751205"/>
          </a:xfrm>
          <a:prstGeom prst="rect">
            <a:avLst/>
          </a:prstGeom>
        </p:spPr>
        <p:txBody>
          <a:bodyPr vert="horz" wrap="square" lIns="0" tIns="12700" rIns="0" bIns="0" rtlCol="0">
            <a:spAutoFit/>
          </a:bodyPr>
          <a:lstStyle>
            <a:lvl1pPr>
              <a:defRPr sz="2400" b="1" i="0">
                <a:solidFill>
                  <a:schemeClr val="bg1"/>
                </a:solidFill>
                <a:latin typeface="宋体" panose="02010600030101010101" pitchFamily="2" charset="-122"/>
                <a:ea typeface="+mj-ea"/>
                <a:cs typeface="宋体" panose="02010600030101010101" pitchFamily="2" charset="-122"/>
              </a:defRPr>
            </a:lvl1pPr>
          </a:lstStyle>
          <a:p>
            <a:pPr marL="12700">
              <a:lnSpc>
                <a:spcPct val="100000"/>
              </a:lnSpc>
              <a:spcBef>
                <a:spcPts val="100"/>
              </a:spcBef>
            </a:pPr>
            <a:r>
              <a:rPr lang="zh-CN" spc="10" dirty="0">
                <a:solidFill>
                  <a:schemeClr val="tx1"/>
                </a:solidFill>
              </a:rPr>
              <a:t>（</a:t>
            </a:r>
            <a:r>
              <a:rPr lang="en-US" altLang="zh-CN" spc="10" dirty="0">
                <a:solidFill>
                  <a:schemeClr val="tx1"/>
                </a:solidFill>
              </a:rPr>
              <a:t>1</a:t>
            </a:r>
            <a:r>
              <a:rPr lang="zh-CN" spc="10" dirty="0">
                <a:solidFill>
                  <a:schemeClr val="tx1"/>
                </a:solidFill>
              </a:rPr>
              <a:t>）国内外现状，</a:t>
            </a:r>
            <a:r>
              <a:rPr spc="10" dirty="0">
                <a:solidFill>
                  <a:schemeClr val="tx1"/>
                </a:solidFill>
              </a:rPr>
              <a:t>了解某</a:t>
            </a:r>
            <a:r>
              <a:rPr spc="-10" dirty="0">
                <a:solidFill>
                  <a:schemeClr val="tx1"/>
                </a:solidFill>
              </a:rPr>
              <a:t>学</a:t>
            </a:r>
            <a:r>
              <a:rPr spc="10" dirty="0">
                <a:solidFill>
                  <a:schemeClr val="tx1"/>
                </a:solidFill>
              </a:rPr>
              <a:t>科</a:t>
            </a:r>
            <a:r>
              <a:rPr spc="-5" dirty="0">
                <a:solidFill>
                  <a:schemeClr val="tx1"/>
                </a:solidFill>
                <a:latin typeface="Calibri" panose="020F0502020204030204"/>
                <a:cs typeface="Calibri" panose="020F0502020204030204"/>
              </a:rPr>
              <a:t>/</a:t>
            </a:r>
            <a:r>
              <a:rPr spc="-10" dirty="0">
                <a:solidFill>
                  <a:schemeClr val="tx1"/>
                </a:solidFill>
              </a:rPr>
              <a:t>主</a:t>
            </a:r>
            <a:r>
              <a:rPr spc="10" dirty="0">
                <a:solidFill>
                  <a:schemeClr val="tx1"/>
                </a:solidFill>
              </a:rPr>
              <a:t>题</a:t>
            </a:r>
            <a:r>
              <a:rPr lang="zh-CN" spc="10" dirty="0">
                <a:solidFill>
                  <a:schemeClr val="tx1"/>
                </a:solidFill>
              </a:rPr>
              <a:t>相关的资助研究</a:t>
            </a:r>
          </a:p>
        </p:txBody>
      </p:sp>
      <p:pic>
        <p:nvPicPr>
          <p:cNvPr id="8" name="图片 7"/>
          <p:cNvPicPr>
            <a:picLocks noChangeAspect="1"/>
          </p:cNvPicPr>
          <p:nvPr/>
        </p:nvPicPr>
        <p:blipFill>
          <a:blip r:embed="rId5"/>
          <a:stretch>
            <a:fillRect/>
          </a:stretch>
        </p:blipFill>
        <p:spPr>
          <a:xfrm>
            <a:off x="636270" y="1009650"/>
            <a:ext cx="3260725" cy="4927600"/>
          </a:xfrm>
          <a:prstGeom prst="rect">
            <a:avLst/>
          </a:prstGeom>
        </p:spPr>
      </p:pic>
      <p:sp>
        <p:nvSpPr>
          <p:cNvPr id="9" name="文本框 8"/>
          <p:cNvSpPr txBox="1"/>
          <p:nvPr>
            <p:custDataLst>
              <p:tags r:id="rId1"/>
            </p:custDataLst>
          </p:nvPr>
        </p:nvSpPr>
        <p:spPr>
          <a:xfrm>
            <a:off x="124460" y="3314700"/>
            <a:ext cx="1866265" cy="1220470"/>
          </a:xfrm>
          <a:prstGeom prst="rect">
            <a:avLst/>
          </a:prstGeom>
          <a:noFill/>
        </p:spPr>
        <p:txBody>
          <a:bodyPr wrap="square" lIns="90000" tIns="46800" rIns="90000" bIns="0" anchor="b" anchorCtr="0">
            <a:normAutofit fontScale="87500" lnSpcReduction="20000"/>
          </a:bodyPr>
          <a:lstStyle>
            <a:defPPr>
              <a:defRPr lang="zh-CN"/>
            </a:defPPr>
            <a:lvl1pPr marL="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nSpc>
                <a:spcPct val="120000"/>
              </a:lnSpc>
            </a:pPr>
            <a:r>
              <a:rPr lang="zh-CN" altLang="en-US" sz="2000" b="1" spc="300" smtClean="0">
                <a:latin typeface="微软雅黑" panose="020B0503020204020204" pitchFamily="34" charset="-122"/>
                <a:ea typeface="微软雅黑" panose="020B0503020204020204" pitchFamily="34" charset="-122"/>
                <a:cs typeface="+mn-ea"/>
              </a:rPr>
              <a:t>提供丰富的分面聚类点，供用户进行知识发现。</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84810" y="814070"/>
            <a:ext cx="11489690" cy="5284470"/>
            <a:chOff x="555" y="412"/>
            <a:chExt cx="18094" cy="9068"/>
          </a:xfrm>
        </p:grpSpPr>
        <p:pic>
          <p:nvPicPr>
            <p:cNvPr id="2" name="图片 1"/>
            <p:cNvPicPr>
              <a:picLocks noChangeAspect="1"/>
            </p:cNvPicPr>
            <p:nvPr/>
          </p:nvPicPr>
          <p:blipFill>
            <a:blip r:embed="rId2"/>
            <a:stretch>
              <a:fillRect/>
            </a:stretch>
          </p:blipFill>
          <p:spPr>
            <a:xfrm>
              <a:off x="555" y="412"/>
              <a:ext cx="16530" cy="8750"/>
            </a:xfrm>
            <a:prstGeom prst="rect">
              <a:avLst/>
            </a:prstGeom>
          </p:spPr>
        </p:pic>
        <p:pic>
          <p:nvPicPr>
            <p:cNvPr id="3" name="图片 2"/>
            <p:cNvPicPr>
              <a:picLocks noChangeAspect="1"/>
            </p:cNvPicPr>
            <p:nvPr/>
          </p:nvPicPr>
          <p:blipFill>
            <a:blip r:embed="rId3"/>
            <a:stretch>
              <a:fillRect/>
            </a:stretch>
          </p:blipFill>
          <p:spPr>
            <a:xfrm>
              <a:off x="8233" y="1985"/>
              <a:ext cx="10416" cy="6451"/>
            </a:xfrm>
            <a:prstGeom prst="rect">
              <a:avLst/>
            </a:prstGeom>
          </p:spPr>
        </p:pic>
        <p:pic>
          <p:nvPicPr>
            <p:cNvPr id="4" name="图片 3"/>
            <p:cNvPicPr>
              <a:picLocks noChangeAspect="1"/>
            </p:cNvPicPr>
            <p:nvPr/>
          </p:nvPicPr>
          <p:blipFill>
            <a:blip r:embed="rId4"/>
            <a:stretch>
              <a:fillRect/>
            </a:stretch>
          </p:blipFill>
          <p:spPr>
            <a:xfrm>
              <a:off x="1100" y="3356"/>
              <a:ext cx="2650" cy="5480"/>
            </a:xfrm>
            <a:prstGeom prst="rect">
              <a:avLst/>
            </a:prstGeom>
          </p:spPr>
        </p:pic>
        <p:pic>
          <p:nvPicPr>
            <p:cNvPr id="5" name="图片 4"/>
            <p:cNvPicPr>
              <a:picLocks noChangeAspect="1"/>
            </p:cNvPicPr>
            <p:nvPr/>
          </p:nvPicPr>
          <p:blipFill>
            <a:blip r:embed="rId5"/>
            <a:stretch>
              <a:fillRect/>
            </a:stretch>
          </p:blipFill>
          <p:spPr>
            <a:xfrm>
              <a:off x="4170" y="2476"/>
              <a:ext cx="2620" cy="7005"/>
            </a:xfrm>
            <a:prstGeom prst="rect">
              <a:avLst/>
            </a:prstGeom>
          </p:spPr>
        </p:pic>
        <p:sp>
          <p:nvSpPr>
            <p:cNvPr id="8" name="矩形 7"/>
            <p:cNvSpPr/>
            <p:nvPr/>
          </p:nvSpPr>
          <p:spPr>
            <a:xfrm>
              <a:off x="1100" y="3253"/>
              <a:ext cx="2761" cy="558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099" y="7528"/>
              <a:ext cx="2761" cy="195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8233" y="2092"/>
              <a:ext cx="10281" cy="614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文本框 27"/>
          <p:cNvSpPr txBox="1"/>
          <p:nvPr/>
        </p:nvSpPr>
        <p:spPr>
          <a:xfrm>
            <a:off x="124762" y="229180"/>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4</a:t>
            </a:r>
          </a:p>
        </p:txBody>
      </p:sp>
      <p:sp>
        <p:nvSpPr>
          <p:cNvPr id="10" name="TextBox 12"/>
          <p:cNvSpPr txBox="1">
            <a:spLocks noChangeArrowheads="1"/>
          </p:cNvSpPr>
          <p:nvPr/>
        </p:nvSpPr>
        <p:spPr bwMode="auto">
          <a:xfrm>
            <a:off x="913765" y="96520"/>
            <a:ext cx="615569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科慧产品如何助力科研项目开展？</a:t>
            </a:r>
            <a:r>
              <a:rPr lang="en-US" altLang="zh-CN" sz="2400" b="1" dirty="0" smtClean="0">
                <a:latin typeface="楷体" panose="02010609060101010101" pitchFamily="49" charset="-122"/>
                <a:ea typeface="楷体" panose="02010609060101010101" pitchFamily="49" charset="-122"/>
                <a:cs typeface="Times New Roman" panose="02020603050405020304" pitchFamily="18" charset="0"/>
              </a:rPr>
              <a:t>--</a:t>
            </a: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申报期</a:t>
            </a:r>
          </a:p>
        </p:txBody>
      </p:sp>
      <p:sp>
        <p:nvSpPr>
          <p:cNvPr id="11" name="object 4"/>
          <p:cNvSpPr txBox="1">
            <a:spLocks noGrp="1"/>
          </p:cNvSpPr>
          <p:nvPr/>
        </p:nvSpPr>
        <p:spPr>
          <a:xfrm>
            <a:off x="7298055" y="96520"/>
            <a:ext cx="4629150" cy="751205"/>
          </a:xfrm>
          <a:prstGeom prst="rect">
            <a:avLst/>
          </a:prstGeom>
        </p:spPr>
        <p:txBody>
          <a:bodyPr vert="horz" wrap="square" lIns="0" tIns="12700" rIns="0" bIns="0" rtlCol="0">
            <a:spAutoFit/>
          </a:bodyPr>
          <a:lstStyle>
            <a:lvl1pPr>
              <a:defRPr sz="2400" b="1" i="0">
                <a:solidFill>
                  <a:schemeClr val="bg1"/>
                </a:solidFill>
                <a:latin typeface="宋体" panose="02010600030101010101" pitchFamily="2" charset="-122"/>
                <a:ea typeface="+mj-ea"/>
                <a:cs typeface="宋体" panose="02010600030101010101" pitchFamily="2" charset="-122"/>
              </a:defRPr>
            </a:lvl1pPr>
          </a:lstStyle>
          <a:p>
            <a:pPr marL="12700">
              <a:lnSpc>
                <a:spcPct val="100000"/>
              </a:lnSpc>
              <a:spcBef>
                <a:spcPts val="100"/>
              </a:spcBef>
            </a:pPr>
            <a:r>
              <a:rPr lang="zh-CN" spc="10" dirty="0">
                <a:solidFill>
                  <a:schemeClr val="tx1"/>
                </a:solidFill>
              </a:rPr>
              <a:t>（</a:t>
            </a:r>
            <a:r>
              <a:rPr lang="en-US" altLang="zh-CN" spc="10" dirty="0">
                <a:solidFill>
                  <a:schemeClr val="tx1"/>
                </a:solidFill>
              </a:rPr>
              <a:t>1</a:t>
            </a:r>
            <a:r>
              <a:rPr lang="zh-CN" spc="10" dirty="0">
                <a:solidFill>
                  <a:schemeClr val="tx1"/>
                </a:solidFill>
              </a:rPr>
              <a:t>）国内外现状，</a:t>
            </a:r>
            <a:r>
              <a:rPr spc="10" dirty="0">
                <a:solidFill>
                  <a:schemeClr val="tx1"/>
                </a:solidFill>
              </a:rPr>
              <a:t>了解某</a:t>
            </a:r>
            <a:r>
              <a:rPr spc="-10" dirty="0">
                <a:solidFill>
                  <a:schemeClr val="tx1"/>
                </a:solidFill>
              </a:rPr>
              <a:t>学</a:t>
            </a:r>
            <a:r>
              <a:rPr spc="10" dirty="0">
                <a:solidFill>
                  <a:schemeClr val="tx1"/>
                </a:solidFill>
              </a:rPr>
              <a:t>科</a:t>
            </a:r>
            <a:r>
              <a:rPr spc="-5" dirty="0">
                <a:solidFill>
                  <a:schemeClr val="tx1"/>
                </a:solidFill>
                <a:latin typeface="Calibri" panose="020F0502020204030204"/>
                <a:cs typeface="Calibri" panose="020F0502020204030204"/>
              </a:rPr>
              <a:t>/</a:t>
            </a:r>
            <a:r>
              <a:rPr spc="-10" dirty="0">
                <a:solidFill>
                  <a:schemeClr val="tx1"/>
                </a:solidFill>
              </a:rPr>
              <a:t>主</a:t>
            </a:r>
            <a:r>
              <a:rPr spc="10" dirty="0">
                <a:solidFill>
                  <a:schemeClr val="tx1"/>
                </a:solidFill>
              </a:rPr>
              <a:t>题</a:t>
            </a:r>
            <a:r>
              <a:rPr lang="zh-CN" spc="10" dirty="0">
                <a:solidFill>
                  <a:schemeClr val="tx1"/>
                </a:solidFill>
              </a:rPr>
              <a:t>相关的资助研究</a:t>
            </a:r>
          </a:p>
        </p:txBody>
      </p:sp>
      <p:sp>
        <p:nvSpPr>
          <p:cNvPr id="12" name="矩形 11"/>
          <p:cNvSpPr/>
          <p:nvPr/>
        </p:nvSpPr>
        <p:spPr>
          <a:xfrm>
            <a:off x="787400" y="6189980"/>
            <a:ext cx="10311130" cy="460375"/>
          </a:xfrm>
          <a:prstGeom prst="rect">
            <a:avLst/>
          </a:prstGeom>
        </p:spPr>
        <p:txBody>
          <a:bodyPr wrap="square">
            <a:spAutoFit/>
          </a:bodyPr>
          <a:lstStyle/>
          <a:p>
            <a:pPr algn="l"/>
            <a:r>
              <a:rPr lang="zh-CN" altLang="en-US" sz="2400" b="1" dirty="0">
                <a:latin typeface="Times New Roman" panose="02020603050405020304" pitchFamily="18" charset="0"/>
                <a:cs typeface="Times New Roman" panose="02020603050405020304" pitchFamily="18" charset="0"/>
              </a:rPr>
              <a:t>针对中国资助机构立项项目，提供原始学科分类、原始项目类型分面聚类</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07010" y="982980"/>
            <a:ext cx="8636635" cy="4021455"/>
          </a:xfrm>
          <a:prstGeom prst="rect">
            <a:avLst/>
          </a:prstGeom>
        </p:spPr>
      </p:pic>
      <p:pic>
        <p:nvPicPr>
          <p:cNvPr id="5" name="图片 4"/>
          <p:cNvPicPr>
            <a:picLocks noChangeAspect="1"/>
          </p:cNvPicPr>
          <p:nvPr/>
        </p:nvPicPr>
        <p:blipFill>
          <a:blip r:embed="rId3"/>
          <a:stretch>
            <a:fillRect/>
          </a:stretch>
        </p:blipFill>
        <p:spPr>
          <a:xfrm>
            <a:off x="5844540" y="2705735"/>
            <a:ext cx="6327775" cy="3973195"/>
          </a:xfrm>
          <a:prstGeom prst="rect">
            <a:avLst/>
          </a:prstGeom>
        </p:spPr>
      </p:pic>
      <p:sp>
        <p:nvSpPr>
          <p:cNvPr id="12" name="矩形 11"/>
          <p:cNvSpPr/>
          <p:nvPr/>
        </p:nvSpPr>
        <p:spPr>
          <a:xfrm>
            <a:off x="206700" y="5855739"/>
            <a:ext cx="4489101" cy="460375"/>
          </a:xfrm>
          <a:prstGeom prst="rect">
            <a:avLst/>
          </a:prstGeom>
        </p:spPr>
        <p:txBody>
          <a:bodyPr wrap="square">
            <a:spAutoFit/>
          </a:bodyPr>
          <a:lstStyle/>
          <a:p>
            <a:pPr algn="ctr"/>
            <a:r>
              <a:rPr lang="zh-CN" altLang="en-US" sz="2400" b="1" dirty="0">
                <a:latin typeface="Times New Roman" panose="02020603050405020304" pitchFamily="18" charset="0"/>
                <a:cs typeface="Times New Roman" panose="02020603050405020304" pitchFamily="18" charset="0"/>
              </a:rPr>
              <a:t>命中具体项目，看丰富详情</a:t>
            </a:r>
          </a:p>
        </p:txBody>
      </p:sp>
      <p:sp>
        <p:nvSpPr>
          <p:cNvPr id="28" name="文本框 27"/>
          <p:cNvSpPr txBox="1"/>
          <p:nvPr/>
        </p:nvSpPr>
        <p:spPr>
          <a:xfrm>
            <a:off x="124762" y="229180"/>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4</a:t>
            </a:r>
          </a:p>
        </p:txBody>
      </p:sp>
      <p:sp>
        <p:nvSpPr>
          <p:cNvPr id="2" name="TextBox 12"/>
          <p:cNvSpPr txBox="1">
            <a:spLocks noChangeArrowheads="1"/>
          </p:cNvSpPr>
          <p:nvPr/>
        </p:nvSpPr>
        <p:spPr bwMode="auto">
          <a:xfrm>
            <a:off x="978535" y="202565"/>
            <a:ext cx="868807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科慧产品如何助力科研项目开展？</a:t>
            </a:r>
            <a:r>
              <a:rPr lang="en-US" altLang="zh-CN" sz="2400" b="1" dirty="0" smtClean="0">
                <a:latin typeface="楷体" panose="02010609060101010101" pitchFamily="49" charset="-122"/>
                <a:ea typeface="楷体" panose="02010609060101010101" pitchFamily="49" charset="-122"/>
                <a:cs typeface="Times New Roman" panose="02020603050405020304" pitchFamily="18" charset="0"/>
              </a:rPr>
              <a:t>--</a:t>
            </a: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申报期</a:t>
            </a:r>
          </a:p>
        </p:txBody>
      </p:sp>
      <p:sp>
        <p:nvSpPr>
          <p:cNvPr id="6" name="object 4"/>
          <p:cNvSpPr txBox="1">
            <a:spLocks noGrp="1"/>
          </p:cNvSpPr>
          <p:nvPr/>
        </p:nvSpPr>
        <p:spPr>
          <a:xfrm>
            <a:off x="7492365" y="149860"/>
            <a:ext cx="4413250" cy="751205"/>
          </a:xfrm>
          <a:prstGeom prst="rect">
            <a:avLst/>
          </a:prstGeom>
        </p:spPr>
        <p:txBody>
          <a:bodyPr vert="horz" wrap="square" lIns="0" tIns="12700" rIns="0" bIns="0" rtlCol="0">
            <a:spAutoFit/>
          </a:bodyPr>
          <a:lstStyle>
            <a:lvl1pPr>
              <a:defRPr sz="2400" b="1" i="0">
                <a:solidFill>
                  <a:schemeClr val="bg1"/>
                </a:solidFill>
                <a:latin typeface="宋体" panose="02010600030101010101" pitchFamily="2" charset="-122"/>
                <a:ea typeface="+mj-ea"/>
                <a:cs typeface="宋体" panose="02010600030101010101" pitchFamily="2" charset="-122"/>
              </a:defRPr>
            </a:lvl1pPr>
          </a:lstStyle>
          <a:p>
            <a:pPr marL="12700">
              <a:lnSpc>
                <a:spcPct val="100000"/>
              </a:lnSpc>
              <a:spcBef>
                <a:spcPts val="100"/>
              </a:spcBef>
            </a:pPr>
            <a:r>
              <a:rPr lang="zh-CN" spc="10" dirty="0">
                <a:solidFill>
                  <a:schemeClr val="tx1"/>
                </a:solidFill>
              </a:rPr>
              <a:t>（</a:t>
            </a:r>
            <a:r>
              <a:rPr lang="en-US" altLang="zh-CN" spc="10" dirty="0">
                <a:solidFill>
                  <a:schemeClr val="tx1"/>
                </a:solidFill>
              </a:rPr>
              <a:t>1</a:t>
            </a:r>
            <a:r>
              <a:rPr lang="zh-CN" spc="10" dirty="0">
                <a:solidFill>
                  <a:schemeClr val="tx1"/>
                </a:solidFill>
              </a:rPr>
              <a:t>）国内外现状，</a:t>
            </a:r>
            <a:r>
              <a:rPr spc="10" dirty="0">
                <a:solidFill>
                  <a:schemeClr val="tx1"/>
                </a:solidFill>
              </a:rPr>
              <a:t>了解某</a:t>
            </a:r>
            <a:r>
              <a:rPr spc="-10" dirty="0">
                <a:solidFill>
                  <a:schemeClr val="tx1"/>
                </a:solidFill>
              </a:rPr>
              <a:t>学</a:t>
            </a:r>
            <a:r>
              <a:rPr spc="10" dirty="0">
                <a:solidFill>
                  <a:schemeClr val="tx1"/>
                </a:solidFill>
              </a:rPr>
              <a:t>科</a:t>
            </a:r>
            <a:r>
              <a:rPr spc="-5" dirty="0">
                <a:solidFill>
                  <a:schemeClr val="tx1"/>
                </a:solidFill>
                <a:latin typeface="Calibri" panose="020F0502020204030204"/>
                <a:cs typeface="Calibri" panose="020F0502020204030204"/>
              </a:rPr>
              <a:t>/</a:t>
            </a:r>
            <a:r>
              <a:rPr spc="-10" dirty="0">
                <a:solidFill>
                  <a:schemeClr val="tx1"/>
                </a:solidFill>
              </a:rPr>
              <a:t>主</a:t>
            </a:r>
            <a:r>
              <a:rPr spc="10" dirty="0">
                <a:solidFill>
                  <a:schemeClr val="tx1"/>
                </a:solidFill>
              </a:rPr>
              <a:t>题</a:t>
            </a:r>
            <a:r>
              <a:rPr lang="zh-CN" spc="10" dirty="0">
                <a:solidFill>
                  <a:schemeClr val="tx1"/>
                </a:solidFill>
              </a:rPr>
              <a:t>相关的资助研究</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26289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p:cNvSpPr/>
          <p:nvPr/>
        </p:nvSpPr>
        <p:spPr>
          <a:xfrm flipH="1">
            <a:off x="0" y="5590437"/>
            <a:ext cx="2628900" cy="1267563"/>
          </a:xfrm>
          <a:custGeom>
            <a:avLst/>
            <a:gdLst>
              <a:gd name="connsiteX0" fmla="*/ 2628900 w 2628900"/>
              <a:gd name="connsiteY0" fmla="*/ 563112 h 1267563"/>
              <a:gd name="connsiteX1" fmla="*/ 589090 w 2628900"/>
              <a:gd name="connsiteY1" fmla="*/ 563112 h 1267563"/>
              <a:gd name="connsiteX2" fmla="*/ 337091 w 2628900"/>
              <a:gd name="connsiteY2" fmla="*/ 744605 h 1267563"/>
              <a:gd name="connsiteX3" fmla="*/ 337711 w 2628900"/>
              <a:gd name="connsiteY3" fmla="*/ 744605 h 1267563"/>
              <a:gd name="connsiteX4" fmla="*/ 190297 w 2628900"/>
              <a:gd name="connsiteY4" fmla="*/ 850775 h 1267563"/>
              <a:gd name="connsiteX5" fmla="*/ 190296 w 2628900"/>
              <a:gd name="connsiteY5" fmla="*/ 850775 h 1267563"/>
              <a:gd name="connsiteX6" fmla="*/ 190296 w 2628900"/>
              <a:gd name="connsiteY6" fmla="*/ 851386 h 1267563"/>
              <a:gd name="connsiteX7" fmla="*/ 0 w 2628900"/>
              <a:gd name="connsiteY7" fmla="*/ 988439 h 1267563"/>
              <a:gd name="connsiteX8" fmla="*/ 0 w 2628900"/>
              <a:gd name="connsiteY8" fmla="*/ 1267563 h 1267563"/>
              <a:gd name="connsiteX9" fmla="*/ 594261 w 2628900"/>
              <a:gd name="connsiteY9" fmla="*/ 839570 h 1267563"/>
              <a:gd name="connsiteX10" fmla="*/ 593413 w 2628900"/>
              <a:gd name="connsiteY10" fmla="*/ 839570 h 1267563"/>
              <a:gd name="connsiteX11" fmla="*/ 725269 w 2628900"/>
              <a:gd name="connsiteY11" fmla="*/ 744605 h 1267563"/>
              <a:gd name="connsiteX12" fmla="*/ 2628900 w 2628900"/>
              <a:gd name="connsiteY12" fmla="*/ 744605 h 1267563"/>
              <a:gd name="connsiteX13" fmla="*/ 784044 w 2628900"/>
              <a:gd name="connsiteY13" fmla="*/ 283830 h 1267563"/>
              <a:gd name="connsiteX14" fmla="*/ 396486 w 2628900"/>
              <a:gd name="connsiteY14" fmla="*/ 283830 h 1267563"/>
              <a:gd name="connsiteX15" fmla="*/ 186302 w 2628900"/>
              <a:gd name="connsiteY15" fmla="*/ 435207 h 1267563"/>
              <a:gd name="connsiteX16" fmla="*/ 186302 w 2628900"/>
              <a:gd name="connsiteY16" fmla="*/ 436525 h 1267563"/>
              <a:gd name="connsiteX17" fmla="*/ 0 w 2628900"/>
              <a:gd name="connsiteY17" fmla="*/ 570702 h 1267563"/>
              <a:gd name="connsiteX18" fmla="*/ 0 w 2628900"/>
              <a:gd name="connsiteY18" fmla="*/ 849827 h 1267563"/>
              <a:gd name="connsiteX19" fmla="*/ 533767 w 2628900"/>
              <a:gd name="connsiteY19" fmla="*/ 465402 h 1267563"/>
              <a:gd name="connsiteX20" fmla="*/ 2628900 w 2628900"/>
              <a:gd name="connsiteY20" fmla="*/ 465402 h 1267563"/>
              <a:gd name="connsiteX21" fmla="*/ 2628900 w 2628900"/>
              <a:gd name="connsiteY21" fmla="*/ 283908 h 1267563"/>
              <a:gd name="connsiteX22" fmla="*/ 783935 w 2628900"/>
              <a:gd name="connsiteY22" fmla="*/ 283908 h 1267563"/>
              <a:gd name="connsiteX23" fmla="*/ 2628900 w 2628900"/>
              <a:gd name="connsiteY23" fmla="*/ 0 h 1267563"/>
              <a:gd name="connsiteX24" fmla="*/ 594260 w 2628900"/>
              <a:gd name="connsiteY24" fmla="*/ 0 h 1267563"/>
              <a:gd name="connsiteX25" fmla="*/ 594259 w 2628900"/>
              <a:gd name="connsiteY25" fmla="*/ 0 h 1267563"/>
              <a:gd name="connsiteX26" fmla="*/ 206702 w 2628900"/>
              <a:gd name="connsiteY26" fmla="*/ 0 h 1267563"/>
              <a:gd name="connsiteX27" fmla="*/ 0 w 2628900"/>
              <a:gd name="connsiteY27" fmla="*/ 148868 h 1267563"/>
              <a:gd name="connsiteX28" fmla="*/ 0 w 2628900"/>
              <a:gd name="connsiteY28" fmla="*/ 427992 h 1267563"/>
              <a:gd name="connsiteX29" fmla="*/ 342259 w 2628900"/>
              <a:gd name="connsiteY29" fmla="*/ 181493 h 1267563"/>
              <a:gd name="connsiteX30" fmla="*/ 2628900 w 2628900"/>
              <a:gd name="connsiteY30" fmla="*/ 181493 h 126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628900" h="1267563">
                <a:moveTo>
                  <a:pt x="2628900" y="563112"/>
                </a:moveTo>
                <a:lnTo>
                  <a:pt x="589090" y="563112"/>
                </a:lnTo>
                <a:lnTo>
                  <a:pt x="337091" y="744605"/>
                </a:lnTo>
                <a:lnTo>
                  <a:pt x="337711" y="744605"/>
                </a:lnTo>
                <a:lnTo>
                  <a:pt x="190297" y="850775"/>
                </a:lnTo>
                <a:lnTo>
                  <a:pt x="190296" y="850775"/>
                </a:lnTo>
                <a:lnTo>
                  <a:pt x="190296" y="851386"/>
                </a:lnTo>
                <a:lnTo>
                  <a:pt x="0" y="988439"/>
                </a:lnTo>
                <a:lnTo>
                  <a:pt x="0" y="1267563"/>
                </a:lnTo>
                <a:lnTo>
                  <a:pt x="594261" y="839570"/>
                </a:lnTo>
                <a:lnTo>
                  <a:pt x="593413" y="839570"/>
                </a:lnTo>
                <a:lnTo>
                  <a:pt x="725269" y="744605"/>
                </a:lnTo>
                <a:lnTo>
                  <a:pt x="2628900" y="744605"/>
                </a:lnTo>
                <a:close/>
                <a:moveTo>
                  <a:pt x="784044" y="283830"/>
                </a:moveTo>
                <a:lnTo>
                  <a:pt x="396486" y="283830"/>
                </a:lnTo>
                <a:lnTo>
                  <a:pt x="186302" y="435207"/>
                </a:lnTo>
                <a:lnTo>
                  <a:pt x="186302" y="436525"/>
                </a:lnTo>
                <a:lnTo>
                  <a:pt x="0" y="570702"/>
                </a:lnTo>
                <a:lnTo>
                  <a:pt x="0" y="849827"/>
                </a:lnTo>
                <a:lnTo>
                  <a:pt x="533767" y="465402"/>
                </a:lnTo>
                <a:lnTo>
                  <a:pt x="2628900" y="465402"/>
                </a:lnTo>
                <a:lnTo>
                  <a:pt x="2628900" y="283908"/>
                </a:lnTo>
                <a:lnTo>
                  <a:pt x="783935" y="283908"/>
                </a:lnTo>
                <a:close/>
                <a:moveTo>
                  <a:pt x="2628900" y="0"/>
                </a:moveTo>
                <a:lnTo>
                  <a:pt x="594260" y="0"/>
                </a:lnTo>
                <a:lnTo>
                  <a:pt x="594259" y="0"/>
                </a:lnTo>
                <a:lnTo>
                  <a:pt x="206702" y="0"/>
                </a:lnTo>
                <a:lnTo>
                  <a:pt x="0" y="148868"/>
                </a:lnTo>
                <a:lnTo>
                  <a:pt x="0" y="427992"/>
                </a:lnTo>
                <a:lnTo>
                  <a:pt x="342259" y="181493"/>
                </a:lnTo>
                <a:lnTo>
                  <a:pt x="2628900" y="18149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590693" y="855346"/>
            <a:ext cx="1447512" cy="430887"/>
          </a:xfrm>
          <a:prstGeom prst="rect">
            <a:avLst/>
          </a:prstGeom>
          <a:noFill/>
        </p:spPr>
        <p:txBody>
          <a:bodyPr wrap="none" lIns="0" tIns="0" rIns="0" bIns="0" rtlCol="0">
            <a:spAutoFit/>
          </a:bodyPr>
          <a:lstStyle>
            <a:defPPr>
              <a:defRPr lang="zh-CN"/>
            </a:defPPr>
            <a:lvl1pPr>
              <a:defRPr sz="2400">
                <a:solidFill>
                  <a:schemeClr val="tx2"/>
                </a:solidFill>
                <a:latin typeface="+mj-lt"/>
                <a:ea typeface="+mj-ea"/>
              </a:defRPr>
            </a:lvl1pPr>
          </a:lstStyle>
          <a:p>
            <a:pPr algn="ctr"/>
            <a:r>
              <a:rPr lang="en-US" altLang="zh-CN" sz="2800" dirty="0">
                <a:solidFill>
                  <a:schemeClr val="accent4"/>
                </a:solidFill>
              </a:rPr>
              <a:t>C</a:t>
            </a:r>
            <a:r>
              <a:rPr lang="en-US" altLang="zh-CN" sz="2800" dirty="0">
                <a:solidFill>
                  <a:schemeClr val="bg1"/>
                </a:solidFill>
              </a:rPr>
              <a:t>ONTENTS</a:t>
            </a:r>
            <a:endParaRPr lang="zh-CN" altLang="en-US" sz="2800" dirty="0">
              <a:solidFill>
                <a:schemeClr val="bg1"/>
              </a:solidFill>
            </a:endParaRPr>
          </a:p>
        </p:txBody>
      </p:sp>
      <p:sp>
        <p:nvSpPr>
          <p:cNvPr id="13" name="文本框 12"/>
          <p:cNvSpPr txBox="1"/>
          <p:nvPr/>
        </p:nvSpPr>
        <p:spPr>
          <a:xfrm>
            <a:off x="3366574" y="1504070"/>
            <a:ext cx="7645400" cy="3354765"/>
          </a:xfrm>
          <a:prstGeom prst="rect">
            <a:avLst/>
          </a:prstGeom>
          <a:noFill/>
        </p:spPr>
        <p:txBody>
          <a:bodyPr wrap="square" lIns="0" tIns="0" rIns="0" bIns="0" rtlCol="0">
            <a:spAutoFit/>
          </a:bodyPr>
          <a:lstStyle>
            <a:defPPr>
              <a:defRPr lang="zh-CN"/>
            </a:defPPr>
            <a:lvl1pPr>
              <a:defRPr sz="2400">
                <a:solidFill>
                  <a:schemeClr val="tx2"/>
                </a:solidFill>
                <a:latin typeface="+mj-lt"/>
                <a:ea typeface="+mj-ea"/>
              </a:defRPr>
            </a:lvl1pPr>
          </a:lstStyle>
          <a:p>
            <a:pPr marL="457200" indent="-457200" fontAlgn="auto">
              <a:spcBef>
                <a:spcPts val="600"/>
              </a:spcBef>
              <a:spcAft>
                <a:spcPts val="600"/>
              </a:spcAft>
              <a:buFont typeface="Wingdings" panose="05000000000000000000" charset="0"/>
              <a:buChar char="p"/>
            </a:pPr>
            <a:r>
              <a:rPr lang="en-US" altLang="zh-CN" sz="2800" dirty="0" smtClean="0"/>
              <a:t>1  科慧产品是什么？</a:t>
            </a:r>
          </a:p>
          <a:p>
            <a:pPr marL="457200" indent="-457200" fontAlgn="auto">
              <a:spcBef>
                <a:spcPts val="600"/>
              </a:spcBef>
              <a:spcAft>
                <a:spcPts val="600"/>
              </a:spcAft>
              <a:buFont typeface="Wingdings" panose="05000000000000000000" charset="0"/>
              <a:buChar char="p"/>
            </a:pPr>
            <a:r>
              <a:rPr lang="en-US" altLang="zh-CN" sz="2800" dirty="0" smtClean="0"/>
              <a:t>2  科慧有什么数据，来源于哪里？</a:t>
            </a:r>
          </a:p>
          <a:p>
            <a:pPr marL="457200" indent="-457200" fontAlgn="auto">
              <a:spcBef>
                <a:spcPts val="600"/>
              </a:spcBef>
              <a:spcAft>
                <a:spcPts val="600"/>
              </a:spcAft>
              <a:buFont typeface="Wingdings" panose="05000000000000000000" charset="0"/>
              <a:buChar char="p"/>
            </a:pPr>
            <a:r>
              <a:rPr lang="en-US" altLang="zh-CN" sz="2800" dirty="0" smtClean="0"/>
              <a:t>3 </a:t>
            </a:r>
            <a:r>
              <a:rPr lang="en-US" altLang="zh-CN" sz="2800" dirty="0">
                <a:sym typeface="+mn-ea"/>
              </a:rPr>
              <a:t>科慧产品如何组织多来源、多品类数据？</a:t>
            </a:r>
            <a:endParaRPr lang="zh-CN" altLang="en-US" sz="2800" dirty="0" smtClean="0"/>
          </a:p>
          <a:p>
            <a:pPr marL="457200" indent="-457200" fontAlgn="auto">
              <a:spcBef>
                <a:spcPts val="600"/>
              </a:spcBef>
              <a:spcAft>
                <a:spcPts val="600"/>
              </a:spcAft>
              <a:buFont typeface="Wingdings" panose="05000000000000000000" charset="0"/>
              <a:buChar char="p"/>
            </a:pPr>
            <a:r>
              <a:rPr lang="en-US" altLang="zh-CN" sz="2800" dirty="0"/>
              <a:t>4  科慧产品如何助力科研项目</a:t>
            </a:r>
            <a:r>
              <a:rPr lang="zh-CN" altLang="en-US" sz="2800" dirty="0"/>
              <a:t>开展</a:t>
            </a:r>
            <a:r>
              <a:rPr lang="en-US" altLang="zh-CN" sz="2800" dirty="0"/>
              <a:t>？</a:t>
            </a:r>
          </a:p>
          <a:p>
            <a:pPr marL="457200" indent="-457200" fontAlgn="auto">
              <a:spcBef>
                <a:spcPts val="600"/>
              </a:spcBef>
              <a:spcAft>
                <a:spcPts val="600"/>
              </a:spcAft>
              <a:buFont typeface="Wingdings" panose="05000000000000000000" charset="0"/>
              <a:buChar char="p"/>
            </a:pPr>
            <a:r>
              <a:rPr lang="en-US" altLang="zh-CN" sz="2800" dirty="0"/>
              <a:t>5 科慧产品如何支撑学科、情报服务？</a:t>
            </a:r>
          </a:p>
          <a:p>
            <a:pPr fontAlgn="auto">
              <a:spcBef>
                <a:spcPts val="600"/>
              </a:spcBef>
              <a:spcAft>
                <a:spcPts val="600"/>
              </a:spcAft>
            </a:pPr>
            <a:endParaRPr lang="en-US" altLang="zh-CN" sz="28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07010" y="5233035"/>
            <a:ext cx="5220970" cy="1568450"/>
          </a:xfrm>
          <a:prstGeom prst="rect">
            <a:avLst/>
          </a:prstGeom>
        </p:spPr>
        <p:txBody>
          <a:bodyPr wrap="square">
            <a:spAutoFit/>
          </a:bodyPr>
          <a:lstStyle/>
          <a:p>
            <a:pPr algn="ctr"/>
            <a:r>
              <a:rPr lang="zh-CN" altLang="en-US" sz="2400" b="1" dirty="0">
                <a:latin typeface="Times New Roman" panose="02020603050405020304" pitchFamily="18" charset="0"/>
                <a:cs typeface="Times New Roman" panose="02020603050405020304" pitchFamily="18" charset="0"/>
              </a:rPr>
              <a:t>命中具体项目，获知项目产出的期刊论文，并一站式直达智搜全文下载。</a:t>
            </a:r>
          </a:p>
          <a:p>
            <a:pPr algn="l"/>
            <a:r>
              <a:rPr lang="zh-CN" altLang="en-US" sz="2400" b="1" dirty="0">
                <a:latin typeface="Times New Roman" panose="02020603050405020304" pitchFamily="18" charset="0"/>
                <a:cs typeface="Times New Roman" panose="02020603050405020304" pitchFamily="18" charset="0"/>
              </a:rPr>
              <a:t>目前已关联</a:t>
            </a:r>
            <a:r>
              <a:rPr lang="en-US" altLang="zh-CN" sz="2400" b="1" dirty="0">
                <a:latin typeface="Times New Roman" panose="02020603050405020304" pitchFamily="18" charset="0"/>
                <a:cs typeface="Times New Roman" panose="02020603050405020304" pitchFamily="18" charset="0"/>
              </a:rPr>
              <a:t>43</a:t>
            </a:r>
            <a:r>
              <a:rPr lang="zh-CN" altLang="en-US" sz="2400" b="1" dirty="0">
                <a:latin typeface="Times New Roman" panose="02020603050405020304" pitchFamily="18" charset="0"/>
                <a:cs typeface="Times New Roman" panose="02020603050405020304" pitchFamily="18" charset="0"/>
              </a:rPr>
              <a:t>万项国内项目近</a:t>
            </a:r>
            <a:r>
              <a:rPr lang="en-US" altLang="zh-CN" sz="2400" b="1" dirty="0">
                <a:latin typeface="Times New Roman" panose="02020603050405020304" pitchFamily="18" charset="0"/>
                <a:cs typeface="Times New Roman" panose="02020603050405020304" pitchFamily="18" charset="0"/>
              </a:rPr>
              <a:t>200</a:t>
            </a:r>
            <a:r>
              <a:rPr lang="zh-CN" altLang="en-US" sz="2400" b="1" dirty="0">
                <a:latin typeface="Times New Roman" panose="02020603050405020304" pitchFamily="18" charset="0"/>
                <a:cs typeface="Times New Roman" panose="02020603050405020304" pitchFamily="18" charset="0"/>
              </a:rPr>
              <a:t>万万方自有资源，更多关联在持续加工中。</a:t>
            </a:r>
          </a:p>
        </p:txBody>
      </p:sp>
      <p:sp>
        <p:nvSpPr>
          <p:cNvPr id="28" name="文本框 27"/>
          <p:cNvSpPr txBox="1"/>
          <p:nvPr/>
        </p:nvSpPr>
        <p:spPr>
          <a:xfrm>
            <a:off x="124762" y="229180"/>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4</a:t>
            </a:r>
          </a:p>
        </p:txBody>
      </p:sp>
      <p:sp>
        <p:nvSpPr>
          <p:cNvPr id="2" name="TextBox 12"/>
          <p:cNvSpPr txBox="1">
            <a:spLocks noChangeArrowheads="1"/>
          </p:cNvSpPr>
          <p:nvPr/>
        </p:nvSpPr>
        <p:spPr bwMode="auto">
          <a:xfrm>
            <a:off x="978535" y="202565"/>
            <a:ext cx="868807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科慧产品如何助力科研项目开展？</a:t>
            </a:r>
            <a:r>
              <a:rPr lang="en-US" altLang="zh-CN" sz="2400" b="1" dirty="0" smtClean="0">
                <a:latin typeface="楷体" panose="02010609060101010101" pitchFamily="49" charset="-122"/>
                <a:ea typeface="楷体" panose="02010609060101010101" pitchFamily="49" charset="-122"/>
                <a:cs typeface="Times New Roman" panose="02020603050405020304" pitchFamily="18" charset="0"/>
              </a:rPr>
              <a:t>--</a:t>
            </a: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申报期</a:t>
            </a:r>
          </a:p>
        </p:txBody>
      </p:sp>
      <p:sp>
        <p:nvSpPr>
          <p:cNvPr id="6" name="object 4"/>
          <p:cNvSpPr txBox="1">
            <a:spLocks noGrp="1"/>
          </p:cNvSpPr>
          <p:nvPr/>
        </p:nvSpPr>
        <p:spPr>
          <a:xfrm>
            <a:off x="7492365" y="149860"/>
            <a:ext cx="4413250" cy="751205"/>
          </a:xfrm>
          <a:prstGeom prst="rect">
            <a:avLst/>
          </a:prstGeom>
        </p:spPr>
        <p:txBody>
          <a:bodyPr vert="horz" wrap="square" lIns="0" tIns="12700" rIns="0" bIns="0" rtlCol="0">
            <a:spAutoFit/>
          </a:bodyPr>
          <a:lstStyle>
            <a:lvl1pPr>
              <a:defRPr sz="2400" b="1" i="0">
                <a:solidFill>
                  <a:schemeClr val="bg1"/>
                </a:solidFill>
                <a:latin typeface="宋体" panose="02010600030101010101" pitchFamily="2" charset="-122"/>
                <a:ea typeface="+mj-ea"/>
                <a:cs typeface="宋体" panose="02010600030101010101" pitchFamily="2" charset="-122"/>
              </a:defRPr>
            </a:lvl1pPr>
          </a:lstStyle>
          <a:p>
            <a:pPr marL="12700">
              <a:lnSpc>
                <a:spcPct val="100000"/>
              </a:lnSpc>
              <a:spcBef>
                <a:spcPts val="100"/>
              </a:spcBef>
            </a:pPr>
            <a:r>
              <a:rPr lang="zh-CN" spc="10" dirty="0">
                <a:solidFill>
                  <a:schemeClr val="tx1"/>
                </a:solidFill>
              </a:rPr>
              <a:t>（</a:t>
            </a:r>
            <a:r>
              <a:rPr lang="en-US" altLang="zh-CN" spc="10" dirty="0">
                <a:solidFill>
                  <a:schemeClr val="tx1"/>
                </a:solidFill>
              </a:rPr>
              <a:t>1</a:t>
            </a:r>
            <a:r>
              <a:rPr lang="zh-CN" spc="10" dirty="0">
                <a:solidFill>
                  <a:schemeClr val="tx1"/>
                </a:solidFill>
              </a:rPr>
              <a:t>）国内外现状，</a:t>
            </a:r>
            <a:r>
              <a:rPr spc="10" dirty="0">
                <a:solidFill>
                  <a:schemeClr val="tx1"/>
                </a:solidFill>
              </a:rPr>
              <a:t>了解某</a:t>
            </a:r>
            <a:r>
              <a:rPr spc="-10" dirty="0">
                <a:solidFill>
                  <a:schemeClr val="tx1"/>
                </a:solidFill>
              </a:rPr>
              <a:t>学</a:t>
            </a:r>
            <a:r>
              <a:rPr spc="10" dirty="0">
                <a:solidFill>
                  <a:schemeClr val="tx1"/>
                </a:solidFill>
              </a:rPr>
              <a:t>科</a:t>
            </a:r>
            <a:r>
              <a:rPr spc="-5" dirty="0">
                <a:solidFill>
                  <a:schemeClr val="tx1"/>
                </a:solidFill>
                <a:latin typeface="Calibri" panose="020F0502020204030204"/>
                <a:cs typeface="Calibri" panose="020F0502020204030204"/>
              </a:rPr>
              <a:t>/</a:t>
            </a:r>
            <a:r>
              <a:rPr spc="-10" dirty="0">
                <a:solidFill>
                  <a:schemeClr val="tx1"/>
                </a:solidFill>
              </a:rPr>
              <a:t>主</a:t>
            </a:r>
            <a:r>
              <a:rPr spc="10" dirty="0">
                <a:solidFill>
                  <a:schemeClr val="tx1"/>
                </a:solidFill>
              </a:rPr>
              <a:t>题</a:t>
            </a:r>
            <a:r>
              <a:rPr lang="zh-CN" spc="10" dirty="0">
                <a:solidFill>
                  <a:schemeClr val="tx1"/>
                </a:solidFill>
              </a:rPr>
              <a:t>相关的资助研究</a:t>
            </a:r>
          </a:p>
        </p:txBody>
      </p:sp>
      <p:pic>
        <p:nvPicPr>
          <p:cNvPr id="7" name="图片 6"/>
          <p:cNvPicPr>
            <a:picLocks noChangeAspect="1"/>
          </p:cNvPicPr>
          <p:nvPr/>
        </p:nvPicPr>
        <p:blipFill>
          <a:blip r:embed="rId2"/>
          <a:stretch>
            <a:fillRect/>
          </a:stretch>
        </p:blipFill>
        <p:spPr>
          <a:xfrm>
            <a:off x="207010" y="999490"/>
            <a:ext cx="7105650" cy="4233545"/>
          </a:xfrm>
          <a:prstGeom prst="rect">
            <a:avLst/>
          </a:prstGeom>
        </p:spPr>
      </p:pic>
      <p:pic>
        <p:nvPicPr>
          <p:cNvPr id="3" name="图片 2"/>
          <p:cNvPicPr>
            <a:picLocks noChangeAspect="1"/>
          </p:cNvPicPr>
          <p:nvPr/>
        </p:nvPicPr>
        <p:blipFill>
          <a:blip r:embed="rId3"/>
          <a:stretch>
            <a:fillRect/>
          </a:stretch>
        </p:blipFill>
        <p:spPr>
          <a:xfrm>
            <a:off x="5347970" y="2534920"/>
            <a:ext cx="6911975" cy="4098925"/>
          </a:xfrm>
          <a:prstGeom prst="rect">
            <a:avLst/>
          </a:prstGeom>
        </p:spPr>
      </p:pic>
      <p:sp>
        <p:nvSpPr>
          <p:cNvPr id="10" name="矩形 9"/>
          <p:cNvSpPr/>
          <p:nvPr/>
        </p:nvSpPr>
        <p:spPr>
          <a:xfrm>
            <a:off x="446405" y="2186305"/>
            <a:ext cx="6506210" cy="47815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5520055" y="3930650"/>
            <a:ext cx="3693160" cy="96329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7272655" y="6169025"/>
            <a:ext cx="4215765" cy="252730"/>
          </a:xfrm>
          <a:prstGeom prst="rect">
            <a:avLst/>
          </a:prstGeom>
          <a:noFill/>
          <a:ln w="9525">
            <a:noFill/>
          </a:ln>
        </p:spPr>
        <p:txBody>
          <a:bodyPr wrap="square">
            <a:spAutoFit/>
          </a:bodyPr>
          <a:lstStyle/>
          <a:p>
            <a:pPr indent="0"/>
            <a:r>
              <a:rPr lang="zh-CN" sz="1050" b="0">
                <a:latin typeface="Times New Roman" panose="02020603050405020304" pitchFamily="18" charset="0"/>
                <a:ea typeface="宋体" panose="02010600030101010101" pitchFamily="2" charset="-122"/>
              </a:rPr>
              <a:t>数据来源：</a:t>
            </a:r>
            <a:r>
              <a:rPr lang="en-US" sz="1050" b="0">
                <a:latin typeface="Times New Roman" panose="02020603050405020304" pitchFamily="18" charset="0"/>
                <a:ea typeface="宋体" panose="02010600030101010101" pitchFamily="2" charset="-122"/>
              </a:rPr>
              <a:t>http://output.nsfc.gov.cn/conclusionProject/81402418</a:t>
            </a:r>
          </a:p>
        </p:txBody>
      </p:sp>
      <p:pic>
        <p:nvPicPr>
          <p:cNvPr id="4" name="图片 3"/>
          <p:cNvPicPr>
            <a:picLocks noChangeAspect="1"/>
          </p:cNvPicPr>
          <p:nvPr/>
        </p:nvPicPr>
        <p:blipFill>
          <a:blip r:embed="rId3"/>
          <a:stretch>
            <a:fillRect/>
          </a:stretch>
        </p:blipFill>
        <p:spPr>
          <a:xfrm>
            <a:off x="318770" y="1130300"/>
            <a:ext cx="8045450" cy="4597400"/>
          </a:xfrm>
          <a:prstGeom prst="rect">
            <a:avLst/>
          </a:prstGeom>
        </p:spPr>
      </p:pic>
      <p:sp>
        <p:nvSpPr>
          <p:cNvPr id="5" name="矩形 4"/>
          <p:cNvSpPr/>
          <p:nvPr/>
        </p:nvSpPr>
        <p:spPr>
          <a:xfrm>
            <a:off x="444500" y="5103495"/>
            <a:ext cx="1024255" cy="4991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4"/>
          <a:stretch>
            <a:fillRect/>
          </a:stretch>
        </p:blipFill>
        <p:spPr>
          <a:xfrm>
            <a:off x="7799070" y="898525"/>
            <a:ext cx="3689350" cy="5060950"/>
          </a:xfrm>
          <a:prstGeom prst="rect">
            <a:avLst/>
          </a:prstGeom>
        </p:spPr>
      </p:pic>
      <p:sp>
        <p:nvSpPr>
          <p:cNvPr id="12" name="矩形 11"/>
          <p:cNvSpPr/>
          <p:nvPr/>
        </p:nvSpPr>
        <p:spPr>
          <a:xfrm>
            <a:off x="318135" y="5822950"/>
            <a:ext cx="6551295" cy="829945"/>
          </a:xfrm>
          <a:prstGeom prst="rect">
            <a:avLst/>
          </a:prstGeom>
        </p:spPr>
        <p:txBody>
          <a:bodyPr wrap="square">
            <a:spAutoFit/>
          </a:bodyPr>
          <a:lstStyle/>
          <a:p>
            <a:pPr algn="ctr"/>
            <a:r>
              <a:rPr lang="zh-CN" altLang="en-US" sz="2400" b="1" dirty="0">
                <a:latin typeface="Times New Roman" panose="02020603050405020304" pitchFamily="18" charset="0"/>
                <a:cs typeface="Times New Roman" panose="02020603050405020304" pitchFamily="18" charset="0"/>
              </a:rPr>
              <a:t>直达项目原始来源官方网站，鉴别数据质量，获知更多更丰富信息</a:t>
            </a:r>
          </a:p>
        </p:txBody>
      </p:sp>
      <p:sp>
        <p:nvSpPr>
          <p:cNvPr id="28" name="文本框 27"/>
          <p:cNvSpPr txBox="1"/>
          <p:nvPr/>
        </p:nvSpPr>
        <p:spPr>
          <a:xfrm>
            <a:off x="124762" y="229180"/>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4</a:t>
            </a:r>
          </a:p>
        </p:txBody>
      </p:sp>
      <p:sp>
        <p:nvSpPr>
          <p:cNvPr id="7" name="TextBox 12"/>
          <p:cNvSpPr txBox="1">
            <a:spLocks noChangeArrowheads="1"/>
          </p:cNvSpPr>
          <p:nvPr/>
        </p:nvSpPr>
        <p:spPr bwMode="auto">
          <a:xfrm>
            <a:off x="978535" y="202565"/>
            <a:ext cx="868807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科慧产品如何助力科研项目开展？</a:t>
            </a:r>
            <a:r>
              <a:rPr lang="en-US" altLang="zh-CN" sz="2400" b="1" dirty="0" smtClean="0">
                <a:latin typeface="楷体" panose="02010609060101010101" pitchFamily="49" charset="-122"/>
                <a:ea typeface="楷体" panose="02010609060101010101" pitchFamily="49" charset="-122"/>
                <a:cs typeface="Times New Roman" panose="02020603050405020304" pitchFamily="18" charset="0"/>
              </a:rPr>
              <a:t>--</a:t>
            </a: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申报期</a:t>
            </a:r>
          </a:p>
        </p:txBody>
      </p:sp>
      <p:sp>
        <p:nvSpPr>
          <p:cNvPr id="9" name="object 4"/>
          <p:cNvSpPr txBox="1">
            <a:spLocks noGrp="1"/>
          </p:cNvSpPr>
          <p:nvPr/>
        </p:nvSpPr>
        <p:spPr>
          <a:xfrm>
            <a:off x="7427595" y="96520"/>
            <a:ext cx="4499610" cy="751205"/>
          </a:xfrm>
          <a:prstGeom prst="rect">
            <a:avLst/>
          </a:prstGeom>
        </p:spPr>
        <p:txBody>
          <a:bodyPr vert="horz" wrap="square" lIns="0" tIns="12700" rIns="0" bIns="0" rtlCol="0">
            <a:spAutoFit/>
          </a:bodyPr>
          <a:lstStyle>
            <a:lvl1pPr>
              <a:defRPr sz="2400" b="1" i="0">
                <a:solidFill>
                  <a:schemeClr val="bg1"/>
                </a:solidFill>
                <a:latin typeface="宋体" panose="02010600030101010101" pitchFamily="2" charset="-122"/>
                <a:ea typeface="+mj-ea"/>
                <a:cs typeface="宋体" panose="02010600030101010101" pitchFamily="2" charset="-122"/>
              </a:defRPr>
            </a:lvl1pPr>
          </a:lstStyle>
          <a:p>
            <a:pPr marL="12700">
              <a:lnSpc>
                <a:spcPct val="100000"/>
              </a:lnSpc>
              <a:spcBef>
                <a:spcPts val="100"/>
              </a:spcBef>
            </a:pPr>
            <a:r>
              <a:rPr lang="zh-CN" spc="10" dirty="0">
                <a:solidFill>
                  <a:schemeClr val="tx1"/>
                </a:solidFill>
              </a:rPr>
              <a:t>（</a:t>
            </a:r>
            <a:r>
              <a:rPr lang="en-US" altLang="zh-CN" spc="10" dirty="0">
                <a:solidFill>
                  <a:schemeClr val="tx1"/>
                </a:solidFill>
              </a:rPr>
              <a:t>1</a:t>
            </a:r>
            <a:r>
              <a:rPr lang="zh-CN" spc="10" dirty="0">
                <a:solidFill>
                  <a:schemeClr val="tx1"/>
                </a:solidFill>
              </a:rPr>
              <a:t>）国内外现状，</a:t>
            </a:r>
            <a:r>
              <a:rPr spc="10" dirty="0">
                <a:solidFill>
                  <a:schemeClr val="tx1"/>
                </a:solidFill>
              </a:rPr>
              <a:t>了解某</a:t>
            </a:r>
            <a:r>
              <a:rPr spc="-10" dirty="0">
                <a:solidFill>
                  <a:schemeClr val="tx1"/>
                </a:solidFill>
              </a:rPr>
              <a:t>学</a:t>
            </a:r>
            <a:r>
              <a:rPr spc="10" dirty="0">
                <a:solidFill>
                  <a:schemeClr val="tx1"/>
                </a:solidFill>
              </a:rPr>
              <a:t>科</a:t>
            </a:r>
            <a:r>
              <a:rPr spc="-5" dirty="0">
                <a:solidFill>
                  <a:schemeClr val="tx1"/>
                </a:solidFill>
                <a:latin typeface="Calibri" panose="020F0502020204030204"/>
                <a:cs typeface="Calibri" panose="020F0502020204030204"/>
              </a:rPr>
              <a:t>/</a:t>
            </a:r>
            <a:r>
              <a:rPr spc="-10" dirty="0">
                <a:solidFill>
                  <a:schemeClr val="tx1"/>
                </a:solidFill>
              </a:rPr>
              <a:t>主</a:t>
            </a:r>
            <a:r>
              <a:rPr spc="10" dirty="0">
                <a:solidFill>
                  <a:schemeClr val="tx1"/>
                </a:solidFill>
              </a:rPr>
              <a:t>题</a:t>
            </a:r>
            <a:r>
              <a:rPr lang="zh-CN" spc="10" dirty="0">
                <a:solidFill>
                  <a:schemeClr val="tx1"/>
                </a:solidFill>
              </a:rPr>
              <a:t>相关的资助研究</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607185" y="1160780"/>
            <a:ext cx="7581900" cy="5048250"/>
          </a:xfrm>
          <a:prstGeom prst="rect">
            <a:avLst/>
          </a:prstGeom>
        </p:spPr>
      </p:pic>
      <p:sp>
        <p:nvSpPr>
          <p:cNvPr id="28" name="文本框 27"/>
          <p:cNvSpPr txBox="1"/>
          <p:nvPr/>
        </p:nvSpPr>
        <p:spPr>
          <a:xfrm>
            <a:off x="124762" y="229180"/>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4</a:t>
            </a:r>
          </a:p>
        </p:txBody>
      </p:sp>
      <p:sp>
        <p:nvSpPr>
          <p:cNvPr id="3" name="TextBox 12"/>
          <p:cNvSpPr txBox="1">
            <a:spLocks noChangeArrowheads="1"/>
          </p:cNvSpPr>
          <p:nvPr/>
        </p:nvSpPr>
        <p:spPr bwMode="auto">
          <a:xfrm>
            <a:off x="978535" y="202565"/>
            <a:ext cx="868807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科慧产品如何助力科研项目开展？</a:t>
            </a:r>
            <a:r>
              <a:rPr lang="en-US" altLang="zh-CN" sz="2400" b="1" dirty="0" smtClean="0">
                <a:latin typeface="楷体" panose="02010609060101010101" pitchFamily="49" charset="-122"/>
                <a:ea typeface="楷体" panose="02010609060101010101" pitchFamily="49" charset="-122"/>
                <a:cs typeface="Times New Roman" panose="02020603050405020304" pitchFamily="18" charset="0"/>
              </a:rPr>
              <a:t>--</a:t>
            </a: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申报期</a:t>
            </a:r>
          </a:p>
        </p:txBody>
      </p:sp>
      <p:sp>
        <p:nvSpPr>
          <p:cNvPr id="4" name="矩形 3"/>
          <p:cNvSpPr/>
          <p:nvPr/>
        </p:nvSpPr>
        <p:spPr>
          <a:xfrm>
            <a:off x="1607185" y="2712720"/>
            <a:ext cx="1879600" cy="34963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7392995" y="197889"/>
            <a:ext cx="4489101" cy="829945"/>
          </a:xfrm>
          <a:prstGeom prst="rect">
            <a:avLst/>
          </a:prstGeom>
        </p:spPr>
        <p:txBody>
          <a:bodyPr wrap="square">
            <a:spAutoFit/>
          </a:bodyPr>
          <a:lstStyle/>
          <a:p>
            <a:pPr algn="ctr"/>
            <a:r>
              <a:rPr lang="zh-CN" altLang="en-US" sz="2400" b="1" dirty="0">
                <a:latin typeface="Times New Roman" panose="02020603050405020304" pitchFamily="18" charset="0"/>
                <a:cs typeface="Times New Roman" panose="02020603050405020304" pitchFamily="18" charset="0"/>
              </a:rPr>
              <a:t>（</a:t>
            </a:r>
            <a:r>
              <a:rPr lang="en-US" altLang="zh-CN" sz="2400" b="1" dirty="0">
                <a:latin typeface="Times New Roman" panose="02020603050405020304" pitchFamily="18" charset="0"/>
                <a:cs typeface="Times New Roman" panose="02020603050405020304" pitchFamily="18" charset="0"/>
              </a:rPr>
              <a:t>2</a:t>
            </a:r>
            <a:r>
              <a:rPr lang="zh-CN" altLang="en-US" sz="2400" b="1" dirty="0">
                <a:latin typeface="Times New Roman" panose="02020603050405020304" pitchFamily="18" charset="0"/>
                <a:cs typeface="Times New Roman" panose="02020603050405020304" pitchFamily="18" charset="0"/>
              </a:rPr>
              <a:t>）</a:t>
            </a:r>
            <a:r>
              <a:rPr lang="en-US" altLang="zh-CN" sz="2400" b="1" dirty="0">
                <a:latin typeface="Times New Roman" panose="02020603050405020304" pitchFamily="18" charset="0"/>
                <a:cs typeface="Times New Roman" panose="02020603050405020304" pitchFamily="18" charset="0"/>
                <a:sym typeface="+mn-ea"/>
              </a:rPr>
              <a:t>从历史经费数据中获得有价值的线索</a:t>
            </a:r>
            <a:endParaRPr lang="en-US" altLang="zh-CN" sz="2400" b="1" dirty="0">
              <a:latin typeface="Times New Roman" panose="02020603050405020304" pitchFamily="18" charset="0"/>
              <a:cs typeface="Times New Roman" panose="02020603050405020304" pitchFamily="18" charset="0"/>
            </a:endParaRPr>
          </a:p>
        </p:txBody>
      </p:sp>
      <p:sp>
        <p:nvSpPr>
          <p:cNvPr id="6" name="矩形 5"/>
          <p:cNvSpPr/>
          <p:nvPr/>
        </p:nvSpPr>
        <p:spPr>
          <a:xfrm>
            <a:off x="7393940" y="5132705"/>
            <a:ext cx="4660900" cy="829945"/>
          </a:xfrm>
          <a:prstGeom prst="rect">
            <a:avLst/>
          </a:prstGeom>
        </p:spPr>
        <p:txBody>
          <a:bodyPr wrap="square">
            <a:spAutoFit/>
          </a:bodyPr>
          <a:lstStyle/>
          <a:p>
            <a:pPr algn="l"/>
            <a:r>
              <a:rPr lang="zh-CN" altLang="en-US" sz="2400" b="1" dirty="0">
                <a:latin typeface="Times New Roman" panose="02020603050405020304" pitchFamily="18" charset="0"/>
                <a:cs typeface="Times New Roman" panose="02020603050405020304" pitchFamily="18" charset="0"/>
              </a:rPr>
              <a:t>归一化分类，辅助发现交叉学科研究点</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接连接符 22"/>
          <p:cNvCxnSpPr/>
          <p:nvPr/>
        </p:nvCxnSpPr>
        <p:spPr>
          <a:xfrm flipV="1">
            <a:off x="372745" y="925830"/>
            <a:ext cx="6896735" cy="6350"/>
          </a:xfrm>
          <a:prstGeom prst="line">
            <a:avLst/>
          </a:prstGeom>
          <a:ln w="12700">
            <a:gradFill flip="none" rotWithShape="1">
              <a:gsLst>
                <a:gs pos="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124762" y="229180"/>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4</a:t>
            </a:r>
          </a:p>
        </p:txBody>
      </p:sp>
      <p:sp>
        <p:nvSpPr>
          <p:cNvPr id="2" name="TextBox 12"/>
          <p:cNvSpPr txBox="1">
            <a:spLocks noChangeArrowheads="1"/>
          </p:cNvSpPr>
          <p:nvPr/>
        </p:nvSpPr>
        <p:spPr bwMode="auto">
          <a:xfrm>
            <a:off x="978535" y="202565"/>
            <a:ext cx="868807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科慧产品如何助力科研项目开展？</a:t>
            </a:r>
            <a:r>
              <a:rPr lang="en-US" altLang="zh-CN" sz="2400" b="1" dirty="0" smtClean="0">
                <a:latin typeface="楷体" panose="02010609060101010101" pitchFamily="49" charset="-122"/>
                <a:ea typeface="楷体" panose="02010609060101010101" pitchFamily="49" charset="-122"/>
                <a:cs typeface="Times New Roman" panose="02020603050405020304" pitchFamily="18" charset="0"/>
              </a:rPr>
              <a:t>--</a:t>
            </a: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申报期</a:t>
            </a:r>
          </a:p>
        </p:txBody>
      </p:sp>
      <p:grpSp>
        <p:nvGrpSpPr>
          <p:cNvPr id="12" name="组合 11"/>
          <p:cNvGrpSpPr/>
          <p:nvPr/>
        </p:nvGrpSpPr>
        <p:grpSpPr>
          <a:xfrm>
            <a:off x="317500" y="1141095"/>
            <a:ext cx="9969500" cy="5190490"/>
            <a:chOff x="1240" y="2474"/>
            <a:chExt cx="15700" cy="8174"/>
          </a:xfrm>
        </p:grpSpPr>
        <p:pic>
          <p:nvPicPr>
            <p:cNvPr id="7" name="图片 6"/>
            <p:cNvPicPr>
              <a:picLocks noChangeAspect="1"/>
            </p:cNvPicPr>
            <p:nvPr/>
          </p:nvPicPr>
          <p:blipFill>
            <a:blip r:embed="rId2"/>
            <a:stretch>
              <a:fillRect/>
            </a:stretch>
          </p:blipFill>
          <p:spPr>
            <a:xfrm>
              <a:off x="1240" y="2474"/>
              <a:ext cx="15700" cy="7306"/>
            </a:xfrm>
            <a:prstGeom prst="rect">
              <a:avLst/>
            </a:prstGeom>
          </p:spPr>
        </p:pic>
        <p:sp>
          <p:nvSpPr>
            <p:cNvPr id="9" name="矩形 8"/>
            <p:cNvSpPr/>
            <p:nvPr/>
          </p:nvSpPr>
          <p:spPr>
            <a:xfrm>
              <a:off x="7532" y="4132"/>
              <a:ext cx="2033" cy="53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3404" y="3527"/>
              <a:ext cx="3395" cy="216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617" y="8640"/>
              <a:ext cx="5128" cy="62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617" y="6732"/>
              <a:ext cx="2200" cy="43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2617" y="6301"/>
              <a:ext cx="4645" cy="43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标注 13"/>
            <p:cNvSpPr/>
            <p:nvPr/>
          </p:nvSpPr>
          <p:spPr>
            <a:xfrm>
              <a:off x="2186" y="9688"/>
              <a:ext cx="6276" cy="961"/>
            </a:xfrm>
            <a:prstGeom prst="wedgeRectCallout">
              <a:avLst>
                <a:gd name="adj1" fmla="val -48861"/>
                <a:gd name="adj2" fmla="val -1091"/>
              </a:avLst>
            </a:prstGeom>
          </p:spPr>
          <p:style>
            <a:lnRef idx="1">
              <a:schemeClr val="dk1"/>
            </a:lnRef>
            <a:fillRef idx="2">
              <a:schemeClr val="dk1"/>
            </a:fillRef>
            <a:effectRef idx="1">
              <a:schemeClr val="dk1"/>
            </a:effectRef>
            <a:fontRef idx="minor">
              <a:schemeClr val="dk1"/>
            </a:fontRef>
          </p:style>
          <p:txBody>
            <a:bodyPr rtlCol="0" anchor="ctr"/>
            <a:lstStyle/>
            <a:p>
              <a:pPr algn="l"/>
              <a:r>
                <a:rPr lang="zh-CN" sz="1400">
                  <a:solidFill>
                    <a:schemeClr val="bg1"/>
                  </a:solidFill>
                </a:rPr>
                <a:t>辅助项目申报时选择《申报指南》中适当的类目</a:t>
              </a:r>
            </a:p>
          </p:txBody>
        </p:sp>
        <p:cxnSp>
          <p:nvCxnSpPr>
            <p:cNvPr id="5" name="肘形连接符 4"/>
            <p:cNvCxnSpPr>
              <a:stCxn id="14" idx="3"/>
              <a:endCxn id="3" idx="3"/>
            </p:cNvCxnSpPr>
            <p:nvPr/>
          </p:nvCxnSpPr>
          <p:spPr>
            <a:xfrm flipH="1" flipV="1">
              <a:off x="4817" y="6948"/>
              <a:ext cx="3645" cy="3221"/>
            </a:xfrm>
            <a:prstGeom prst="bentConnector3">
              <a:avLst>
                <a:gd name="adj1" fmla="val -10288"/>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肘形连接符 12"/>
            <p:cNvCxnSpPr>
              <a:stCxn id="14" idx="3"/>
              <a:endCxn id="4" idx="3"/>
            </p:cNvCxnSpPr>
            <p:nvPr/>
          </p:nvCxnSpPr>
          <p:spPr>
            <a:xfrm flipH="1" flipV="1">
              <a:off x="7262" y="6517"/>
              <a:ext cx="1200" cy="3652"/>
            </a:xfrm>
            <a:prstGeom prst="bentConnector3">
              <a:avLst>
                <a:gd name="adj1" fmla="val -31250"/>
              </a:avLst>
            </a:prstGeom>
            <a:ln>
              <a:tailEnd type="arrow"/>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853" y="5870"/>
              <a:ext cx="2349" cy="43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p:cNvSpPr/>
          <p:nvPr/>
        </p:nvSpPr>
        <p:spPr>
          <a:xfrm>
            <a:off x="6169025" y="3982085"/>
            <a:ext cx="5135245" cy="1938020"/>
          </a:xfrm>
          <a:prstGeom prst="rect">
            <a:avLst/>
          </a:prstGeom>
          <a:solidFill>
            <a:schemeClr val="bg1"/>
          </a:solidFill>
        </p:spPr>
        <p:txBody>
          <a:bodyPr wrap="square">
            <a:spAutoFit/>
          </a:bodyPr>
          <a:lstStyle/>
          <a:p>
            <a:pPr algn="l"/>
            <a:r>
              <a:rPr lang="zh-CN" altLang="en-US" sz="2000" b="1" dirty="0">
                <a:latin typeface="Times New Roman" panose="02020603050405020304" pitchFamily="18" charset="0"/>
                <a:cs typeface="Times New Roman" panose="02020603050405020304" pitchFamily="18" charset="0"/>
              </a:rPr>
              <a:t>根据历史项目看：</a:t>
            </a:r>
          </a:p>
          <a:p>
            <a:pPr marL="342900" indent="-342900" algn="l">
              <a:buFont typeface="Wingdings" panose="05000000000000000000" charset="0"/>
              <a:buChar char="ü"/>
            </a:pPr>
            <a:r>
              <a:rPr lang="zh-CN" altLang="en-US" sz="2000" b="1" dirty="0">
                <a:latin typeface="Times New Roman" panose="02020603050405020304" pitchFamily="18" charset="0"/>
                <a:cs typeface="Times New Roman" panose="02020603050405020304" pitchFamily="18" charset="0"/>
              </a:rPr>
              <a:t>申报指南上哪个类目？</a:t>
            </a:r>
          </a:p>
          <a:p>
            <a:pPr marL="342900" indent="-342900" algn="l">
              <a:buFont typeface="Wingdings" panose="05000000000000000000" charset="0"/>
              <a:buChar char="ü"/>
            </a:pPr>
            <a:r>
              <a:rPr lang="zh-CN" altLang="en-US" sz="2000" b="1" dirty="0">
                <a:latin typeface="Times New Roman" panose="02020603050405020304" pitchFamily="18" charset="0"/>
                <a:cs typeface="Times New Roman" panose="02020603050405020304" pitchFamily="18" charset="0"/>
              </a:rPr>
              <a:t>申报多少经费合适？</a:t>
            </a:r>
          </a:p>
          <a:p>
            <a:pPr marL="342900" indent="-342900" algn="l">
              <a:buFont typeface="Wingdings" panose="05000000000000000000" charset="0"/>
              <a:buChar char="ü"/>
            </a:pPr>
            <a:r>
              <a:rPr lang="zh-CN" altLang="en-US" sz="2000" b="1" dirty="0">
                <a:latin typeface="Times New Roman" panose="02020603050405020304" pitchFamily="18" charset="0"/>
                <a:cs typeface="Times New Roman" panose="02020603050405020304" pitchFamily="18" charset="0"/>
              </a:rPr>
              <a:t>往年中标人的研究履历？</a:t>
            </a:r>
          </a:p>
          <a:p>
            <a:pPr marL="342900" indent="-342900" algn="l">
              <a:buFont typeface="Wingdings" panose="05000000000000000000" charset="0"/>
              <a:buChar char="ü"/>
            </a:pPr>
            <a:r>
              <a:rPr lang="zh-CN" altLang="en-US" sz="2000" b="1" dirty="0">
                <a:latin typeface="Times New Roman" panose="02020603050405020304" pitchFamily="18" charset="0"/>
                <a:cs typeface="Times New Roman" panose="02020603050405020304" pitchFamily="18" charset="0"/>
              </a:rPr>
              <a:t>了解竞争对手，寻找合作伙伴？</a:t>
            </a:r>
            <a:endParaRPr lang="en-US" altLang="zh-CN" sz="2000" b="1" dirty="0">
              <a:latin typeface="Times New Roman" panose="02020603050405020304" pitchFamily="18" charset="0"/>
              <a:cs typeface="Times New Roman" panose="02020603050405020304" pitchFamily="18" charset="0"/>
            </a:endParaRPr>
          </a:p>
          <a:p>
            <a:pPr marL="342900" indent="-342900" algn="l">
              <a:buFont typeface="Wingdings" panose="05000000000000000000" charset="0"/>
              <a:buChar char="ü"/>
            </a:pPr>
            <a:r>
              <a:rPr lang="en-US" altLang="zh-CN" sz="2000" b="1" dirty="0">
                <a:latin typeface="Times New Roman" panose="02020603050405020304" pitchFamily="18" charset="0"/>
                <a:cs typeface="Times New Roman" panose="02020603050405020304" pitchFamily="18" charset="0"/>
              </a:rPr>
              <a:t>......</a:t>
            </a:r>
          </a:p>
        </p:txBody>
      </p:sp>
      <p:sp>
        <p:nvSpPr>
          <p:cNvPr id="16" name="矩形 15"/>
          <p:cNvSpPr/>
          <p:nvPr/>
        </p:nvSpPr>
        <p:spPr>
          <a:xfrm>
            <a:off x="7392995" y="197889"/>
            <a:ext cx="4489101" cy="829945"/>
          </a:xfrm>
          <a:prstGeom prst="rect">
            <a:avLst/>
          </a:prstGeom>
        </p:spPr>
        <p:txBody>
          <a:bodyPr wrap="square">
            <a:spAutoFit/>
          </a:bodyPr>
          <a:lstStyle/>
          <a:p>
            <a:pPr algn="ctr"/>
            <a:r>
              <a:rPr lang="zh-CN" altLang="en-US" sz="2400" b="1" dirty="0">
                <a:latin typeface="Times New Roman" panose="02020603050405020304" pitchFamily="18" charset="0"/>
                <a:cs typeface="Times New Roman" panose="02020603050405020304" pitchFamily="18" charset="0"/>
              </a:rPr>
              <a:t>（</a:t>
            </a:r>
            <a:r>
              <a:rPr lang="en-US" altLang="zh-CN" sz="2400" b="1" dirty="0">
                <a:latin typeface="Times New Roman" panose="02020603050405020304" pitchFamily="18" charset="0"/>
                <a:cs typeface="Times New Roman" panose="02020603050405020304" pitchFamily="18" charset="0"/>
              </a:rPr>
              <a:t>2</a:t>
            </a:r>
            <a:r>
              <a:rPr lang="zh-CN" altLang="en-US" sz="2400" b="1" dirty="0">
                <a:latin typeface="Times New Roman" panose="02020603050405020304" pitchFamily="18" charset="0"/>
                <a:cs typeface="Times New Roman" panose="02020603050405020304" pitchFamily="18" charset="0"/>
              </a:rPr>
              <a:t>）</a:t>
            </a:r>
            <a:r>
              <a:rPr lang="en-US" altLang="zh-CN" sz="2400" b="1" dirty="0">
                <a:latin typeface="Times New Roman" panose="02020603050405020304" pitchFamily="18" charset="0"/>
                <a:cs typeface="Times New Roman" panose="02020603050405020304" pitchFamily="18" charset="0"/>
                <a:sym typeface="+mn-ea"/>
              </a:rPr>
              <a:t>从历史经费数据中获得有价值的线索</a:t>
            </a:r>
            <a:endParaRPr lang="en-US" altLang="zh-CN" sz="24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392995" y="197889"/>
            <a:ext cx="4489101" cy="829945"/>
          </a:xfrm>
          <a:prstGeom prst="rect">
            <a:avLst/>
          </a:prstGeom>
        </p:spPr>
        <p:txBody>
          <a:bodyPr wrap="square">
            <a:spAutoFit/>
          </a:bodyPr>
          <a:lstStyle/>
          <a:p>
            <a:pPr algn="ctr"/>
            <a:r>
              <a:rPr lang="zh-CN" altLang="en-US" sz="2400" b="1" dirty="0">
                <a:latin typeface="Times New Roman" panose="02020603050405020304" pitchFamily="18" charset="0"/>
                <a:cs typeface="Times New Roman" panose="02020603050405020304" pitchFamily="18" charset="0"/>
              </a:rPr>
              <a:t>（</a:t>
            </a:r>
            <a:r>
              <a:rPr lang="en-US" altLang="zh-CN" sz="2400" b="1" dirty="0">
                <a:latin typeface="Times New Roman" panose="02020603050405020304" pitchFamily="18" charset="0"/>
                <a:cs typeface="Times New Roman" panose="02020603050405020304" pitchFamily="18" charset="0"/>
              </a:rPr>
              <a:t>2</a:t>
            </a:r>
            <a:r>
              <a:rPr lang="zh-CN" altLang="en-US" sz="2400" b="1" dirty="0">
                <a:latin typeface="Times New Roman" panose="02020603050405020304" pitchFamily="18" charset="0"/>
                <a:cs typeface="Times New Roman" panose="02020603050405020304" pitchFamily="18" charset="0"/>
              </a:rPr>
              <a:t>）</a:t>
            </a:r>
            <a:r>
              <a:rPr lang="en-US" altLang="zh-CN" sz="2400" b="1" dirty="0">
                <a:latin typeface="Times New Roman" panose="02020603050405020304" pitchFamily="18" charset="0"/>
                <a:cs typeface="Times New Roman" panose="02020603050405020304" pitchFamily="18" charset="0"/>
                <a:sym typeface="+mn-ea"/>
              </a:rPr>
              <a:t>从历史经费数据中获得有价值的线索</a:t>
            </a:r>
            <a:endParaRPr lang="en-US" altLang="zh-CN" sz="2400" b="1" dirty="0">
              <a:latin typeface="Times New Roman" panose="02020603050405020304" pitchFamily="18" charset="0"/>
              <a:cs typeface="Times New Roman" panose="02020603050405020304" pitchFamily="18" charset="0"/>
            </a:endParaRPr>
          </a:p>
        </p:txBody>
      </p:sp>
      <p:sp>
        <p:nvSpPr>
          <p:cNvPr id="28" name="文本框 27"/>
          <p:cNvSpPr txBox="1"/>
          <p:nvPr/>
        </p:nvSpPr>
        <p:spPr>
          <a:xfrm>
            <a:off x="124762" y="229180"/>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4</a:t>
            </a:r>
          </a:p>
        </p:txBody>
      </p:sp>
      <p:sp>
        <p:nvSpPr>
          <p:cNvPr id="2" name="TextBox 12"/>
          <p:cNvSpPr txBox="1">
            <a:spLocks noChangeArrowheads="1"/>
          </p:cNvSpPr>
          <p:nvPr/>
        </p:nvSpPr>
        <p:spPr bwMode="auto">
          <a:xfrm>
            <a:off x="1000125" y="198120"/>
            <a:ext cx="668401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科慧产品如何助力科研项目开展？</a:t>
            </a:r>
            <a:r>
              <a:rPr lang="en-US" altLang="zh-CN" sz="2400" b="1" dirty="0" smtClean="0">
                <a:latin typeface="楷体" panose="02010609060101010101" pitchFamily="49" charset="-122"/>
                <a:ea typeface="楷体" panose="02010609060101010101" pitchFamily="49" charset="-122"/>
                <a:cs typeface="Times New Roman" panose="02020603050405020304" pitchFamily="18" charset="0"/>
              </a:rPr>
              <a:t>--</a:t>
            </a: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申报期</a:t>
            </a:r>
          </a:p>
        </p:txBody>
      </p:sp>
      <p:grpSp>
        <p:nvGrpSpPr>
          <p:cNvPr id="10" name="组合 9"/>
          <p:cNvGrpSpPr/>
          <p:nvPr/>
        </p:nvGrpSpPr>
        <p:grpSpPr>
          <a:xfrm>
            <a:off x="375285" y="1069975"/>
            <a:ext cx="9132570" cy="4718050"/>
            <a:chOff x="1575" y="1685"/>
            <a:chExt cx="14382" cy="7430"/>
          </a:xfrm>
        </p:grpSpPr>
        <p:pic>
          <p:nvPicPr>
            <p:cNvPr id="6" name="图片 5"/>
            <p:cNvPicPr>
              <a:picLocks noChangeAspect="1"/>
            </p:cNvPicPr>
            <p:nvPr/>
          </p:nvPicPr>
          <p:blipFill>
            <a:blip r:embed="rId2"/>
            <a:stretch>
              <a:fillRect/>
            </a:stretch>
          </p:blipFill>
          <p:spPr>
            <a:xfrm>
              <a:off x="1575" y="1685"/>
              <a:ext cx="14383" cy="7430"/>
            </a:xfrm>
            <a:prstGeom prst="rect">
              <a:avLst/>
            </a:prstGeom>
          </p:spPr>
        </p:pic>
        <p:sp>
          <p:nvSpPr>
            <p:cNvPr id="4" name="矩形 3"/>
            <p:cNvSpPr/>
            <p:nvPr/>
          </p:nvSpPr>
          <p:spPr>
            <a:xfrm>
              <a:off x="1844" y="2342"/>
              <a:ext cx="2960" cy="542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804" y="1685"/>
              <a:ext cx="8529" cy="221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8293735" y="4022725"/>
            <a:ext cx="3717925" cy="2492375"/>
          </a:xfrm>
          <a:prstGeom prst="rect">
            <a:avLst/>
          </a:prstGeom>
        </p:spPr>
        <p:txBody>
          <a:bodyPr wrap="square">
            <a:spAutoFit/>
          </a:bodyPr>
          <a:lstStyle/>
          <a:p>
            <a:pPr algn="l"/>
            <a:r>
              <a:rPr lang="zh-CN" altLang="en-US" sz="2000" b="1" dirty="0">
                <a:latin typeface="微软雅黑" panose="020B0503020204020204" pitchFamily="34" charset="-122"/>
                <a:ea typeface="微软雅黑" panose="020B0503020204020204" pitchFamily="34" charset="-122"/>
                <a:cs typeface="Times New Roman" panose="02020603050405020304" pitchFamily="18" charset="0"/>
              </a:rPr>
              <a:t>利用在线分析快速了解：</a:t>
            </a:r>
          </a:p>
          <a:p>
            <a:pPr marL="189230" indent="-177165" algn="l">
              <a:lnSpc>
                <a:spcPct val="100000"/>
              </a:lnSpc>
              <a:spcBef>
                <a:spcPts val="1440"/>
              </a:spcBef>
              <a:buFont typeface="Times New Roman" panose="02020603050405020304"/>
              <a:buChar char="•"/>
              <a:tabLst>
                <a:tab pos="189865" algn="l"/>
              </a:tabLst>
            </a:pPr>
            <a:r>
              <a:rPr sz="2000" spc="-10" dirty="0">
                <a:solidFill>
                  <a:srgbClr val="4A4A4A"/>
                </a:solidFill>
                <a:latin typeface="微软雅黑" panose="020B0503020204020204" pitchFamily="34" charset="-122"/>
                <a:ea typeface="微软雅黑" panose="020B0503020204020204" pitchFamily="34" charset="-122"/>
                <a:cs typeface="宋体" panose="02010600030101010101" pitchFamily="2" charset="-122"/>
                <a:sym typeface="+mn-ea"/>
              </a:rPr>
              <a:t>各基金资助机构</a:t>
            </a:r>
            <a:r>
              <a:rPr sz="2000" spc="-20" dirty="0">
                <a:solidFill>
                  <a:srgbClr val="4A4A4A"/>
                </a:solidFill>
                <a:latin typeface="微软雅黑" panose="020B0503020204020204" pitchFamily="34" charset="-122"/>
                <a:ea typeface="微软雅黑" panose="020B0503020204020204" pitchFamily="34" charset="-122"/>
                <a:cs typeface="宋体" panose="02010600030101010101" pitchFamily="2" charset="-122"/>
                <a:sym typeface="+mn-ea"/>
              </a:rPr>
              <a:t>所</a:t>
            </a:r>
            <a:r>
              <a:rPr sz="2000" spc="-10" dirty="0">
                <a:solidFill>
                  <a:srgbClr val="4A4A4A"/>
                </a:solidFill>
                <a:latin typeface="微软雅黑" panose="020B0503020204020204" pitchFamily="34" charset="-122"/>
                <a:ea typeface="微软雅黑" panose="020B0503020204020204" pitchFamily="34" charset="-122"/>
                <a:cs typeface="宋体" panose="02010600030101010101" pitchFamily="2" charset="-122"/>
                <a:sym typeface="+mn-ea"/>
              </a:rPr>
              <a:t>关注的学科及资</a:t>
            </a:r>
            <a:r>
              <a:rPr sz="2000" spc="10" dirty="0">
                <a:solidFill>
                  <a:srgbClr val="4A4A4A"/>
                </a:solidFill>
                <a:latin typeface="微软雅黑" panose="020B0503020204020204" pitchFamily="34" charset="-122"/>
                <a:ea typeface="微软雅黑" panose="020B0503020204020204" pitchFamily="34" charset="-122"/>
                <a:cs typeface="宋体" panose="02010600030101010101" pitchFamily="2" charset="-122"/>
                <a:sym typeface="+mn-ea"/>
              </a:rPr>
              <a:t>助</a:t>
            </a:r>
            <a:r>
              <a:rPr sz="2000" spc="-10" dirty="0">
                <a:solidFill>
                  <a:srgbClr val="4A4A4A"/>
                </a:solidFill>
                <a:latin typeface="微软雅黑" panose="020B0503020204020204" pitchFamily="34" charset="-122"/>
                <a:ea typeface="微软雅黑" panose="020B0503020204020204" pitchFamily="34" charset="-122"/>
                <a:cs typeface="宋体" panose="02010600030101010101" pitchFamily="2" charset="-122"/>
                <a:sym typeface="+mn-ea"/>
              </a:rPr>
              <a:t>类型</a:t>
            </a:r>
            <a:endParaRPr sz="2000">
              <a:latin typeface="微软雅黑" panose="020B0503020204020204" pitchFamily="34" charset="-122"/>
              <a:ea typeface="微软雅黑" panose="020B0503020204020204" pitchFamily="34" charset="-122"/>
              <a:cs typeface="宋体" panose="02010600030101010101" pitchFamily="2" charset="-122"/>
            </a:endParaRPr>
          </a:p>
          <a:p>
            <a:pPr marL="189230" indent="-177165" algn="l">
              <a:lnSpc>
                <a:spcPct val="100000"/>
              </a:lnSpc>
              <a:spcBef>
                <a:spcPts val="1440"/>
              </a:spcBef>
              <a:buFont typeface="Times New Roman" panose="02020603050405020304"/>
              <a:buChar char="•"/>
              <a:tabLst>
                <a:tab pos="189865" algn="l"/>
              </a:tabLst>
            </a:pPr>
            <a:r>
              <a:rPr sz="2000" spc="-10" dirty="0">
                <a:solidFill>
                  <a:srgbClr val="4A4A4A"/>
                </a:solidFill>
                <a:latin typeface="微软雅黑" panose="020B0503020204020204" pitchFamily="34" charset="-122"/>
                <a:ea typeface="微软雅黑" panose="020B0503020204020204" pitchFamily="34" charset="-122"/>
                <a:cs typeface="宋体" panose="02010600030101010101" pitchFamily="2" charset="-122"/>
                <a:sym typeface="+mn-ea"/>
              </a:rPr>
              <a:t>各基金资助机构</a:t>
            </a:r>
            <a:r>
              <a:rPr sz="2000" spc="-25" dirty="0">
                <a:solidFill>
                  <a:srgbClr val="4A4A4A"/>
                </a:solidFill>
                <a:latin typeface="微软雅黑" panose="020B0503020204020204" pitchFamily="34" charset="-122"/>
                <a:ea typeface="微软雅黑" panose="020B0503020204020204" pitchFamily="34" charset="-122"/>
                <a:cs typeface="宋体" panose="02010600030101010101" pitchFamily="2" charset="-122"/>
                <a:sym typeface="+mn-ea"/>
              </a:rPr>
              <a:t>项</a:t>
            </a:r>
            <a:r>
              <a:rPr sz="2000" spc="-10" dirty="0">
                <a:solidFill>
                  <a:srgbClr val="4A4A4A"/>
                </a:solidFill>
                <a:latin typeface="微软雅黑" panose="020B0503020204020204" pitchFamily="34" charset="-122"/>
                <a:ea typeface="微软雅黑" panose="020B0503020204020204" pitchFamily="34" charset="-122"/>
                <a:cs typeface="宋体" panose="02010600030101010101" pitchFamily="2" charset="-122"/>
                <a:sym typeface="+mn-ea"/>
              </a:rPr>
              <a:t>目数量及资助额</a:t>
            </a:r>
            <a:r>
              <a:rPr sz="2000" spc="10" dirty="0">
                <a:solidFill>
                  <a:srgbClr val="4A4A4A"/>
                </a:solidFill>
                <a:latin typeface="微软雅黑" panose="020B0503020204020204" pitchFamily="34" charset="-122"/>
                <a:ea typeface="微软雅黑" panose="020B0503020204020204" pitchFamily="34" charset="-122"/>
                <a:cs typeface="宋体" panose="02010600030101010101" pitchFamily="2" charset="-122"/>
                <a:sym typeface="+mn-ea"/>
              </a:rPr>
              <a:t>度</a:t>
            </a:r>
            <a:r>
              <a:rPr sz="2000" spc="-10" dirty="0">
                <a:solidFill>
                  <a:srgbClr val="4A4A4A"/>
                </a:solidFill>
                <a:latin typeface="微软雅黑" panose="020B0503020204020204" pitchFamily="34" charset="-122"/>
                <a:ea typeface="微软雅黑" panose="020B0503020204020204" pitchFamily="34" charset="-122"/>
                <a:cs typeface="宋体" panose="02010600030101010101" pitchFamily="2" charset="-122"/>
                <a:sym typeface="+mn-ea"/>
              </a:rPr>
              <a:t>的变</a:t>
            </a:r>
            <a:r>
              <a:rPr sz="2000" spc="10" dirty="0">
                <a:solidFill>
                  <a:srgbClr val="4A4A4A"/>
                </a:solidFill>
                <a:latin typeface="微软雅黑" panose="020B0503020204020204" pitchFamily="34" charset="-122"/>
                <a:ea typeface="微软雅黑" panose="020B0503020204020204" pitchFamily="34" charset="-122"/>
                <a:cs typeface="宋体" panose="02010600030101010101" pitchFamily="2" charset="-122"/>
                <a:sym typeface="+mn-ea"/>
              </a:rPr>
              <a:t>化</a:t>
            </a:r>
            <a:r>
              <a:rPr sz="2000" spc="-10" dirty="0">
                <a:solidFill>
                  <a:srgbClr val="4A4A4A"/>
                </a:solidFill>
                <a:latin typeface="微软雅黑" panose="020B0503020204020204" pitchFamily="34" charset="-122"/>
                <a:ea typeface="微软雅黑" panose="020B0503020204020204" pitchFamily="34" charset="-122"/>
                <a:cs typeface="宋体" panose="02010600030101010101" pitchFamily="2" charset="-122"/>
                <a:sym typeface="+mn-ea"/>
              </a:rPr>
              <a:t>趋势</a:t>
            </a:r>
            <a:endParaRPr sz="2000">
              <a:latin typeface="微软雅黑" panose="020B0503020204020204" pitchFamily="34" charset="-122"/>
              <a:ea typeface="微软雅黑" panose="020B0503020204020204" pitchFamily="34" charset="-122"/>
              <a:cs typeface="宋体" panose="02010600030101010101" pitchFamily="2" charset="-122"/>
            </a:endParaRPr>
          </a:p>
          <a:p>
            <a:pPr marL="189230" indent="-177165" algn="l">
              <a:lnSpc>
                <a:spcPct val="100000"/>
              </a:lnSpc>
              <a:spcBef>
                <a:spcPts val="1445"/>
              </a:spcBef>
              <a:buFont typeface="Times New Roman" panose="02020603050405020304"/>
              <a:buChar char="•"/>
              <a:tabLst>
                <a:tab pos="189865" algn="l"/>
              </a:tabLst>
            </a:pPr>
            <a:r>
              <a:rPr sz="2000" spc="-10" dirty="0">
                <a:solidFill>
                  <a:srgbClr val="4A4A4A"/>
                </a:solidFill>
                <a:latin typeface="微软雅黑" panose="020B0503020204020204" pitchFamily="34" charset="-122"/>
                <a:ea typeface="微软雅黑" panose="020B0503020204020204" pitchFamily="34" charset="-122"/>
                <a:cs typeface="宋体" panose="02010600030101010101" pitchFamily="2" charset="-122"/>
                <a:sym typeface="+mn-ea"/>
              </a:rPr>
              <a:t>获得资助的机构排名</a:t>
            </a:r>
            <a:endParaRPr lang="zh-CN" altLang="en-US" sz="2000" b="1" dirty="0">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414020" y="963295"/>
            <a:ext cx="7181215" cy="4719955"/>
          </a:xfrm>
          <a:prstGeom prst="rect">
            <a:avLst/>
          </a:prstGeom>
        </p:spPr>
      </p:pic>
      <p:sp>
        <p:nvSpPr>
          <p:cNvPr id="28" name="文本框 27"/>
          <p:cNvSpPr txBox="1"/>
          <p:nvPr/>
        </p:nvSpPr>
        <p:spPr>
          <a:xfrm>
            <a:off x="124762" y="229180"/>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4</a:t>
            </a:r>
          </a:p>
        </p:txBody>
      </p:sp>
      <p:sp>
        <p:nvSpPr>
          <p:cNvPr id="2" name="TextBox 12"/>
          <p:cNvSpPr txBox="1">
            <a:spLocks noChangeArrowheads="1"/>
          </p:cNvSpPr>
          <p:nvPr/>
        </p:nvSpPr>
        <p:spPr bwMode="auto">
          <a:xfrm>
            <a:off x="978535" y="202565"/>
            <a:ext cx="868807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科慧产品如何助力科研项目开展？</a:t>
            </a:r>
            <a:r>
              <a:rPr lang="en-US" altLang="zh-CN" sz="2400" b="1" dirty="0" smtClean="0">
                <a:latin typeface="楷体" panose="02010609060101010101" pitchFamily="49" charset="-122"/>
                <a:ea typeface="楷体" panose="02010609060101010101" pitchFamily="49" charset="-122"/>
                <a:cs typeface="Times New Roman" panose="02020603050405020304" pitchFamily="18" charset="0"/>
              </a:rPr>
              <a:t>--</a:t>
            </a: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申报期</a:t>
            </a:r>
          </a:p>
        </p:txBody>
      </p:sp>
      <p:sp>
        <p:nvSpPr>
          <p:cNvPr id="3" name="矩形 2"/>
          <p:cNvSpPr/>
          <p:nvPr/>
        </p:nvSpPr>
        <p:spPr>
          <a:xfrm>
            <a:off x="7392995" y="197889"/>
            <a:ext cx="4489101" cy="829945"/>
          </a:xfrm>
          <a:prstGeom prst="rect">
            <a:avLst/>
          </a:prstGeom>
        </p:spPr>
        <p:txBody>
          <a:bodyPr wrap="square">
            <a:spAutoFit/>
          </a:bodyPr>
          <a:lstStyle/>
          <a:p>
            <a:pPr algn="ctr"/>
            <a:r>
              <a:rPr lang="zh-CN" altLang="en-US" sz="2400" b="1" dirty="0">
                <a:latin typeface="Times New Roman" panose="02020603050405020304" pitchFamily="18" charset="0"/>
                <a:cs typeface="Times New Roman" panose="02020603050405020304" pitchFamily="18" charset="0"/>
              </a:rPr>
              <a:t>（</a:t>
            </a:r>
            <a:r>
              <a:rPr lang="en-US" altLang="zh-CN" sz="2400" b="1" dirty="0">
                <a:latin typeface="Times New Roman" panose="02020603050405020304" pitchFamily="18" charset="0"/>
                <a:cs typeface="Times New Roman" panose="02020603050405020304" pitchFamily="18" charset="0"/>
              </a:rPr>
              <a:t>2</a:t>
            </a:r>
            <a:r>
              <a:rPr lang="zh-CN" altLang="en-US" sz="2400" b="1" dirty="0">
                <a:latin typeface="Times New Roman" panose="02020603050405020304" pitchFamily="18" charset="0"/>
                <a:cs typeface="Times New Roman" panose="02020603050405020304" pitchFamily="18" charset="0"/>
              </a:rPr>
              <a:t>）</a:t>
            </a:r>
            <a:r>
              <a:rPr lang="en-US" altLang="zh-CN" sz="2400" b="1" dirty="0">
                <a:latin typeface="Times New Roman" panose="02020603050405020304" pitchFamily="18" charset="0"/>
                <a:cs typeface="Times New Roman" panose="02020603050405020304" pitchFamily="18" charset="0"/>
                <a:sym typeface="+mn-ea"/>
              </a:rPr>
              <a:t>从历史经费数据中获得有价值的线索</a:t>
            </a:r>
            <a:endParaRPr lang="en-US" altLang="zh-CN" sz="2400" b="1" dirty="0">
              <a:latin typeface="Times New Roman" panose="02020603050405020304" pitchFamily="18" charset="0"/>
              <a:cs typeface="Times New Roman" panose="02020603050405020304" pitchFamily="18" charset="0"/>
            </a:endParaRPr>
          </a:p>
        </p:txBody>
      </p:sp>
      <p:pic>
        <p:nvPicPr>
          <p:cNvPr id="4" name="图片 3" descr="ORE@5@OLUTO68F)G`]G@VDE"/>
          <p:cNvPicPr>
            <a:picLocks noChangeAspect="1"/>
          </p:cNvPicPr>
          <p:nvPr/>
        </p:nvPicPr>
        <p:blipFill>
          <a:blip r:embed="rId3"/>
          <a:stretch>
            <a:fillRect/>
          </a:stretch>
        </p:blipFill>
        <p:spPr>
          <a:xfrm>
            <a:off x="5132070" y="2186940"/>
            <a:ext cx="7008495" cy="3604260"/>
          </a:xfrm>
          <a:prstGeom prst="rect">
            <a:avLst/>
          </a:prstGeom>
        </p:spPr>
      </p:pic>
      <p:sp>
        <p:nvSpPr>
          <p:cNvPr id="9" name="矩形 8"/>
          <p:cNvSpPr/>
          <p:nvPr/>
        </p:nvSpPr>
        <p:spPr>
          <a:xfrm>
            <a:off x="661670" y="6125210"/>
            <a:ext cx="10593705" cy="398780"/>
          </a:xfrm>
          <a:prstGeom prst="rect">
            <a:avLst/>
          </a:prstGeom>
        </p:spPr>
        <p:txBody>
          <a:bodyPr wrap="square">
            <a:spAutoFit/>
          </a:bodyPr>
          <a:lstStyle/>
          <a:p>
            <a:pPr algn="l"/>
            <a:r>
              <a:rPr lang="zh-CN" altLang="en-US" sz="2000" b="1" dirty="0">
                <a:latin typeface="微软雅黑" panose="020B0503020204020204" pitchFamily="34" charset="-122"/>
                <a:ea typeface="微软雅黑" panose="020B0503020204020204" pitchFamily="34" charset="-122"/>
                <a:cs typeface="Times New Roman" panose="02020603050405020304" pitchFamily="18" charset="0"/>
              </a:rPr>
              <a:t>专门模板分析中国资助机构，提供各资助机构原始学科分类、原语种主题等维度分析</a:t>
            </a:r>
          </a:p>
        </p:txBody>
      </p:sp>
      <p:sp>
        <p:nvSpPr>
          <p:cNvPr id="8" name="矩形 7"/>
          <p:cNvSpPr/>
          <p:nvPr/>
        </p:nvSpPr>
        <p:spPr>
          <a:xfrm>
            <a:off x="3324225" y="2660015"/>
            <a:ext cx="1309370" cy="37020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679180" y="2861945"/>
            <a:ext cx="1309370" cy="37020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6209030" y="1119505"/>
            <a:ext cx="5664835" cy="460375"/>
          </a:xfrm>
          <a:prstGeom prst="rect">
            <a:avLst/>
          </a:prstGeom>
        </p:spPr>
        <p:txBody>
          <a:bodyPr wrap="square">
            <a:spAutoFit/>
          </a:bodyPr>
          <a:lstStyle/>
          <a:p>
            <a:pPr algn="ctr"/>
            <a:r>
              <a:rPr lang="zh-CN" altLang="en-US" sz="2400" b="1" dirty="0">
                <a:solidFill>
                  <a:schemeClr val="tx1"/>
                </a:solidFill>
                <a:latin typeface="Times New Roman" panose="02020603050405020304" pitchFamily="18" charset="0"/>
                <a:cs typeface="Times New Roman" panose="02020603050405020304" pitchFamily="18" charset="0"/>
              </a:rPr>
              <a:t>一些拓展：</a:t>
            </a:r>
            <a:r>
              <a:rPr lang="zh-CN" altLang="en-US" sz="2400" spc="150">
                <a:solidFill>
                  <a:schemeClr val="tx1"/>
                </a:solidFill>
                <a:latin typeface="微软雅黑" panose="020B0503020204020204" pitchFamily="34" charset="-122"/>
                <a:ea typeface="汉仪旗黑-85S" panose="00020600040101010101" pitchFamily="18" charset="-122"/>
                <a:cs typeface="Gen Jyuu GothicL Medium" panose="020B0302020203020207" pitchFamily="34" charset="-128"/>
                <a:sym typeface="+mn-lt"/>
              </a:rPr>
              <a:t>硕博士寻求深造机会</a:t>
            </a:r>
            <a:endParaRPr lang="zh-CN" altLang="en-US" sz="2400" b="1" spc="150" dirty="0">
              <a:solidFill>
                <a:schemeClr val="tx1"/>
              </a:solidFill>
              <a:latin typeface="微软雅黑" panose="020B0503020204020204" pitchFamily="34" charset="-122"/>
              <a:ea typeface="汉仪旗黑-85S" panose="00020600040101010101" pitchFamily="18" charset="-122"/>
              <a:cs typeface="Gen Jyuu GothicL Medium" panose="020B0302020203020207" pitchFamily="34" charset="-128"/>
              <a:sym typeface="+mn-lt"/>
            </a:endParaRPr>
          </a:p>
        </p:txBody>
      </p:sp>
      <p:sp>
        <p:nvSpPr>
          <p:cNvPr id="63" name="TextBox 2"/>
          <p:cNvSpPr txBox="1"/>
          <p:nvPr>
            <p:custDataLst>
              <p:tags r:id="rId1"/>
            </p:custDataLst>
          </p:nvPr>
        </p:nvSpPr>
        <p:spPr>
          <a:xfrm>
            <a:off x="3639185" y="2275205"/>
            <a:ext cx="6151880" cy="553085"/>
          </a:xfrm>
          <a:prstGeom prst="rect">
            <a:avLst/>
          </a:prstGeom>
          <a:noFill/>
        </p:spPr>
        <p:txBody>
          <a:bodyPr wrap="square" rtlCol="0">
            <a:spAutoFit/>
          </a:bodyPr>
          <a:lstStyle/>
          <a:p>
            <a:pPr>
              <a:lnSpc>
                <a:spcPct val="150000"/>
              </a:lnSpc>
              <a:defRPr/>
            </a:pPr>
            <a:r>
              <a:rPr lang="zh-CN" altLang="en-US" sz="2000" spc="150">
                <a:solidFill>
                  <a:schemeClr val="tx1"/>
                </a:solidFill>
                <a:latin typeface="微软雅黑" panose="020B0503020204020204" pitchFamily="34" charset="-122"/>
                <a:ea typeface="微软雅黑" panose="020B0503020204020204" pitchFamily="34" charset="-122"/>
                <a:cs typeface="Gen Jyuu GothicL Medium" panose="020B0302020203020207" pitchFamily="34" charset="-128"/>
                <a:sym typeface="+mn-lt"/>
              </a:rPr>
              <a:t>查看哪些资助机构提供科研奖学金项目</a:t>
            </a:r>
          </a:p>
        </p:txBody>
      </p:sp>
      <p:sp>
        <p:nvSpPr>
          <p:cNvPr id="71" name="TextBox 2"/>
          <p:cNvSpPr txBox="1"/>
          <p:nvPr>
            <p:custDataLst>
              <p:tags r:id="rId2"/>
            </p:custDataLst>
          </p:nvPr>
        </p:nvSpPr>
        <p:spPr>
          <a:xfrm>
            <a:off x="3639185" y="3806190"/>
            <a:ext cx="6151880" cy="398780"/>
          </a:xfrm>
          <a:prstGeom prst="rect">
            <a:avLst/>
          </a:prstGeom>
          <a:noFill/>
        </p:spPr>
        <p:txBody>
          <a:bodyPr wrap="square" rtlCol="0">
            <a:spAutoFit/>
          </a:bodyPr>
          <a:lstStyle/>
          <a:p>
            <a:pPr>
              <a:defRPr/>
            </a:pPr>
            <a:r>
              <a:rPr lang="zh-CN" altLang="en-US" sz="2000" spc="150">
                <a:solidFill>
                  <a:schemeClr val="tx1"/>
                </a:solidFill>
                <a:latin typeface="微软雅黑" panose="020B0503020204020204" pitchFamily="34" charset="-122"/>
                <a:ea typeface="微软雅黑" panose="020B0503020204020204" pitchFamily="34" charset="-122"/>
                <a:cs typeface="Gen Jyuu GothicL Medium" panose="020B0302020203020207" pitchFamily="34" charset="-128"/>
                <a:sym typeface="+mn-lt"/>
              </a:rPr>
              <a:t>寻找大牛科研前辈及其最新研究兴趣</a:t>
            </a:r>
          </a:p>
        </p:txBody>
      </p:sp>
      <p:sp>
        <p:nvSpPr>
          <p:cNvPr id="28" name="文本框 27"/>
          <p:cNvSpPr txBox="1"/>
          <p:nvPr/>
        </p:nvSpPr>
        <p:spPr>
          <a:xfrm>
            <a:off x="124762" y="229180"/>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4</a:t>
            </a:r>
          </a:p>
        </p:txBody>
      </p:sp>
      <p:sp>
        <p:nvSpPr>
          <p:cNvPr id="2" name="TextBox 12"/>
          <p:cNvSpPr txBox="1">
            <a:spLocks noChangeArrowheads="1"/>
          </p:cNvSpPr>
          <p:nvPr/>
        </p:nvSpPr>
        <p:spPr bwMode="auto">
          <a:xfrm>
            <a:off x="978535" y="202565"/>
            <a:ext cx="868807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科慧产品如何助力科研项目开展？</a:t>
            </a:r>
            <a:r>
              <a:rPr lang="en-US" altLang="zh-CN" sz="2400" b="1" dirty="0" smtClean="0">
                <a:latin typeface="楷体" panose="02010609060101010101" pitchFamily="49" charset="-122"/>
                <a:ea typeface="楷体" panose="02010609060101010101" pitchFamily="49" charset="-122"/>
                <a:cs typeface="Times New Roman" panose="02020603050405020304" pitchFamily="18" charset="0"/>
              </a:rPr>
              <a:t>--</a:t>
            </a: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申报期</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stretch>
            <a:fillRect/>
          </a:stretch>
        </p:blipFill>
        <p:spPr>
          <a:xfrm>
            <a:off x="6337935" y="3548380"/>
            <a:ext cx="5810885" cy="3422015"/>
          </a:xfrm>
          <a:prstGeom prst="rect">
            <a:avLst/>
          </a:prstGeom>
        </p:spPr>
      </p:pic>
      <p:pic>
        <p:nvPicPr>
          <p:cNvPr id="3" name="图片 2"/>
          <p:cNvPicPr>
            <a:picLocks noChangeAspect="1"/>
          </p:cNvPicPr>
          <p:nvPr/>
        </p:nvPicPr>
        <p:blipFill>
          <a:blip r:embed="rId4"/>
          <a:stretch>
            <a:fillRect/>
          </a:stretch>
        </p:blipFill>
        <p:spPr>
          <a:xfrm>
            <a:off x="6344285" y="703580"/>
            <a:ext cx="5858510" cy="2844800"/>
          </a:xfrm>
          <a:prstGeom prst="rect">
            <a:avLst/>
          </a:prstGeom>
        </p:spPr>
      </p:pic>
      <p:sp>
        <p:nvSpPr>
          <p:cNvPr id="75" name="TextBox 2"/>
          <p:cNvSpPr txBox="1"/>
          <p:nvPr>
            <p:custDataLst>
              <p:tags r:id="rId1"/>
            </p:custDataLst>
          </p:nvPr>
        </p:nvSpPr>
        <p:spPr>
          <a:xfrm>
            <a:off x="283845" y="1073150"/>
            <a:ext cx="4942840" cy="398780"/>
          </a:xfrm>
          <a:prstGeom prst="rect">
            <a:avLst/>
          </a:prstGeom>
          <a:noFill/>
        </p:spPr>
        <p:txBody>
          <a:bodyPr wrap="square" rtlCol="0">
            <a:spAutoFit/>
          </a:bodyPr>
          <a:lstStyle/>
          <a:p>
            <a:pPr>
              <a:defRPr/>
            </a:pPr>
            <a:r>
              <a:rPr lang="zh-CN" altLang="en-US" sz="2000" spc="150">
                <a:solidFill>
                  <a:schemeClr val="tx1"/>
                </a:solidFill>
                <a:latin typeface="微软雅黑" panose="020B0503020204020204" pitchFamily="34" charset="-122"/>
                <a:ea typeface="微软雅黑" panose="020B0503020204020204" pitchFamily="34" charset="-122"/>
                <a:cs typeface="Gen Jyuu GothicL Medium" panose="020B0302020203020207" pitchFamily="34" charset="-128"/>
                <a:sym typeface="+mn-lt"/>
              </a:rPr>
              <a:t>查看哪些资助机构提供科研奖学金项目</a:t>
            </a:r>
          </a:p>
        </p:txBody>
      </p:sp>
      <p:cxnSp>
        <p:nvCxnSpPr>
          <p:cNvPr id="23" name="直接连接符 22"/>
          <p:cNvCxnSpPr/>
          <p:nvPr/>
        </p:nvCxnSpPr>
        <p:spPr>
          <a:xfrm flipV="1">
            <a:off x="372745" y="763270"/>
            <a:ext cx="6896735" cy="6350"/>
          </a:xfrm>
          <a:prstGeom prst="line">
            <a:avLst/>
          </a:prstGeom>
          <a:ln w="12700">
            <a:gradFill flip="none" rotWithShape="1">
              <a:gsLst>
                <a:gs pos="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图片 3" descr="C:\Users\Administrator\Desktop\$]QYHA1)9UWEQ0W[(WABU1Y (1).png$]QYHA1)9UWEQ0W[(WABU1Y (1)"/>
          <p:cNvPicPr>
            <a:picLocks noChangeAspect="1"/>
          </p:cNvPicPr>
          <p:nvPr/>
        </p:nvPicPr>
        <p:blipFill>
          <a:blip r:embed="rId5"/>
          <a:srcRect/>
          <a:stretch>
            <a:fillRect/>
          </a:stretch>
        </p:blipFill>
        <p:spPr>
          <a:xfrm>
            <a:off x="7620" y="1818640"/>
            <a:ext cx="6124575" cy="4180205"/>
          </a:xfrm>
          <a:prstGeom prst="rect">
            <a:avLst/>
          </a:prstGeom>
          <a:ln>
            <a:solidFill>
              <a:schemeClr val="tx1"/>
            </a:solidFill>
          </a:ln>
        </p:spPr>
      </p:pic>
      <p:sp>
        <p:nvSpPr>
          <p:cNvPr id="16" name="矩形 15"/>
          <p:cNvSpPr/>
          <p:nvPr/>
        </p:nvSpPr>
        <p:spPr>
          <a:xfrm flipH="1">
            <a:off x="1523365" y="1818640"/>
            <a:ext cx="1332865" cy="334010"/>
          </a:xfrm>
          <a:prstGeom prst="rect">
            <a:avLst/>
          </a:prstGeom>
          <a:noFill/>
          <a:ln w="38100">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标注 1"/>
          <p:cNvSpPr/>
          <p:nvPr/>
        </p:nvSpPr>
        <p:spPr>
          <a:xfrm>
            <a:off x="4629785" y="1818640"/>
            <a:ext cx="1502410" cy="542290"/>
          </a:xfrm>
          <a:prstGeom prst="wedgeRectCallout">
            <a:avLst>
              <a:gd name="adj1" fmla="val 10970"/>
              <a:gd name="adj2" fmla="val 49648"/>
            </a:avLst>
          </a:prstGeom>
        </p:spPr>
        <p:style>
          <a:lnRef idx="1">
            <a:schemeClr val="dk1"/>
          </a:lnRef>
          <a:fillRef idx="2">
            <a:schemeClr val="dk1"/>
          </a:fillRef>
          <a:effectRef idx="1">
            <a:schemeClr val="dk1"/>
          </a:effectRef>
          <a:fontRef idx="minor">
            <a:schemeClr val="dk1"/>
          </a:fontRef>
        </p:style>
        <p:txBody>
          <a:bodyPr rtlCol="0" anchor="ctr"/>
          <a:lstStyle/>
          <a:p>
            <a:pPr algn="l"/>
            <a:r>
              <a:rPr lang="zh-CN" altLang="en-US" sz="1400" b="1">
                <a:solidFill>
                  <a:schemeClr val="bg1"/>
                </a:solidFill>
              </a:rPr>
              <a:t>检索结果页，筛选人才类项目</a:t>
            </a:r>
          </a:p>
        </p:txBody>
      </p:sp>
      <p:sp>
        <p:nvSpPr>
          <p:cNvPr id="6" name="矩形标注 5"/>
          <p:cNvSpPr/>
          <p:nvPr/>
        </p:nvSpPr>
        <p:spPr>
          <a:xfrm>
            <a:off x="3098800" y="1548765"/>
            <a:ext cx="1000125" cy="755015"/>
          </a:xfrm>
          <a:prstGeom prst="wedgeRectCallout">
            <a:avLst>
              <a:gd name="adj1" fmla="val -79968"/>
              <a:gd name="adj2" fmla="val 5256"/>
            </a:avLst>
          </a:prstGeom>
        </p:spPr>
        <p:style>
          <a:lnRef idx="1">
            <a:schemeClr val="dk1"/>
          </a:lnRef>
          <a:fillRef idx="2">
            <a:schemeClr val="dk1"/>
          </a:fillRef>
          <a:effectRef idx="1">
            <a:schemeClr val="dk1"/>
          </a:effectRef>
          <a:fontRef idx="minor">
            <a:schemeClr val="dk1"/>
          </a:fontRef>
        </p:style>
        <p:txBody>
          <a:bodyPr rtlCol="0" anchor="ctr"/>
          <a:lstStyle/>
          <a:p>
            <a:pPr algn="l"/>
            <a:r>
              <a:rPr lang="zh-CN" altLang="en-US" sz="1400">
                <a:solidFill>
                  <a:schemeClr val="bg1"/>
                </a:solidFill>
              </a:rPr>
              <a:t>根据项目类型筛选定位</a:t>
            </a:r>
          </a:p>
        </p:txBody>
      </p:sp>
      <p:sp>
        <p:nvSpPr>
          <p:cNvPr id="25" name="矩形标注 24"/>
          <p:cNvSpPr/>
          <p:nvPr/>
        </p:nvSpPr>
        <p:spPr>
          <a:xfrm>
            <a:off x="2856230" y="2654300"/>
            <a:ext cx="1765935" cy="542290"/>
          </a:xfrm>
          <a:prstGeom prst="wedgeRectCallout">
            <a:avLst>
              <a:gd name="adj1" fmla="val -51466"/>
              <a:gd name="adj2" fmla="val -97540"/>
            </a:avLst>
          </a:prstGeom>
        </p:spPr>
        <p:style>
          <a:lnRef idx="1">
            <a:schemeClr val="dk1"/>
          </a:lnRef>
          <a:fillRef idx="2">
            <a:schemeClr val="dk1"/>
          </a:fillRef>
          <a:effectRef idx="1">
            <a:schemeClr val="dk1"/>
          </a:effectRef>
          <a:fontRef idx="minor">
            <a:schemeClr val="dk1"/>
          </a:fontRef>
        </p:style>
        <p:txBody>
          <a:bodyPr rtlCol="0" anchor="ctr"/>
          <a:lstStyle/>
          <a:p>
            <a:pPr algn="l"/>
            <a:r>
              <a:rPr lang="zh-CN" altLang="en-US" sz="1400">
                <a:solidFill>
                  <a:schemeClr val="bg1"/>
                </a:solidFill>
              </a:rPr>
              <a:t>根据立项年份排序，查看最新项目。</a:t>
            </a:r>
          </a:p>
        </p:txBody>
      </p:sp>
      <p:sp>
        <p:nvSpPr>
          <p:cNvPr id="5" name="矩形 4"/>
          <p:cNvSpPr/>
          <p:nvPr/>
        </p:nvSpPr>
        <p:spPr>
          <a:xfrm flipH="1">
            <a:off x="2131060" y="2228215"/>
            <a:ext cx="838200" cy="299720"/>
          </a:xfrm>
          <a:prstGeom prst="rect">
            <a:avLst/>
          </a:prstGeom>
          <a:noFill/>
          <a:ln w="38100">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右箭头 17"/>
          <p:cNvSpPr/>
          <p:nvPr/>
        </p:nvSpPr>
        <p:spPr>
          <a:xfrm>
            <a:off x="5668010" y="3074035"/>
            <a:ext cx="1106170" cy="474345"/>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flipH="1">
            <a:off x="6916420" y="1471930"/>
            <a:ext cx="2372360" cy="255270"/>
          </a:xfrm>
          <a:prstGeom prst="rect">
            <a:avLst/>
          </a:prstGeom>
          <a:noFill/>
          <a:ln w="38100">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标注 10"/>
          <p:cNvSpPr/>
          <p:nvPr/>
        </p:nvSpPr>
        <p:spPr>
          <a:xfrm>
            <a:off x="8213090" y="2005965"/>
            <a:ext cx="2290445" cy="522605"/>
          </a:xfrm>
          <a:prstGeom prst="wedgeRectCallout">
            <a:avLst>
              <a:gd name="adj1" fmla="val -50526"/>
              <a:gd name="adj2" fmla="val -110145"/>
            </a:avLst>
          </a:prstGeom>
        </p:spPr>
        <p:style>
          <a:lnRef idx="1">
            <a:schemeClr val="dk1"/>
          </a:lnRef>
          <a:fillRef idx="2">
            <a:schemeClr val="dk1"/>
          </a:fillRef>
          <a:effectRef idx="1">
            <a:schemeClr val="dk1"/>
          </a:effectRef>
          <a:fontRef idx="minor">
            <a:schemeClr val="dk1"/>
          </a:fontRef>
        </p:style>
        <p:txBody>
          <a:bodyPr rtlCol="0" anchor="ctr"/>
          <a:lstStyle/>
          <a:p>
            <a:pPr algn="l"/>
            <a:r>
              <a:rPr lang="zh-CN" altLang="en-US" sz="1400" dirty="0">
                <a:solidFill>
                  <a:schemeClr val="bg1"/>
                </a:solidFill>
                <a:sym typeface="+mn-ea"/>
              </a:rPr>
              <a:t>平台在对项目分类规范的同时，</a:t>
            </a:r>
            <a:r>
              <a:rPr lang="zh-CN" altLang="en-US" sz="1400" u="sng" dirty="0">
                <a:solidFill>
                  <a:schemeClr val="bg1"/>
                </a:solidFill>
                <a:sym typeface="+mn-ea"/>
              </a:rPr>
              <a:t>原项目类型</a:t>
            </a:r>
            <a:r>
              <a:rPr lang="zh-CN" altLang="en-US" sz="1400" dirty="0">
                <a:solidFill>
                  <a:schemeClr val="bg1"/>
                </a:solidFill>
                <a:sym typeface="+mn-ea"/>
              </a:rPr>
              <a:t>数据</a:t>
            </a:r>
            <a:r>
              <a:rPr lang="en-US" altLang="zh-CN" sz="1400" dirty="0">
                <a:solidFill>
                  <a:schemeClr val="bg1"/>
                </a:solidFill>
                <a:sym typeface="+mn-ea"/>
              </a:rPr>
              <a:t>.</a:t>
            </a:r>
          </a:p>
        </p:txBody>
      </p:sp>
      <p:sp>
        <p:nvSpPr>
          <p:cNvPr id="27" name="矩形标注 26"/>
          <p:cNvSpPr/>
          <p:nvPr/>
        </p:nvSpPr>
        <p:spPr>
          <a:xfrm>
            <a:off x="4629785" y="5854065"/>
            <a:ext cx="6188075" cy="1003935"/>
          </a:xfrm>
          <a:prstGeom prst="wedgeRectCallout">
            <a:avLst>
              <a:gd name="adj1" fmla="val 10970"/>
              <a:gd name="adj2" fmla="val 49648"/>
            </a:avLst>
          </a:prstGeom>
          <a:ln>
            <a:solidFill>
              <a:schemeClr val="bg1"/>
            </a:solidFill>
          </a:ln>
        </p:spPr>
        <p:style>
          <a:lnRef idx="1">
            <a:schemeClr val="dk1"/>
          </a:lnRef>
          <a:fillRef idx="2">
            <a:schemeClr val="dk1"/>
          </a:fillRef>
          <a:effectRef idx="1">
            <a:schemeClr val="dk1"/>
          </a:effectRef>
          <a:fontRef idx="minor">
            <a:schemeClr val="dk1"/>
          </a:fontRef>
        </p:style>
        <p:txBody>
          <a:bodyPr rtlCol="0" anchor="ctr"/>
          <a:lstStyle/>
          <a:p>
            <a:pPr algn="l"/>
            <a:r>
              <a:rPr lang="zh-CN" altLang="zh-CN" sz="1800">
                <a:solidFill>
                  <a:schemeClr val="tx1"/>
                </a:solidFill>
                <a:sym typeface="+mn-ea"/>
              </a:rPr>
              <a:t>找到针对硕博生的人才项目类型，可获知其原始项目类型。</a:t>
            </a:r>
          </a:p>
          <a:p>
            <a:pPr algn="l"/>
            <a:r>
              <a:rPr lang="zh-CN" altLang="zh-CN" sz="1800">
                <a:solidFill>
                  <a:schemeClr val="tx1"/>
                </a:solidFill>
                <a:sym typeface="+mn-ea"/>
              </a:rPr>
              <a:t>硕博人才可由此找到提供科研奖学金项目的资助机构，帮助确定项目申报目标，获取海外深造的机会。</a:t>
            </a:r>
          </a:p>
        </p:txBody>
      </p:sp>
      <p:sp>
        <p:nvSpPr>
          <p:cNvPr id="15" name="矩形标注 14"/>
          <p:cNvSpPr/>
          <p:nvPr/>
        </p:nvSpPr>
        <p:spPr>
          <a:xfrm>
            <a:off x="8079105" y="3196590"/>
            <a:ext cx="2327910" cy="664845"/>
          </a:xfrm>
          <a:prstGeom prst="wedgeRectCallout">
            <a:avLst>
              <a:gd name="adj1" fmla="val -60392"/>
              <a:gd name="adj2" fmla="val -145033"/>
            </a:avLst>
          </a:prstGeom>
        </p:spPr>
        <p:style>
          <a:lnRef idx="1">
            <a:schemeClr val="dk1"/>
          </a:lnRef>
          <a:fillRef idx="2">
            <a:schemeClr val="dk1"/>
          </a:fillRef>
          <a:effectRef idx="1">
            <a:schemeClr val="dk1"/>
          </a:effectRef>
          <a:fontRef idx="minor">
            <a:schemeClr val="dk1"/>
          </a:fontRef>
        </p:style>
        <p:txBody>
          <a:bodyPr rtlCol="0" anchor="ctr"/>
          <a:lstStyle/>
          <a:p>
            <a:pPr algn="l"/>
            <a:r>
              <a:rPr lang="zh-CN" altLang="en-US" sz="1400">
                <a:solidFill>
                  <a:schemeClr val="bg1"/>
                </a:solidFill>
              </a:rPr>
              <a:t>源项目链接，进入项目官方地址查看源项目信息。</a:t>
            </a:r>
          </a:p>
        </p:txBody>
      </p:sp>
      <p:sp>
        <p:nvSpPr>
          <p:cNvPr id="17" name="矩形 16"/>
          <p:cNvSpPr/>
          <p:nvPr/>
        </p:nvSpPr>
        <p:spPr>
          <a:xfrm flipH="1">
            <a:off x="6919595" y="2346960"/>
            <a:ext cx="981075" cy="255270"/>
          </a:xfrm>
          <a:prstGeom prst="rect">
            <a:avLst/>
          </a:prstGeom>
          <a:noFill/>
          <a:ln w="38100">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标注 13"/>
          <p:cNvSpPr/>
          <p:nvPr/>
        </p:nvSpPr>
        <p:spPr>
          <a:xfrm>
            <a:off x="4292600" y="3548380"/>
            <a:ext cx="1602105" cy="542290"/>
          </a:xfrm>
          <a:prstGeom prst="wedgeRectCallout">
            <a:avLst>
              <a:gd name="adj1" fmla="val 41676"/>
              <a:gd name="adj2" fmla="val -99531"/>
            </a:avLst>
          </a:prstGeom>
        </p:spPr>
        <p:style>
          <a:lnRef idx="1">
            <a:schemeClr val="dk1"/>
          </a:lnRef>
          <a:fillRef idx="2">
            <a:schemeClr val="dk1"/>
          </a:fillRef>
          <a:effectRef idx="1">
            <a:schemeClr val="dk1"/>
          </a:effectRef>
          <a:fontRef idx="minor">
            <a:schemeClr val="dk1"/>
          </a:fontRef>
        </p:style>
        <p:txBody>
          <a:bodyPr rtlCol="0" anchor="ctr"/>
          <a:lstStyle/>
          <a:p>
            <a:pPr algn="l"/>
            <a:r>
              <a:rPr lang="zh-CN" altLang="en-US" sz="1400">
                <a:solidFill>
                  <a:schemeClr val="bg1"/>
                </a:solidFill>
              </a:rPr>
              <a:t>点击项目题名，查看详情。</a:t>
            </a:r>
          </a:p>
        </p:txBody>
      </p:sp>
      <p:sp>
        <p:nvSpPr>
          <p:cNvPr id="28" name="文本框 27"/>
          <p:cNvSpPr txBox="1"/>
          <p:nvPr/>
        </p:nvSpPr>
        <p:spPr>
          <a:xfrm>
            <a:off x="124762" y="229180"/>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4</a:t>
            </a:r>
          </a:p>
        </p:txBody>
      </p:sp>
      <p:sp>
        <p:nvSpPr>
          <p:cNvPr id="8" name="TextBox 12"/>
          <p:cNvSpPr txBox="1">
            <a:spLocks noChangeArrowheads="1"/>
          </p:cNvSpPr>
          <p:nvPr/>
        </p:nvSpPr>
        <p:spPr bwMode="auto">
          <a:xfrm>
            <a:off x="978535" y="202565"/>
            <a:ext cx="868807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科慧产品如何助力科研项目开展？</a:t>
            </a:r>
            <a:r>
              <a:rPr lang="en-US" altLang="zh-CN" sz="2400" b="1" dirty="0" smtClean="0">
                <a:latin typeface="楷体" panose="02010609060101010101" pitchFamily="49" charset="-122"/>
                <a:ea typeface="楷体" panose="02010609060101010101" pitchFamily="49" charset="-122"/>
                <a:cs typeface="Times New Roman" panose="02020603050405020304" pitchFamily="18" charset="0"/>
              </a:rPr>
              <a:t>--</a:t>
            </a: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申报期</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接连接符 22"/>
          <p:cNvCxnSpPr/>
          <p:nvPr/>
        </p:nvCxnSpPr>
        <p:spPr>
          <a:xfrm flipV="1">
            <a:off x="372745" y="807085"/>
            <a:ext cx="6896735" cy="6350"/>
          </a:xfrm>
          <a:prstGeom prst="line">
            <a:avLst/>
          </a:prstGeom>
          <a:ln w="12700">
            <a:gradFill flip="none" rotWithShape="1">
              <a:gsLst>
                <a:gs pos="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8" name="TextBox 2"/>
          <p:cNvSpPr txBox="1"/>
          <p:nvPr>
            <p:custDataLst>
              <p:tags r:id="rId1"/>
            </p:custDataLst>
          </p:nvPr>
        </p:nvSpPr>
        <p:spPr>
          <a:xfrm>
            <a:off x="7172960" y="321310"/>
            <a:ext cx="4942840" cy="398780"/>
          </a:xfrm>
          <a:prstGeom prst="rect">
            <a:avLst/>
          </a:prstGeom>
          <a:noFill/>
        </p:spPr>
        <p:txBody>
          <a:bodyPr wrap="square" rtlCol="0">
            <a:spAutoFit/>
          </a:bodyPr>
          <a:lstStyle/>
          <a:p>
            <a:pPr>
              <a:defRPr/>
            </a:pPr>
            <a:r>
              <a:rPr lang="zh-CN" altLang="en-US" sz="2000" spc="150">
                <a:solidFill>
                  <a:schemeClr val="tx1"/>
                </a:solidFill>
                <a:latin typeface="微软雅黑" panose="020B0503020204020204" pitchFamily="34" charset="-122"/>
                <a:ea typeface="微软雅黑" panose="020B0503020204020204" pitchFamily="34" charset="-122"/>
                <a:cs typeface="Gen Jyuu GothicL Medium" panose="020B0302020203020207" pitchFamily="34" charset="-128"/>
                <a:sym typeface="+mn-lt"/>
              </a:rPr>
              <a:t>寻找大牛科研前辈及其最新研究兴趣</a:t>
            </a:r>
          </a:p>
        </p:txBody>
      </p:sp>
      <p:sp>
        <p:nvSpPr>
          <p:cNvPr id="9" name="矩形标注 8"/>
          <p:cNvSpPr/>
          <p:nvPr/>
        </p:nvSpPr>
        <p:spPr>
          <a:xfrm>
            <a:off x="8163560" y="3992245"/>
            <a:ext cx="3952240" cy="1271905"/>
          </a:xfrm>
          <a:prstGeom prst="wedgeRectCallout">
            <a:avLst>
              <a:gd name="adj1" fmla="val 10970"/>
              <a:gd name="adj2" fmla="val 49648"/>
            </a:avLst>
          </a:prstGeom>
          <a:ln>
            <a:solidFill>
              <a:schemeClr val="bg1"/>
            </a:solidFill>
          </a:ln>
        </p:spPr>
        <p:style>
          <a:lnRef idx="1">
            <a:schemeClr val="dk1"/>
          </a:lnRef>
          <a:fillRef idx="2">
            <a:schemeClr val="dk1"/>
          </a:fillRef>
          <a:effectRef idx="1">
            <a:schemeClr val="dk1"/>
          </a:effectRef>
          <a:fontRef idx="minor">
            <a:schemeClr val="dk1"/>
          </a:fontRef>
        </p:style>
        <p:txBody>
          <a:bodyPr rtlCol="0" anchor="ctr"/>
          <a:lstStyle/>
          <a:p>
            <a:pPr algn="l"/>
            <a:r>
              <a:rPr lang="zh-CN" altLang="zh-CN" sz="1800">
                <a:solidFill>
                  <a:schemeClr val="tx1"/>
                </a:solidFill>
                <a:sym typeface="+mn-ea"/>
              </a:rPr>
              <a:t>寻找大牛科研前辈，查看其主持的项目详情，分析其科研历程，能为自己科研提供一定参考经验。</a:t>
            </a:r>
            <a:endParaRPr lang="zh-CN" altLang="en-US" sz="1400" dirty="0">
              <a:solidFill>
                <a:schemeClr val="tx1"/>
              </a:solidFill>
              <a:sym typeface="+mn-ea"/>
            </a:endParaRPr>
          </a:p>
        </p:txBody>
      </p:sp>
      <p:sp>
        <p:nvSpPr>
          <p:cNvPr id="10" name="右箭头 9"/>
          <p:cNvSpPr/>
          <p:nvPr/>
        </p:nvSpPr>
        <p:spPr>
          <a:xfrm rot="2280000">
            <a:off x="5393690" y="2889885"/>
            <a:ext cx="906780" cy="278765"/>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252730" y="1548765"/>
            <a:ext cx="6037580" cy="2846705"/>
            <a:chOff x="-3789" y="3336"/>
            <a:chExt cx="11450" cy="5560"/>
          </a:xfrm>
        </p:grpSpPr>
        <p:pic>
          <p:nvPicPr>
            <p:cNvPr id="19" name="图片 18"/>
            <p:cNvPicPr>
              <a:picLocks noChangeAspect="1"/>
            </p:cNvPicPr>
            <p:nvPr/>
          </p:nvPicPr>
          <p:blipFill>
            <a:blip r:embed="rId3"/>
            <a:stretch>
              <a:fillRect/>
            </a:stretch>
          </p:blipFill>
          <p:spPr>
            <a:xfrm>
              <a:off x="-3789" y="3336"/>
              <a:ext cx="11450" cy="5560"/>
            </a:xfrm>
            <a:prstGeom prst="rect">
              <a:avLst/>
            </a:prstGeom>
          </p:spPr>
        </p:pic>
        <p:sp>
          <p:nvSpPr>
            <p:cNvPr id="21" name="矩形 20"/>
            <p:cNvSpPr/>
            <p:nvPr/>
          </p:nvSpPr>
          <p:spPr>
            <a:xfrm flipH="1">
              <a:off x="4662" y="5111"/>
              <a:ext cx="1286" cy="253"/>
            </a:xfrm>
            <a:prstGeom prst="rect">
              <a:avLst/>
            </a:prstGeom>
            <a:noFill/>
            <a:ln w="38100">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2" name="图片 21"/>
          <p:cNvPicPr>
            <a:picLocks noChangeAspect="1"/>
          </p:cNvPicPr>
          <p:nvPr/>
        </p:nvPicPr>
        <p:blipFill>
          <a:blip r:embed="rId4"/>
          <a:stretch>
            <a:fillRect/>
          </a:stretch>
        </p:blipFill>
        <p:spPr>
          <a:xfrm>
            <a:off x="5801360" y="3916680"/>
            <a:ext cx="2209800" cy="2139950"/>
          </a:xfrm>
          <a:prstGeom prst="rect">
            <a:avLst/>
          </a:prstGeom>
        </p:spPr>
      </p:pic>
      <p:pic>
        <p:nvPicPr>
          <p:cNvPr id="24" name="图片 23"/>
          <p:cNvPicPr>
            <a:picLocks noChangeAspect="1"/>
          </p:cNvPicPr>
          <p:nvPr/>
        </p:nvPicPr>
        <p:blipFill>
          <a:blip r:embed="rId5"/>
          <a:stretch>
            <a:fillRect/>
          </a:stretch>
        </p:blipFill>
        <p:spPr>
          <a:xfrm>
            <a:off x="253365" y="4248150"/>
            <a:ext cx="5484495" cy="2487295"/>
          </a:xfrm>
          <a:prstGeom prst="rect">
            <a:avLst/>
          </a:prstGeom>
        </p:spPr>
      </p:pic>
      <p:sp>
        <p:nvSpPr>
          <p:cNvPr id="26" name="右箭头 25"/>
          <p:cNvSpPr/>
          <p:nvPr/>
        </p:nvSpPr>
        <p:spPr>
          <a:xfrm>
            <a:off x="6090920" y="2061210"/>
            <a:ext cx="1631315" cy="276225"/>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标注 27"/>
          <p:cNvSpPr/>
          <p:nvPr/>
        </p:nvSpPr>
        <p:spPr>
          <a:xfrm>
            <a:off x="5801360" y="2912745"/>
            <a:ext cx="2136140" cy="582930"/>
          </a:xfrm>
          <a:prstGeom prst="wedgeRectCallout">
            <a:avLst>
              <a:gd name="adj1" fmla="val -63022"/>
              <a:gd name="adj2" fmla="val -106227"/>
            </a:avLst>
          </a:prstGeom>
        </p:spPr>
        <p:style>
          <a:lnRef idx="1">
            <a:schemeClr val="dk1"/>
          </a:lnRef>
          <a:fillRef idx="2">
            <a:schemeClr val="dk1"/>
          </a:fillRef>
          <a:effectRef idx="1">
            <a:schemeClr val="dk1"/>
          </a:effectRef>
          <a:fontRef idx="minor">
            <a:schemeClr val="dk1"/>
          </a:fontRef>
        </p:style>
        <p:txBody>
          <a:bodyPr rtlCol="0" anchor="ctr"/>
          <a:lstStyle/>
          <a:p>
            <a:pPr algn="l"/>
            <a:r>
              <a:rPr lang="zh-CN" altLang="en-US" sz="1400">
                <a:solidFill>
                  <a:schemeClr val="bg1"/>
                </a:solidFill>
              </a:rPr>
              <a:t>点击该负责人，检索该负责人主持的所有项目。</a:t>
            </a:r>
          </a:p>
        </p:txBody>
      </p:sp>
      <p:pic>
        <p:nvPicPr>
          <p:cNvPr id="29" name="图片 28"/>
          <p:cNvPicPr>
            <a:picLocks noChangeAspect="1"/>
          </p:cNvPicPr>
          <p:nvPr/>
        </p:nvPicPr>
        <p:blipFill>
          <a:blip r:embed="rId6"/>
          <a:stretch>
            <a:fillRect/>
          </a:stretch>
        </p:blipFill>
        <p:spPr>
          <a:xfrm>
            <a:off x="8074660" y="1341755"/>
            <a:ext cx="3755390" cy="2360930"/>
          </a:xfrm>
          <a:prstGeom prst="rect">
            <a:avLst/>
          </a:prstGeom>
        </p:spPr>
      </p:pic>
      <p:sp>
        <p:nvSpPr>
          <p:cNvPr id="30" name="矩形标注 29"/>
          <p:cNvSpPr/>
          <p:nvPr/>
        </p:nvSpPr>
        <p:spPr>
          <a:xfrm>
            <a:off x="9970770" y="1433195"/>
            <a:ext cx="2145030" cy="523875"/>
          </a:xfrm>
          <a:prstGeom prst="wedgeRectCallout">
            <a:avLst>
              <a:gd name="adj1" fmla="val 48787"/>
              <a:gd name="adj2" fmla="val 13432"/>
            </a:avLst>
          </a:prstGeom>
        </p:spPr>
        <p:style>
          <a:lnRef idx="1">
            <a:schemeClr val="dk1"/>
          </a:lnRef>
          <a:fillRef idx="2">
            <a:schemeClr val="dk1"/>
          </a:fillRef>
          <a:effectRef idx="1">
            <a:schemeClr val="dk1"/>
          </a:effectRef>
          <a:fontRef idx="minor">
            <a:schemeClr val="dk1"/>
          </a:fontRef>
        </p:style>
        <p:txBody>
          <a:bodyPr rtlCol="0" anchor="ctr"/>
          <a:lstStyle/>
          <a:p>
            <a:pPr algn="just">
              <a:lnSpc>
                <a:spcPct val="120000"/>
              </a:lnSpc>
            </a:pPr>
            <a:r>
              <a:rPr lang="zh-CN" sz="1400" dirty="0">
                <a:solidFill>
                  <a:schemeClr val="bg1"/>
                </a:solidFill>
                <a:sym typeface="+mn-ea"/>
              </a:rPr>
              <a:t>该负责人检索的所有项目结果。</a:t>
            </a:r>
          </a:p>
        </p:txBody>
      </p:sp>
      <p:sp>
        <p:nvSpPr>
          <p:cNvPr id="2" name="文本框 1"/>
          <p:cNvSpPr txBox="1"/>
          <p:nvPr/>
        </p:nvSpPr>
        <p:spPr>
          <a:xfrm>
            <a:off x="124762" y="229180"/>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4</a:t>
            </a:r>
          </a:p>
        </p:txBody>
      </p:sp>
      <p:sp>
        <p:nvSpPr>
          <p:cNvPr id="3" name="TextBox 12"/>
          <p:cNvSpPr txBox="1">
            <a:spLocks noChangeArrowheads="1"/>
          </p:cNvSpPr>
          <p:nvPr/>
        </p:nvSpPr>
        <p:spPr bwMode="auto">
          <a:xfrm>
            <a:off x="978535" y="202565"/>
            <a:ext cx="868807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科慧产品如何助力科研项目开展？</a:t>
            </a:r>
            <a:r>
              <a:rPr lang="en-US" altLang="zh-CN" sz="2400" b="1" dirty="0" smtClean="0">
                <a:latin typeface="楷体" panose="02010609060101010101" pitchFamily="49" charset="-122"/>
                <a:ea typeface="楷体" panose="02010609060101010101" pitchFamily="49" charset="-122"/>
                <a:cs typeface="Times New Roman" panose="02020603050405020304" pitchFamily="18" charset="0"/>
              </a:rPr>
              <a:t>--</a:t>
            </a: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申报期</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124762" y="229180"/>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4</a:t>
            </a:r>
          </a:p>
        </p:txBody>
      </p:sp>
      <p:sp>
        <p:nvSpPr>
          <p:cNvPr id="45" name="TextBox 12"/>
          <p:cNvSpPr txBox="1">
            <a:spLocks noChangeArrowheads="1"/>
          </p:cNvSpPr>
          <p:nvPr/>
        </p:nvSpPr>
        <p:spPr bwMode="auto">
          <a:xfrm>
            <a:off x="978535" y="202565"/>
            <a:ext cx="868807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科慧产品如何助力科研项目开展？</a:t>
            </a:r>
            <a:r>
              <a:rPr lang="en-US" altLang="zh-CN" sz="2400" b="1" dirty="0" smtClean="0">
                <a:latin typeface="楷体" panose="02010609060101010101" pitchFamily="49" charset="-122"/>
                <a:ea typeface="楷体" panose="02010609060101010101" pitchFamily="49" charset="-122"/>
                <a:cs typeface="Times New Roman" panose="02020603050405020304" pitchFamily="18" charset="0"/>
              </a:rPr>
              <a:t>--</a:t>
            </a: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实施期和结题期</a:t>
            </a:r>
          </a:p>
        </p:txBody>
      </p:sp>
      <p:pic>
        <p:nvPicPr>
          <p:cNvPr id="7" name="图片 6"/>
          <p:cNvPicPr>
            <a:picLocks noChangeAspect="1"/>
          </p:cNvPicPr>
          <p:nvPr/>
        </p:nvPicPr>
        <p:blipFill>
          <a:blip r:embed="rId2"/>
          <a:stretch>
            <a:fillRect/>
          </a:stretch>
        </p:blipFill>
        <p:spPr>
          <a:xfrm>
            <a:off x="5769610" y="1311910"/>
            <a:ext cx="6135370" cy="4233545"/>
          </a:xfrm>
          <a:prstGeom prst="rect">
            <a:avLst/>
          </a:prstGeom>
        </p:spPr>
      </p:pic>
      <p:sp>
        <p:nvSpPr>
          <p:cNvPr id="9" name="矩形 8"/>
          <p:cNvSpPr/>
          <p:nvPr/>
        </p:nvSpPr>
        <p:spPr>
          <a:xfrm>
            <a:off x="6009005" y="5822950"/>
            <a:ext cx="5343525" cy="398780"/>
          </a:xfrm>
          <a:prstGeom prst="rect">
            <a:avLst/>
          </a:prstGeom>
        </p:spPr>
        <p:txBody>
          <a:bodyPr wrap="square">
            <a:spAutoFit/>
          </a:bodyPr>
          <a:lstStyle/>
          <a:p>
            <a:pPr algn="l"/>
            <a:r>
              <a:rPr lang="zh-CN" altLang="en-US" sz="2000" b="1" dirty="0">
                <a:latin typeface="微软雅黑" panose="020B0503020204020204" pitchFamily="34" charset="-122"/>
                <a:ea typeface="微软雅黑" panose="020B0503020204020204" pitchFamily="34" charset="-122"/>
                <a:cs typeface="Times New Roman" panose="02020603050405020304" pitchFamily="18" charset="0"/>
              </a:rPr>
              <a:t>结题中项目产出规范的论文收录列表</a:t>
            </a:r>
          </a:p>
        </p:txBody>
      </p:sp>
      <p:sp>
        <p:nvSpPr>
          <p:cNvPr id="48" name="文本框 47"/>
          <p:cNvSpPr txBox="1"/>
          <p:nvPr/>
        </p:nvSpPr>
        <p:spPr>
          <a:xfrm>
            <a:off x="532765" y="2327275"/>
            <a:ext cx="4787900" cy="2614930"/>
          </a:xfrm>
          <a:prstGeom prst="rect">
            <a:avLst/>
          </a:prstGeom>
          <a:noFill/>
        </p:spPr>
        <p:txBody>
          <a:bodyPr wrap="square" rtlCol="0" anchor="t">
            <a:spAutoFit/>
          </a:bodyPr>
          <a:lstStyle/>
          <a:p>
            <a:pPr marL="342900" indent="-342900" fontAlgn="auto">
              <a:lnSpc>
                <a:spcPct val="100000"/>
              </a:lnSpc>
              <a:spcBef>
                <a:spcPts val="600"/>
              </a:spcBef>
              <a:spcAft>
                <a:spcPts val="600"/>
              </a:spcAft>
              <a:buFont typeface="Wingdings" panose="05000000000000000000" charset="0"/>
              <a:buChar char="l"/>
            </a:pPr>
            <a:r>
              <a:rPr lang="zh-CN" sz="2400" spc="10" dirty="0">
                <a:sym typeface="+mn-ea"/>
              </a:rPr>
              <a:t>实施期</a:t>
            </a:r>
            <a:endParaRPr lang="zh-CN" altLang="en-US" sz="2400"/>
          </a:p>
          <a:p>
            <a:pPr marL="800100" lvl="1" indent="-342900" fontAlgn="auto">
              <a:lnSpc>
                <a:spcPct val="100000"/>
              </a:lnSpc>
              <a:spcBef>
                <a:spcPts val="600"/>
              </a:spcBef>
              <a:spcAft>
                <a:spcPts val="600"/>
              </a:spcAft>
              <a:buFont typeface="Wingdings" panose="05000000000000000000" charset="0"/>
              <a:buChar char="l"/>
            </a:pPr>
            <a:r>
              <a:rPr lang="zh-CN" sz="2400" spc="10" dirty="0">
                <a:sym typeface="+mn-ea"/>
              </a:rPr>
              <a:t>持续跟踪相关的新立项项目研究点、研究思路，为现有研究和项目完成后的继续申报提供参考</a:t>
            </a:r>
            <a:endParaRPr sz="2400" spc="10" dirty="0">
              <a:sym typeface="+mn-ea"/>
            </a:endParaRPr>
          </a:p>
          <a:p>
            <a:pPr marL="800100" lvl="1" indent="-342900" fontAlgn="auto">
              <a:lnSpc>
                <a:spcPct val="100000"/>
              </a:lnSpc>
              <a:spcBef>
                <a:spcPts val="600"/>
              </a:spcBef>
              <a:spcAft>
                <a:spcPts val="600"/>
              </a:spcAft>
              <a:buFont typeface="Wingdings" panose="05000000000000000000" charset="0"/>
              <a:buChar char="l"/>
            </a:pPr>
            <a:r>
              <a:rPr lang="zh-CN" sz="2400" spc="10" dirty="0">
                <a:sym typeface="+mn-ea"/>
              </a:rPr>
              <a:t>跟踪相关研究的研究成果</a:t>
            </a:r>
            <a:endParaRPr lang="zh-CN" sz="2400" spc="1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738313"/>
            <a:ext cx="12192000" cy="3381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528445" y="3429000"/>
            <a:ext cx="8205470" cy="676910"/>
          </a:xfrm>
          <a:prstGeom prst="rect">
            <a:avLst/>
          </a:prstGeom>
          <a:noFill/>
        </p:spPr>
        <p:txBody>
          <a:bodyPr wrap="square" lIns="0" tIns="0" rIns="0" bIns="0" rtlCol="0">
            <a:spAutoFit/>
          </a:bodyPr>
          <a:lstStyle/>
          <a:p>
            <a:r>
              <a:rPr lang="zh-CN" altLang="en-US" sz="4400" dirty="0" smtClean="0">
                <a:solidFill>
                  <a:schemeClr val="bg1"/>
                </a:solidFill>
                <a:latin typeface="+mj-lt"/>
                <a:ea typeface="+mj-ea"/>
              </a:rPr>
              <a:t>科慧产品是什么？</a:t>
            </a:r>
            <a:endParaRPr lang="zh-CN" altLang="en-US" sz="4400" dirty="0">
              <a:solidFill>
                <a:schemeClr val="bg1"/>
              </a:solidFill>
              <a:latin typeface="+mj-lt"/>
              <a:ea typeface="+mj-ea"/>
            </a:endParaRPr>
          </a:p>
        </p:txBody>
      </p:sp>
      <p:sp>
        <p:nvSpPr>
          <p:cNvPr id="11" name="文本框 10"/>
          <p:cNvSpPr txBox="1"/>
          <p:nvPr/>
        </p:nvSpPr>
        <p:spPr>
          <a:xfrm>
            <a:off x="1430431" y="1795463"/>
            <a:ext cx="820738" cy="1769715"/>
          </a:xfrm>
          <a:prstGeom prst="rect">
            <a:avLst/>
          </a:prstGeom>
          <a:noFill/>
        </p:spPr>
        <p:txBody>
          <a:bodyPr wrap="none" lIns="0" tIns="0" rIns="0" bIns="0" rtlCol="0">
            <a:spAutoFit/>
          </a:bodyPr>
          <a:lstStyle>
            <a:defPPr>
              <a:defRPr lang="zh-CN"/>
            </a:defPPr>
            <a:lvl1pPr>
              <a:defRPr sz="2400">
                <a:solidFill>
                  <a:schemeClr val="tx2"/>
                </a:solidFill>
                <a:latin typeface="+mj-lt"/>
                <a:ea typeface="+mj-ea"/>
              </a:defRPr>
            </a:lvl1pPr>
          </a:lstStyle>
          <a:p>
            <a:r>
              <a:rPr lang="en-US" altLang="zh-CN" sz="11500">
                <a:solidFill>
                  <a:srgbClr val="92D050"/>
                </a:solidFill>
                <a:latin typeface="+mn-lt"/>
                <a:ea typeface="+mn-ea"/>
              </a:rPr>
              <a:t>1</a:t>
            </a:r>
            <a:endParaRPr lang="zh-CN" altLang="en-US" sz="11500" dirty="0">
              <a:solidFill>
                <a:srgbClr val="92D050"/>
              </a:solidFill>
              <a:latin typeface="+mn-lt"/>
              <a:ea typeface="+mn-ea"/>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738313"/>
            <a:ext cx="12192000" cy="3381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528445" y="3429000"/>
            <a:ext cx="9241155" cy="676910"/>
          </a:xfrm>
          <a:prstGeom prst="rect">
            <a:avLst/>
          </a:prstGeom>
          <a:noFill/>
        </p:spPr>
        <p:txBody>
          <a:bodyPr wrap="square" lIns="0" tIns="0" rIns="0" bIns="0" rtlCol="0">
            <a:spAutoFit/>
          </a:bodyPr>
          <a:lstStyle/>
          <a:p>
            <a:r>
              <a:rPr lang="zh-CN" altLang="en-US" sz="4400" dirty="0" smtClean="0">
                <a:solidFill>
                  <a:schemeClr val="bg1"/>
                </a:solidFill>
                <a:latin typeface="+mj-lt"/>
                <a:ea typeface="+mj-ea"/>
              </a:rPr>
              <a:t>科慧产品如何支撑学科、情报服务？</a:t>
            </a:r>
            <a:endParaRPr lang="zh-CN" altLang="en-US" sz="4400" dirty="0">
              <a:solidFill>
                <a:schemeClr val="bg1"/>
              </a:solidFill>
              <a:latin typeface="+mj-lt"/>
              <a:ea typeface="+mj-ea"/>
            </a:endParaRPr>
          </a:p>
        </p:txBody>
      </p:sp>
      <p:sp>
        <p:nvSpPr>
          <p:cNvPr id="11" name="文本框 10"/>
          <p:cNvSpPr txBox="1"/>
          <p:nvPr/>
        </p:nvSpPr>
        <p:spPr>
          <a:xfrm>
            <a:off x="1430431" y="1795463"/>
            <a:ext cx="812165" cy="1769745"/>
          </a:xfrm>
          <a:prstGeom prst="rect">
            <a:avLst/>
          </a:prstGeom>
          <a:noFill/>
        </p:spPr>
        <p:txBody>
          <a:bodyPr wrap="none" lIns="0" tIns="0" rIns="0" bIns="0" rtlCol="0">
            <a:spAutoFit/>
          </a:bodyPr>
          <a:lstStyle>
            <a:defPPr>
              <a:defRPr lang="zh-CN"/>
            </a:defPPr>
            <a:lvl1pPr>
              <a:defRPr sz="2400">
                <a:solidFill>
                  <a:schemeClr val="tx2"/>
                </a:solidFill>
                <a:latin typeface="+mj-lt"/>
                <a:ea typeface="+mj-ea"/>
              </a:defRPr>
            </a:lvl1pPr>
          </a:lstStyle>
          <a:p>
            <a:r>
              <a:rPr lang="en-US" sz="11500" dirty="0">
                <a:solidFill>
                  <a:srgbClr val="92D050"/>
                </a:solidFill>
                <a:latin typeface="+mn-lt"/>
                <a:ea typeface="+mn-ea"/>
              </a:rPr>
              <a:t>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4"/>
          <p:cNvSpPr/>
          <p:nvPr/>
        </p:nvSpPr>
        <p:spPr>
          <a:xfrm>
            <a:off x="-13327" y="207079"/>
            <a:ext cx="144000" cy="54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24762" y="229180"/>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5</a:t>
            </a:r>
          </a:p>
        </p:txBody>
      </p:sp>
      <p:sp>
        <p:nvSpPr>
          <p:cNvPr id="29" name="TextBox 12"/>
          <p:cNvSpPr txBox="1">
            <a:spLocks noChangeArrowheads="1"/>
          </p:cNvSpPr>
          <p:nvPr/>
        </p:nvSpPr>
        <p:spPr bwMode="auto">
          <a:xfrm>
            <a:off x="1065666" y="184945"/>
            <a:ext cx="4957986"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sz="2400" b="1" dirty="0" smtClean="0">
                <a:latin typeface="楷体" panose="02010609060101010101" pitchFamily="49" charset="-122"/>
                <a:ea typeface="楷体" panose="02010609060101010101" pitchFamily="49" charset="-122"/>
                <a:cs typeface="Times New Roman" panose="02020603050405020304" pitchFamily="18" charset="0"/>
              </a:rPr>
              <a:t>科慧产品如何支撑学科、情报服务？</a:t>
            </a:r>
            <a:endParaRPr lang="zh-CN" sz="2400" b="1" dirty="0">
              <a:latin typeface="楷体" panose="02010609060101010101" pitchFamily="49" charset="-122"/>
              <a:ea typeface="楷体" panose="02010609060101010101" pitchFamily="49" charset="-122"/>
              <a:cs typeface="Times New Roman" panose="02020603050405020304" pitchFamily="18" charset="0"/>
            </a:endParaRPr>
          </a:p>
        </p:txBody>
      </p:sp>
      <p:sp>
        <p:nvSpPr>
          <p:cNvPr id="4" name="AutoShape 3"/>
          <p:cNvSpPr>
            <a:spLocks noChangeAspect="1" noChangeArrowheads="1" noTextEdit="1"/>
          </p:cNvSpPr>
          <p:nvPr>
            <p:custDataLst>
              <p:tags r:id="rId1"/>
            </p:custDataLst>
          </p:nvPr>
        </p:nvSpPr>
        <p:spPr bwMode="auto">
          <a:xfrm rot="19495370">
            <a:off x="4243555" y="1989666"/>
            <a:ext cx="3448685" cy="3268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lnSpc>
                <a:spcPct val="120000"/>
              </a:lnSpc>
            </a:pPr>
            <a:endParaRPr lang="zh-CN" altLang="en-US">
              <a:latin typeface="微软雅黑" panose="020B0503020204020204" pitchFamily="34" charset="-122"/>
              <a:ea typeface="微软雅黑" panose="020B0503020204020204" pitchFamily="34" charset="-122"/>
            </a:endParaRPr>
          </a:p>
        </p:txBody>
      </p:sp>
      <p:sp>
        <p:nvSpPr>
          <p:cNvPr id="5" name="Freeform 5"/>
          <p:cNvSpPr/>
          <p:nvPr>
            <p:custDataLst>
              <p:tags r:id="rId2"/>
            </p:custDataLst>
          </p:nvPr>
        </p:nvSpPr>
        <p:spPr bwMode="auto">
          <a:xfrm rot="19495370">
            <a:off x="4302610" y="2033481"/>
            <a:ext cx="3334385" cy="3171190"/>
          </a:xfrm>
          <a:custGeom>
            <a:avLst/>
            <a:gdLst>
              <a:gd name="T0" fmla="*/ 190 w 380"/>
              <a:gd name="T1" fmla="*/ 61 h 361"/>
              <a:gd name="T2" fmla="*/ 308 w 380"/>
              <a:gd name="T3" fmla="*/ 0 h 361"/>
              <a:gd name="T4" fmla="*/ 285 w 380"/>
              <a:gd name="T5" fmla="*/ 131 h 361"/>
              <a:gd name="T6" fmla="*/ 380 w 380"/>
              <a:gd name="T7" fmla="*/ 223 h 361"/>
              <a:gd name="T8" fmla="*/ 249 w 380"/>
              <a:gd name="T9" fmla="*/ 242 h 361"/>
              <a:gd name="T10" fmla="*/ 190 w 380"/>
              <a:gd name="T11" fmla="*/ 361 h 361"/>
              <a:gd name="T12" fmla="*/ 131 w 380"/>
              <a:gd name="T13" fmla="*/ 242 h 361"/>
              <a:gd name="T14" fmla="*/ 0 w 380"/>
              <a:gd name="T15" fmla="*/ 223 h 361"/>
              <a:gd name="T16" fmla="*/ 95 w 380"/>
              <a:gd name="T17" fmla="*/ 131 h 361"/>
              <a:gd name="T18" fmla="*/ 73 w 380"/>
              <a:gd name="T19" fmla="*/ 0 h 361"/>
              <a:gd name="T20" fmla="*/ 190 w 380"/>
              <a:gd name="T21" fmla="*/ 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 h="361">
                <a:moveTo>
                  <a:pt x="190" y="61"/>
                </a:moveTo>
                <a:cubicBezTo>
                  <a:pt x="223" y="61"/>
                  <a:pt x="308" y="0"/>
                  <a:pt x="308" y="0"/>
                </a:cubicBezTo>
                <a:cubicBezTo>
                  <a:pt x="308" y="0"/>
                  <a:pt x="275" y="99"/>
                  <a:pt x="285" y="131"/>
                </a:cubicBezTo>
                <a:cubicBezTo>
                  <a:pt x="296" y="162"/>
                  <a:pt x="380" y="223"/>
                  <a:pt x="380" y="223"/>
                </a:cubicBezTo>
                <a:cubicBezTo>
                  <a:pt x="380" y="223"/>
                  <a:pt x="276" y="223"/>
                  <a:pt x="249" y="242"/>
                </a:cubicBezTo>
                <a:cubicBezTo>
                  <a:pt x="222" y="262"/>
                  <a:pt x="190" y="361"/>
                  <a:pt x="190" y="361"/>
                </a:cubicBezTo>
                <a:cubicBezTo>
                  <a:pt x="190" y="361"/>
                  <a:pt x="158" y="262"/>
                  <a:pt x="131" y="242"/>
                </a:cubicBezTo>
                <a:cubicBezTo>
                  <a:pt x="105" y="223"/>
                  <a:pt x="0" y="223"/>
                  <a:pt x="0" y="223"/>
                </a:cubicBezTo>
                <a:cubicBezTo>
                  <a:pt x="0" y="223"/>
                  <a:pt x="85" y="162"/>
                  <a:pt x="95" y="131"/>
                </a:cubicBezTo>
                <a:cubicBezTo>
                  <a:pt x="105" y="99"/>
                  <a:pt x="73" y="0"/>
                  <a:pt x="73" y="0"/>
                </a:cubicBezTo>
                <a:cubicBezTo>
                  <a:pt x="73" y="0"/>
                  <a:pt x="157" y="61"/>
                  <a:pt x="190" y="61"/>
                </a:cubicBezTo>
                <a:close/>
              </a:path>
            </a:pathLst>
          </a:custGeom>
          <a:solidFill>
            <a:sysClr val="window" lastClr="FFFFFF">
              <a:lumMod val="85000"/>
            </a:sysClr>
          </a:solidFill>
          <a:ln w="17463" cap="flat">
            <a:noFill/>
            <a:prstDash val="solid"/>
            <a:miter lim="800000"/>
          </a:ln>
        </p:spPr>
        <p:txBody>
          <a:bodyPr vert="horz" wrap="square" lIns="91440" tIns="45720" rIns="91440" bIns="45720" numCol="1" anchor="t" anchorCtr="0" compatLnSpc="1"/>
          <a:lstStyle/>
          <a:p>
            <a:pPr>
              <a:lnSpc>
                <a:spcPct val="120000"/>
              </a:lnSpc>
            </a:pPr>
            <a:endParaRPr lang="zh-CN" altLang="en-US" dirty="0">
              <a:latin typeface="微软雅黑" panose="020B0503020204020204" pitchFamily="34" charset="-122"/>
              <a:ea typeface="微软雅黑" panose="020B0503020204020204" pitchFamily="34" charset="-122"/>
            </a:endParaRPr>
          </a:p>
        </p:txBody>
      </p:sp>
      <p:sp>
        <p:nvSpPr>
          <p:cNvPr id="6" name="任意多边形 11"/>
          <p:cNvSpPr/>
          <p:nvPr>
            <p:custDataLst>
              <p:tags r:id="rId3"/>
            </p:custDataLst>
          </p:nvPr>
        </p:nvSpPr>
        <p:spPr bwMode="auto">
          <a:xfrm>
            <a:off x="5539437" y="3107412"/>
            <a:ext cx="660085" cy="660085"/>
          </a:xfrm>
          <a:custGeom>
            <a:avLst/>
            <a:gdLst/>
            <a:ahLst/>
            <a:cxnLst>
              <a:cxn ang="0">
                <a:pos x="55" y="28"/>
              </a:cxn>
              <a:cxn ang="0">
                <a:pos x="27" y="55"/>
              </a:cxn>
              <a:cxn ang="0">
                <a:pos x="0" y="28"/>
              </a:cxn>
              <a:cxn ang="0">
                <a:pos x="27" y="0"/>
              </a:cxn>
              <a:cxn ang="0">
                <a:pos x="55" y="28"/>
              </a:cxn>
              <a:cxn ang="0">
                <a:pos x="42" y="28"/>
              </a:cxn>
              <a:cxn ang="0">
                <a:pos x="41" y="26"/>
              </a:cxn>
              <a:cxn ang="0">
                <a:pos x="21" y="14"/>
              </a:cxn>
              <a:cxn ang="0">
                <a:pos x="19" y="14"/>
              </a:cxn>
              <a:cxn ang="0">
                <a:pos x="18" y="16"/>
              </a:cxn>
              <a:cxn ang="0">
                <a:pos x="18" y="39"/>
              </a:cxn>
              <a:cxn ang="0">
                <a:pos x="19" y="41"/>
              </a:cxn>
              <a:cxn ang="0">
                <a:pos x="20" y="41"/>
              </a:cxn>
              <a:cxn ang="0">
                <a:pos x="21" y="41"/>
              </a:cxn>
              <a:cxn ang="0">
                <a:pos x="41" y="30"/>
              </a:cxn>
              <a:cxn ang="0">
                <a:pos x="42" y="28"/>
              </a:cxn>
            </a:cxnLst>
            <a:rect l="0" t="0" r="r" b="b"/>
            <a:pathLst>
              <a:path w="55" h="55">
                <a:moveTo>
                  <a:pt x="55" y="28"/>
                </a:moveTo>
                <a:cubicBezTo>
                  <a:pt x="55" y="43"/>
                  <a:pt x="42" y="55"/>
                  <a:pt x="27" y="55"/>
                </a:cubicBezTo>
                <a:cubicBezTo>
                  <a:pt x="12" y="55"/>
                  <a:pt x="0" y="43"/>
                  <a:pt x="0" y="28"/>
                </a:cubicBezTo>
                <a:cubicBezTo>
                  <a:pt x="0" y="13"/>
                  <a:pt x="12" y="0"/>
                  <a:pt x="27" y="0"/>
                </a:cubicBezTo>
                <a:cubicBezTo>
                  <a:pt x="42" y="0"/>
                  <a:pt x="55" y="13"/>
                  <a:pt x="55" y="28"/>
                </a:cubicBezTo>
                <a:close/>
                <a:moveTo>
                  <a:pt x="42" y="28"/>
                </a:moveTo>
                <a:cubicBezTo>
                  <a:pt x="42" y="27"/>
                  <a:pt x="42" y="26"/>
                  <a:pt x="41" y="26"/>
                </a:cubicBezTo>
                <a:cubicBezTo>
                  <a:pt x="21" y="14"/>
                  <a:pt x="21" y="14"/>
                  <a:pt x="21" y="14"/>
                </a:cubicBezTo>
                <a:cubicBezTo>
                  <a:pt x="21" y="14"/>
                  <a:pt x="20" y="14"/>
                  <a:pt x="19" y="14"/>
                </a:cubicBezTo>
                <a:cubicBezTo>
                  <a:pt x="18" y="15"/>
                  <a:pt x="18" y="16"/>
                  <a:pt x="18" y="16"/>
                </a:cubicBezTo>
                <a:cubicBezTo>
                  <a:pt x="18" y="39"/>
                  <a:pt x="18" y="39"/>
                  <a:pt x="18" y="39"/>
                </a:cubicBezTo>
                <a:cubicBezTo>
                  <a:pt x="18" y="40"/>
                  <a:pt x="18" y="41"/>
                  <a:pt x="19" y="41"/>
                </a:cubicBezTo>
                <a:cubicBezTo>
                  <a:pt x="20" y="41"/>
                  <a:pt x="20" y="41"/>
                  <a:pt x="20" y="41"/>
                </a:cubicBezTo>
                <a:cubicBezTo>
                  <a:pt x="21" y="41"/>
                  <a:pt x="21" y="41"/>
                  <a:pt x="21" y="41"/>
                </a:cubicBezTo>
                <a:cubicBezTo>
                  <a:pt x="41" y="30"/>
                  <a:pt x="41" y="30"/>
                  <a:pt x="41" y="30"/>
                </a:cubicBezTo>
                <a:cubicBezTo>
                  <a:pt x="42" y="29"/>
                  <a:pt x="42" y="29"/>
                  <a:pt x="42" y="28"/>
                </a:cubicBezTo>
                <a:close/>
              </a:path>
            </a:pathLst>
          </a:custGeom>
          <a:solidFill>
            <a:srgbClr val="000000">
              <a:lumMod val="65000"/>
              <a:lumOff val="35000"/>
            </a:srgbClr>
          </a:solidFill>
          <a:ln w="9525">
            <a:noFill/>
            <a:round/>
          </a:ln>
        </p:spPr>
        <p:txBody>
          <a:bodyPr anchor="ctr"/>
          <a:lstStyle/>
          <a:p>
            <a:pPr algn="ctr">
              <a:lnSpc>
                <a:spcPct val="120000"/>
              </a:lnSpc>
            </a:pPr>
            <a:endParaRPr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9" name="泪滴形 8"/>
          <p:cNvSpPr/>
          <p:nvPr>
            <p:custDataLst>
              <p:tags r:id="rId4"/>
            </p:custDataLst>
          </p:nvPr>
        </p:nvSpPr>
        <p:spPr>
          <a:xfrm rot="16348794">
            <a:off x="4229585" y="1501986"/>
            <a:ext cx="1313180" cy="1341755"/>
          </a:xfrm>
          <a:prstGeom prst="teardrop">
            <a:avLst/>
          </a:prstGeom>
          <a:solidFill>
            <a:srgbClr val="1F74AD">
              <a:lumMod val="7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20000"/>
              </a:lnSpc>
            </a:pPr>
            <a:endParaRPr>
              <a:latin typeface="微软雅黑" panose="020B0503020204020204" pitchFamily="34" charset="-122"/>
              <a:ea typeface="微软雅黑" panose="020B0503020204020204" pitchFamily="34" charset="-122"/>
              <a:sym typeface="Arial" panose="020B0604020202020204" pitchFamily="34" charset="0"/>
            </a:endParaRPr>
          </a:p>
        </p:txBody>
      </p:sp>
      <p:sp>
        <p:nvSpPr>
          <p:cNvPr id="10" name="泪滴形 9"/>
          <p:cNvSpPr/>
          <p:nvPr>
            <p:custDataLst>
              <p:tags r:id="rId5"/>
            </p:custDataLst>
          </p:nvPr>
        </p:nvSpPr>
        <p:spPr>
          <a:xfrm rot="16348794">
            <a:off x="4201645" y="1461981"/>
            <a:ext cx="1313180" cy="1341755"/>
          </a:xfrm>
          <a:prstGeom prst="teardrop">
            <a:avLst/>
          </a:pr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20000"/>
              </a:lnSpc>
            </a:pPr>
            <a:endParaRPr>
              <a:latin typeface="微软雅黑" panose="020B0503020204020204" pitchFamily="34" charset="-122"/>
              <a:ea typeface="微软雅黑" panose="020B0503020204020204" pitchFamily="34" charset="-122"/>
              <a:sym typeface="Arial" panose="020B0604020202020204" pitchFamily="34" charset="0"/>
            </a:endParaRPr>
          </a:p>
        </p:txBody>
      </p:sp>
      <p:sp>
        <p:nvSpPr>
          <p:cNvPr id="11" name="任意多边形 13"/>
          <p:cNvSpPr/>
          <p:nvPr>
            <p:custDataLst>
              <p:tags r:id="rId6"/>
            </p:custDataLst>
          </p:nvPr>
        </p:nvSpPr>
        <p:spPr bwMode="auto">
          <a:xfrm>
            <a:off x="4597250" y="1880446"/>
            <a:ext cx="522605" cy="50482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ysClr val="window" lastClr="FFFFFF"/>
          </a:solidFill>
          <a:ln w="9525">
            <a:noFill/>
            <a:round/>
          </a:ln>
        </p:spPr>
        <p:txBody>
          <a:bodyPr anchor="ctr"/>
          <a:lstStyle/>
          <a:p>
            <a:pPr algn="ctr">
              <a:lnSpc>
                <a:spcPct val="120000"/>
              </a:lnSpc>
            </a:pPr>
            <a:endParaRPr>
              <a:latin typeface="微软雅黑" panose="020B0503020204020204" pitchFamily="34" charset="-122"/>
              <a:ea typeface="微软雅黑" panose="020B0503020204020204" pitchFamily="34" charset="-122"/>
              <a:sym typeface="Arial" panose="020B0604020202020204" pitchFamily="34" charset="0"/>
            </a:endParaRPr>
          </a:p>
        </p:txBody>
      </p:sp>
      <p:sp>
        <p:nvSpPr>
          <p:cNvPr id="12" name="文本框 11"/>
          <p:cNvSpPr txBox="1"/>
          <p:nvPr>
            <p:custDataLst>
              <p:tags r:id="rId7"/>
            </p:custDataLst>
          </p:nvPr>
        </p:nvSpPr>
        <p:spPr>
          <a:xfrm>
            <a:off x="621665" y="1929130"/>
            <a:ext cx="3402330" cy="992505"/>
          </a:xfrm>
          <a:prstGeom prst="rect">
            <a:avLst/>
          </a:prstGeom>
          <a:noFill/>
        </p:spPr>
        <p:txBody>
          <a:bodyPr wrap="square" lIns="90000" tIns="0" rIns="90000" bIns="46800">
            <a:normAutofit/>
          </a:bodyPr>
          <a:lstStyle/>
          <a:p>
            <a:pPr algn="r" defTabSz="1218565">
              <a:lnSpc>
                <a:spcPct val="120000"/>
              </a:lnSpc>
              <a:spcBef>
                <a:spcPct val="0"/>
              </a:spcBef>
              <a:defRPr/>
            </a:pPr>
            <a:r>
              <a:rPr lang="zh-CN" altLang="en-US" sz="1600" spc="150">
                <a:solidFill>
                  <a:srgbClr val="000000">
                    <a:lumMod val="100000"/>
                  </a:srgbClr>
                </a:solidFill>
                <a:latin typeface="微软雅黑" panose="020B0503020204020204" pitchFamily="34" charset="-122"/>
                <a:ea typeface="微软雅黑" panose="020B0503020204020204" pitchFamily="34" charset="-122"/>
                <a:sym typeface="Arial" panose="020B0604020202020204" pitchFamily="34" charset="0"/>
              </a:rPr>
              <a:t>突破传统的资源限制，覆盖尚未产生正式出版物或不产生出版物的科研项目。</a:t>
            </a:r>
          </a:p>
        </p:txBody>
      </p:sp>
      <p:sp>
        <p:nvSpPr>
          <p:cNvPr id="13" name="矩形 12"/>
          <p:cNvSpPr/>
          <p:nvPr>
            <p:custDataLst>
              <p:tags r:id="rId8"/>
            </p:custDataLst>
          </p:nvPr>
        </p:nvSpPr>
        <p:spPr>
          <a:xfrm>
            <a:off x="968430" y="1486343"/>
            <a:ext cx="3034927" cy="399023"/>
          </a:xfrm>
          <a:prstGeom prst="rect">
            <a:avLst/>
          </a:prstGeom>
        </p:spPr>
        <p:txBody>
          <a:bodyPr wrap="square" lIns="90000" tIns="46800" rIns="0" bIns="0" anchor="b" anchorCtr="0">
            <a:normAutofit/>
          </a:bodyPr>
          <a:lstStyle/>
          <a:p>
            <a:pPr algn="r">
              <a:lnSpc>
                <a:spcPct val="120000"/>
              </a:lnSpc>
            </a:pPr>
            <a:r>
              <a:rPr lang="zh-CN" altLang="en-US" b="1" spc="300">
                <a:solidFill>
                  <a:srgbClr val="1F74AD"/>
                </a:solidFill>
                <a:latin typeface="微软雅黑" panose="020B0503020204020204" pitchFamily="34" charset="-122"/>
                <a:ea typeface="微软雅黑" panose="020B0503020204020204" pitchFamily="34" charset="-122"/>
                <a:cs typeface="+mn-ea"/>
                <a:sym typeface="Arial" panose="020B0604020202020204" pitchFamily="34" charset="0"/>
              </a:rPr>
              <a:t>定题检索、科技查新</a:t>
            </a:r>
          </a:p>
        </p:txBody>
      </p:sp>
      <p:sp>
        <p:nvSpPr>
          <p:cNvPr id="23" name="泪滴形 22"/>
          <p:cNvSpPr/>
          <p:nvPr>
            <p:custDataLst>
              <p:tags r:id="rId9"/>
            </p:custDataLst>
          </p:nvPr>
        </p:nvSpPr>
        <p:spPr>
          <a:xfrm rot="21289263">
            <a:off x="6234280" y="1543261"/>
            <a:ext cx="1320800" cy="1320800"/>
          </a:xfrm>
          <a:prstGeom prst="teardrop">
            <a:avLst/>
          </a:prstGeom>
          <a:solidFill>
            <a:srgbClr val="3498DB">
              <a:lumMod val="5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20000"/>
              </a:lnSpc>
            </a:pPr>
            <a:endParaRPr>
              <a:latin typeface="微软雅黑" panose="020B0503020204020204" pitchFamily="34" charset="-122"/>
              <a:ea typeface="微软雅黑" panose="020B0503020204020204" pitchFamily="34" charset="-122"/>
              <a:sym typeface="Arial" panose="020B0604020202020204" pitchFamily="34" charset="0"/>
            </a:endParaRPr>
          </a:p>
        </p:txBody>
      </p:sp>
      <p:sp>
        <p:nvSpPr>
          <p:cNvPr id="24" name="泪滴形 23"/>
          <p:cNvSpPr/>
          <p:nvPr>
            <p:custDataLst>
              <p:tags r:id="rId10"/>
            </p:custDataLst>
          </p:nvPr>
        </p:nvSpPr>
        <p:spPr>
          <a:xfrm rot="21289263">
            <a:off x="6280635" y="1509606"/>
            <a:ext cx="1320800" cy="1320800"/>
          </a:xfrm>
          <a:prstGeom prst="teardrop">
            <a:avLst/>
          </a:pr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20000"/>
              </a:lnSpc>
            </a:pPr>
            <a:endParaRPr>
              <a:latin typeface="微软雅黑" panose="020B0503020204020204" pitchFamily="34" charset="-122"/>
              <a:ea typeface="微软雅黑" panose="020B0503020204020204" pitchFamily="34" charset="-122"/>
              <a:sym typeface="Arial" panose="020B0604020202020204" pitchFamily="34" charset="0"/>
            </a:endParaRPr>
          </a:p>
        </p:txBody>
      </p:sp>
      <p:sp>
        <p:nvSpPr>
          <p:cNvPr id="25" name="任意多边形 12"/>
          <p:cNvSpPr/>
          <p:nvPr>
            <p:custDataLst>
              <p:tags r:id="rId11"/>
            </p:custDataLst>
          </p:nvPr>
        </p:nvSpPr>
        <p:spPr bwMode="auto">
          <a:xfrm rot="2681561">
            <a:off x="6788000" y="1881716"/>
            <a:ext cx="306705" cy="575945"/>
          </a:xfrm>
          <a:custGeom>
            <a:avLst/>
            <a:gdLst/>
            <a:ahLst/>
            <a:cxnLst>
              <a:cxn ang="0">
                <a:pos x="21" y="57"/>
              </a:cxn>
              <a:cxn ang="0">
                <a:pos x="21" y="63"/>
              </a:cxn>
              <a:cxn ang="0">
                <a:pos x="20" y="64"/>
              </a:cxn>
              <a:cxn ang="0">
                <a:pos x="15" y="64"/>
              </a:cxn>
              <a:cxn ang="0">
                <a:pos x="14" y="63"/>
              </a:cxn>
              <a:cxn ang="0">
                <a:pos x="14" y="57"/>
              </a:cxn>
              <a:cxn ang="0">
                <a:pos x="1" y="50"/>
              </a:cxn>
              <a:cxn ang="0">
                <a:pos x="1" y="49"/>
              </a:cxn>
              <a:cxn ang="0">
                <a:pos x="4" y="44"/>
              </a:cxn>
              <a:cxn ang="0">
                <a:pos x="5" y="43"/>
              </a:cxn>
              <a:cxn ang="0">
                <a:pos x="6" y="44"/>
              </a:cxn>
              <a:cxn ang="0">
                <a:pos x="17" y="49"/>
              </a:cxn>
              <a:cxn ang="0">
                <a:pos x="25" y="43"/>
              </a:cxn>
              <a:cxn ang="0">
                <a:pos x="16" y="36"/>
              </a:cxn>
              <a:cxn ang="0">
                <a:pos x="1" y="21"/>
              </a:cxn>
              <a:cxn ang="0">
                <a:pos x="14" y="8"/>
              </a:cxn>
              <a:cxn ang="0">
                <a:pos x="14" y="1"/>
              </a:cxn>
              <a:cxn ang="0">
                <a:pos x="15" y="0"/>
              </a:cxn>
              <a:cxn ang="0">
                <a:pos x="20" y="0"/>
              </a:cxn>
              <a:cxn ang="0">
                <a:pos x="21" y="1"/>
              </a:cxn>
              <a:cxn ang="0">
                <a:pos x="21" y="7"/>
              </a:cxn>
              <a:cxn ang="0">
                <a:pos x="32" y="12"/>
              </a:cxn>
              <a:cxn ang="0">
                <a:pos x="32" y="14"/>
              </a:cxn>
              <a:cxn ang="0">
                <a:pos x="29" y="19"/>
              </a:cxn>
              <a:cxn ang="0">
                <a:pos x="29" y="19"/>
              </a:cxn>
              <a:cxn ang="0">
                <a:pos x="28" y="19"/>
              </a:cxn>
              <a:cxn ang="0">
                <a:pos x="18" y="15"/>
              </a:cxn>
              <a:cxn ang="0">
                <a:pos x="10" y="21"/>
              </a:cxn>
              <a:cxn ang="0">
                <a:pos x="20" y="28"/>
              </a:cxn>
              <a:cxn ang="0">
                <a:pos x="34" y="42"/>
              </a:cxn>
              <a:cxn ang="0">
                <a:pos x="21" y="57"/>
              </a:cxn>
            </a:cxnLst>
            <a:rect l="0" t="0" r="r" b="b"/>
            <a:pathLst>
              <a:path w="34" h="64">
                <a:moveTo>
                  <a:pt x="21" y="57"/>
                </a:moveTo>
                <a:cubicBezTo>
                  <a:pt x="21" y="63"/>
                  <a:pt x="21" y="63"/>
                  <a:pt x="21" y="63"/>
                </a:cubicBezTo>
                <a:cubicBezTo>
                  <a:pt x="21" y="63"/>
                  <a:pt x="20" y="64"/>
                  <a:pt x="20" y="64"/>
                </a:cubicBezTo>
                <a:cubicBezTo>
                  <a:pt x="15" y="64"/>
                  <a:pt x="15" y="64"/>
                  <a:pt x="15" y="64"/>
                </a:cubicBezTo>
                <a:cubicBezTo>
                  <a:pt x="14" y="64"/>
                  <a:pt x="14" y="63"/>
                  <a:pt x="14" y="63"/>
                </a:cubicBezTo>
                <a:cubicBezTo>
                  <a:pt x="14" y="57"/>
                  <a:pt x="14" y="57"/>
                  <a:pt x="14" y="57"/>
                </a:cubicBezTo>
                <a:cubicBezTo>
                  <a:pt x="5" y="55"/>
                  <a:pt x="1" y="50"/>
                  <a:pt x="1" y="50"/>
                </a:cubicBezTo>
                <a:cubicBezTo>
                  <a:pt x="0" y="50"/>
                  <a:pt x="0" y="49"/>
                  <a:pt x="1" y="49"/>
                </a:cubicBezTo>
                <a:cubicBezTo>
                  <a:pt x="4" y="44"/>
                  <a:pt x="4" y="44"/>
                  <a:pt x="4" y="44"/>
                </a:cubicBezTo>
                <a:cubicBezTo>
                  <a:pt x="4" y="44"/>
                  <a:pt x="5" y="43"/>
                  <a:pt x="5" y="43"/>
                </a:cubicBezTo>
                <a:cubicBezTo>
                  <a:pt x="5" y="43"/>
                  <a:pt x="6" y="44"/>
                  <a:pt x="6" y="44"/>
                </a:cubicBezTo>
                <a:cubicBezTo>
                  <a:pt x="6" y="44"/>
                  <a:pt x="11" y="49"/>
                  <a:pt x="17" y="49"/>
                </a:cubicBezTo>
                <a:cubicBezTo>
                  <a:pt x="21" y="49"/>
                  <a:pt x="25" y="47"/>
                  <a:pt x="25" y="43"/>
                </a:cubicBezTo>
                <a:cubicBezTo>
                  <a:pt x="25" y="39"/>
                  <a:pt x="20" y="38"/>
                  <a:pt x="16" y="36"/>
                </a:cubicBezTo>
                <a:cubicBezTo>
                  <a:pt x="9" y="33"/>
                  <a:pt x="1" y="30"/>
                  <a:pt x="1" y="21"/>
                </a:cubicBezTo>
                <a:cubicBezTo>
                  <a:pt x="1" y="14"/>
                  <a:pt x="6" y="9"/>
                  <a:pt x="14" y="8"/>
                </a:cubicBezTo>
                <a:cubicBezTo>
                  <a:pt x="14" y="1"/>
                  <a:pt x="14" y="1"/>
                  <a:pt x="14" y="1"/>
                </a:cubicBezTo>
                <a:cubicBezTo>
                  <a:pt x="14" y="0"/>
                  <a:pt x="14" y="0"/>
                  <a:pt x="15" y="0"/>
                </a:cubicBezTo>
                <a:cubicBezTo>
                  <a:pt x="20" y="0"/>
                  <a:pt x="20" y="0"/>
                  <a:pt x="20" y="0"/>
                </a:cubicBezTo>
                <a:cubicBezTo>
                  <a:pt x="20" y="0"/>
                  <a:pt x="21" y="0"/>
                  <a:pt x="21" y="1"/>
                </a:cubicBezTo>
                <a:cubicBezTo>
                  <a:pt x="21" y="7"/>
                  <a:pt x="21" y="7"/>
                  <a:pt x="21" y="7"/>
                </a:cubicBezTo>
                <a:cubicBezTo>
                  <a:pt x="28" y="8"/>
                  <a:pt x="32" y="12"/>
                  <a:pt x="32" y="12"/>
                </a:cubicBezTo>
                <a:cubicBezTo>
                  <a:pt x="33" y="13"/>
                  <a:pt x="33" y="13"/>
                  <a:pt x="32" y="14"/>
                </a:cubicBezTo>
                <a:cubicBezTo>
                  <a:pt x="29" y="19"/>
                  <a:pt x="29" y="19"/>
                  <a:pt x="29" y="19"/>
                </a:cubicBezTo>
                <a:cubicBezTo>
                  <a:pt x="29" y="19"/>
                  <a:pt x="29" y="19"/>
                  <a:pt x="29" y="19"/>
                </a:cubicBezTo>
                <a:cubicBezTo>
                  <a:pt x="28" y="19"/>
                  <a:pt x="28" y="19"/>
                  <a:pt x="28" y="19"/>
                </a:cubicBezTo>
                <a:cubicBezTo>
                  <a:pt x="28" y="19"/>
                  <a:pt x="23" y="15"/>
                  <a:pt x="18" y="15"/>
                </a:cubicBezTo>
                <a:cubicBezTo>
                  <a:pt x="13" y="15"/>
                  <a:pt x="10" y="18"/>
                  <a:pt x="10" y="21"/>
                </a:cubicBezTo>
                <a:cubicBezTo>
                  <a:pt x="10" y="25"/>
                  <a:pt x="15" y="26"/>
                  <a:pt x="20" y="28"/>
                </a:cubicBezTo>
                <a:cubicBezTo>
                  <a:pt x="26" y="31"/>
                  <a:pt x="34" y="34"/>
                  <a:pt x="34" y="42"/>
                </a:cubicBezTo>
                <a:cubicBezTo>
                  <a:pt x="34" y="50"/>
                  <a:pt x="28" y="55"/>
                  <a:pt x="21" y="57"/>
                </a:cubicBezTo>
                <a:close/>
              </a:path>
            </a:pathLst>
          </a:custGeom>
          <a:solidFill>
            <a:sysClr val="window" lastClr="FFFFFF"/>
          </a:solidFill>
          <a:ln w="9525">
            <a:noFill/>
            <a:round/>
          </a:ln>
        </p:spPr>
        <p:txBody>
          <a:bodyPr anchor="ctr"/>
          <a:lstStyle/>
          <a:p>
            <a:pPr algn="ctr">
              <a:lnSpc>
                <a:spcPct val="120000"/>
              </a:lnSpc>
            </a:pPr>
            <a:endParaRPr>
              <a:latin typeface="微软雅黑" panose="020B0503020204020204" pitchFamily="34" charset="-122"/>
              <a:ea typeface="微软雅黑" panose="020B0503020204020204" pitchFamily="34" charset="-122"/>
              <a:sym typeface="Arial" panose="020B0604020202020204" pitchFamily="34" charset="0"/>
            </a:endParaRPr>
          </a:p>
        </p:txBody>
      </p:sp>
      <p:sp>
        <p:nvSpPr>
          <p:cNvPr id="26" name="文本框 25"/>
          <p:cNvSpPr txBox="1"/>
          <p:nvPr>
            <p:custDataLst>
              <p:tags r:id="rId12"/>
            </p:custDataLst>
          </p:nvPr>
        </p:nvSpPr>
        <p:spPr>
          <a:xfrm>
            <a:off x="7708265" y="1929130"/>
            <a:ext cx="3611245" cy="958215"/>
          </a:xfrm>
          <a:prstGeom prst="rect">
            <a:avLst/>
          </a:prstGeom>
          <a:noFill/>
        </p:spPr>
        <p:txBody>
          <a:bodyPr wrap="square" lIns="90000" tIns="0" rIns="90000" bIns="46800">
            <a:noAutofit/>
          </a:bodyPr>
          <a:lstStyle/>
          <a:p>
            <a:pPr defTabSz="1218565">
              <a:lnSpc>
                <a:spcPct val="120000"/>
              </a:lnSpc>
              <a:spcBef>
                <a:spcPct val="0"/>
              </a:spcBef>
              <a:defRPr/>
            </a:pPr>
            <a:r>
              <a:rPr lang="zh-CN" altLang="en-US" sz="1600" spc="150">
                <a:solidFill>
                  <a:srgbClr val="000000">
                    <a:lumMod val="100000"/>
                  </a:srgbClr>
                </a:solidFill>
                <a:latin typeface="微软雅黑" panose="020B0503020204020204" pitchFamily="34" charset="-122"/>
                <a:ea typeface="微软雅黑" panose="020B0503020204020204" pitchFamily="34" charset="-122"/>
                <a:sym typeface="Arial" panose="020B0604020202020204" pitchFamily="34" charset="0"/>
              </a:rPr>
              <a:t>从国内外资助情况比对、逐年资助情况比对等维度对大型项目论证提供数据支撑依据。</a:t>
            </a:r>
          </a:p>
        </p:txBody>
      </p:sp>
      <p:sp>
        <p:nvSpPr>
          <p:cNvPr id="2" name="矩形 1"/>
          <p:cNvSpPr/>
          <p:nvPr>
            <p:custDataLst>
              <p:tags r:id="rId13"/>
            </p:custDataLst>
          </p:nvPr>
        </p:nvSpPr>
        <p:spPr>
          <a:xfrm>
            <a:off x="7708113" y="1486343"/>
            <a:ext cx="3020457" cy="399023"/>
          </a:xfrm>
          <a:prstGeom prst="rect">
            <a:avLst/>
          </a:prstGeom>
        </p:spPr>
        <p:txBody>
          <a:bodyPr wrap="square" lIns="90000" tIns="46800" rIns="0" bIns="0" anchor="b" anchorCtr="0">
            <a:normAutofit/>
          </a:bodyPr>
          <a:lstStyle/>
          <a:p>
            <a:pPr>
              <a:lnSpc>
                <a:spcPct val="120000"/>
              </a:lnSpc>
            </a:pPr>
            <a:r>
              <a:rPr lang="zh-CN" altLang="en-US" b="1" spc="300">
                <a:solidFill>
                  <a:srgbClr val="3498DB"/>
                </a:solidFill>
                <a:latin typeface="微软雅黑" panose="020B0503020204020204" pitchFamily="34" charset="-122"/>
                <a:ea typeface="微软雅黑" panose="020B0503020204020204" pitchFamily="34" charset="-122"/>
                <a:cs typeface="+mn-ea"/>
                <a:sym typeface="Arial" panose="020B0604020202020204" pitchFamily="34" charset="0"/>
              </a:rPr>
              <a:t>大型项目论证立项依据</a:t>
            </a:r>
          </a:p>
        </p:txBody>
      </p:sp>
      <p:sp>
        <p:nvSpPr>
          <p:cNvPr id="31" name="泪滴形 30"/>
          <p:cNvSpPr/>
          <p:nvPr>
            <p:custDataLst>
              <p:tags r:id="rId14"/>
            </p:custDataLst>
          </p:nvPr>
        </p:nvSpPr>
        <p:spPr>
          <a:xfrm rot="4570233">
            <a:off x="6730215" y="3373331"/>
            <a:ext cx="1352550" cy="1322705"/>
          </a:xfrm>
          <a:prstGeom prst="teardrop">
            <a:avLst/>
          </a:prstGeom>
          <a:solidFill>
            <a:srgbClr val="1AA3AA">
              <a:lumMod val="7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20000"/>
              </a:lnSpc>
            </a:pPr>
            <a:endParaRPr>
              <a:latin typeface="微软雅黑" panose="020B0503020204020204" pitchFamily="34" charset="-122"/>
              <a:ea typeface="微软雅黑" panose="020B0503020204020204" pitchFamily="34" charset="-122"/>
              <a:sym typeface="Arial" panose="020B0604020202020204" pitchFamily="34" charset="0"/>
            </a:endParaRPr>
          </a:p>
        </p:txBody>
      </p:sp>
      <p:sp>
        <p:nvSpPr>
          <p:cNvPr id="32" name="泪滴形 31"/>
          <p:cNvSpPr/>
          <p:nvPr>
            <p:custDataLst>
              <p:tags r:id="rId15"/>
            </p:custDataLst>
          </p:nvPr>
        </p:nvSpPr>
        <p:spPr>
          <a:xfrm rot="4570233">
            <a:off x="6767680" y="3422861"/>
            <a:ext cx="1352550" cy="1322705"/>
          </a:xfrm>
          <a:prstGeom prst="teardrop">
            <a:avLst/>
          </a:pr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20000"/>
              </a:lnSpc>
            </a:pPr>
            <a:endParaRPr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33" name="任意多边形 14"/>
          <p:cNvSpPr/>
          <p:nvPr>
            <p:custDataLst>
              <p:tags r:id="rId16"/>
            </p:custDataLst>
          </p:nvPr>
        </p:nvSpPr>
        <p:spPr bwMode="auto">
          <a:xfrm rot="10800000">
            <a:off x="7216625" y="3796876"/>
            <a:ext cx="454660" cy="573405"/>
          </a:xfrm>
          <a:custGeom>
            <a:avLst/>
            <a:gdLst/>
            <a:ahLst/>
            <a:cxnLst>
              <a:cxn ang="0">
                <a:pos x="54" y="72"/>
              </a:cxn>
              <a:cxn ang="0">
                <a:pos x="0" y="3"/>
              </a:cxn>
              <a:cxn ang="0">
                <a:pos x="56" y="3"/>
              </a:cxn>
              <a:cxn ang="0">
                <a:pos x="11" y="11"/>
              </a:cxn>
              <a:cxn ang="0">
                <a:pos x="11" y="16"/>
              </a:cxn>
              <a:cxn ang="0">
                <a:pos x="15" y="12"/>
              </a:cxn>
              <a:cxn ang="0">
                <a:pos x="11" y="21"/>
              </a:cxn>
              <a:cxn ang="0">
                <a:pos x="11" y="26"/>
              </a:cxn>
              <a:cxn ang="0">
                <a:pos x="15" y="22"/>
              </a:cxn>
              <a:cxn ang="0">
                <a:pos x="11" y="31"/>
              </a:cxn>
              <a:cxn ang="0">
                <a:pos x="11" y="36"/>
              </a:cxn>
              <a:cxn ang="0">
                <a:pos x="15" y="32"/>
              </a:cxn>
              <a:cxn ang="0">
                <a:pos x="11" y="41"/>
              </a:cxn>
              <a:cxn ang="0">
                <a:pos x="11" y="47"/>
              </a:cxn>
              <a:cxn ang="0">
                <a:pos x="15" y="43"/>
              </a:cxn>
              <a:cxn ang="0">
                <a:pos x="11" y="52"/>
              </a:cxn>
              <a:cxn ang="0">
                <a:pos x="11" y="57"/>
              </a:cxn>
              <a:cxn ang="0">
                <a:pos x="15" y="53"/>
              </a:cxn>
              <a:cxn ang="0">
                <a:pos x="24" y="16"/>
              </a:cxn>
              <a:cxn ang="0">
                <a:pos x="24" y="11"/>
              </a:cxn>
              <a:cxn ang="0">
                <a:pos x="20" y="14"/>
              </a:cxn>
              <a:cxn ang="0">
                <a:pos x="24" y="26"/>
              </a:cxn>
              <a:cxn ang="0">
                <a:pos x="24" y="21"/>
              </a:cxn>
              <a:cxn ang="0">
                <a:pos x="20" y="25"/>
              </a:cxn>
              <a:cxn ang="0">
                <a:pos x="24" y="36"/>
              </a:cxn>
              <a:cxn ang="0">
                <a:pos x="24" y="31"/>
              </a:cxn>
              <a:cxn ang="0">
                <a:pos x="20" y="35"/>
              </a:cxn>
              <a:cxn ang="0">
                <a:pos x="24" y="47"/>
              </a:cxn>
              <a:cxn ang="0">
                <a:pos x="24" y="41"/>
              </a:cxn>
              <a:cxn ang="0">
                <a:pos x="20" y="45"/>
              </a:cxn>
              <a:cxn ang="0">
                <a:pos x="22" y="57"/>
              </a:cxn>
              <a:cxn ang="0">
                <a:pos x="22" y="67"/>
              </a:cxn>
              <a:cxn ang="0">
                <a:pos x="36" y="58"/>
              </a:cxn>
              <a:cxn ang="0">
                <a:pos x="32" y="11"/>
              </a:cxn>
              <a:cxn ang="0">
                <a:pos x="32" y="16"/>
              </a:cxn>
              <a:cxn ang="0">
                <a:pos x="36" y="12"/>
              </a:cxn>
              <a:cxn ang="0">
                <a:pos x="32" y="21"/>
              </a:cxn>
              <a:cxn ang="0">
                <a:pos x="32" y="26"/>
              </a:cxn>
              <a:cxn ang="0">
                <a:pos x="36" y="22"/>
              </a:cxn>
              <a:cxn ang="0">
                <a:pos x="32" y="31"/>
              </a:cxn>
              <a:cxn ang="0">
                <a:pos x="32" y="36"/>
              </a:cxn>
              <a:cxn ang="0">
                <a:pos x="36" y="32"/>
              </a:cxn>
              <a:cxn ang="0">
                <a:pos x="32" y="41"/>
              </a:cxn>
              <a:cxn ang="0">
                <a:pos x="32" y="47"/>
              </a:cxn>
              <a:cxn ang="0">
                <a:pos x="36" y="43"/>
              </a:cxn>
              <a:cxn ang="0">
                <a:pos x="42" y="11"/>
              </a:cxn>
              <a:cxn ang="0">
                <a:pos x="42" y="16"/>
              </a:cxn>
              <a:cxn ang="0">
                <a:pos x="46" y="12"/>
              </a:cxn>
              <a:cxn ang="0">
                <a:pos x="42" y="21"/>
              </a:cxn>
              <a:cxn ang="0">
                <a:pos x="42" y="26"/>
              </a:cxn>
              <a:cxn ang="0">
                <a:pos x="46" y="22"/>
              </a:cxn>
              <a:cxn ang="0">
                <a:pos x="42" y="31"/>
              </a:cxn>
              <a:cxn ang="0">
                <a:pos x="42" y="36"/>
              </a:cxn>
              <a:cxn ang="0">
                <a:pos x="46" y="32"/>
              </a:cxn>
              <a:cxn ang="0">
                <a:pos x="42" y="41"/>
              </a:cxn>
              <a:cxn ang="0">
                <a:pos x="42" y="47"/>
              </a:cxn>
              <a:cxn ang="0">
                <a:pos x="46" y="43"/>
              </a:cxn>
              <a:cxn ang="0">
                <a:pos x="42" y="52"/>
              </a:cxn>
              <a:cxn ang="0">
                <a:pos x="42" y="57"/>
              </a:cxn>
              <a:cxn ang="0">
                <a:pos x="46" y="53"/>
              </a:cxn>
            </a:cxnLst>
            <a:rect l="0" t="0" r="r" b="b"/>
            <a:pathLst>
              <a:path w="56" h="72">
                <a:moveTo>
                  <a:pt x="56" y="3"/>
                </a:moveTo>
                <a:cubicBezTo>
                  <a:pt x="56" y="70"/>
                  <a:pt x="56" y="70"/>
                  <a:pt x="56" y="70"/>
                </a:cubicBezTo>
                <a:cubicBezTo>
                  <a:pt x="56" y="71"/>
                  <a:pt x="55" y="72"/>
                  <a:pt x="54" y="72"/>
                </a:cubicBezTo>
                <a:cubicBezTo>
                  <a:pt x="2" y="72"/>
                  <a:pt x="2" y="72"/>
                  <a:pt x="2" y="72"/>
                </a:cubicBezTo>
                <a:cubicBezTo>
                  <a:pt x="1" y="72"/>
                  <a:pt x="0" y="71"/>
                  <a:pt x="0" y="70"/>
                </a:cubicBezTo>
                <a:cubicBezTo>
                  <a:pt x="0" y="3"/>
                  <a:pt x="0" y="3"/>
                  <a:pt x="0" y="3"/>
                </a:cubicBezTo>
                <a:cubicBezTo>
                  <a:pt x="0" y="1"/>
                  <a:pt x="1" y="0"/>
                  <a:pt x="2" y="0"/>
                </a:cubicBezTo>
                <a:cubicBezTo>
                  <a:pt x="54" y="0"/>
                  <a:pt x="54" y="0"/>
                  <a:pt x="54" y="0"/>
                </a:cubicBezTo>
                <a:cubicBezTo>
                  <a:pt x="55" y="0"/>
                  <a:pt x="56" y="1"/>
                  <a:pt x="56" y="3"/>
                </a:cubicBezTo>
                <a:close/>
                <a:moveTo>
                  <a:pt x="15" y="12"/>
                </a:moveTo>
                <a:cubicBezTo>
                  <a:pt x="15" y="11"/>
                  <a:pt x="15" y="11"/>
                  <a:pt x="14" y="11"/>
                </a:cubicBezTo>
                <a:cubicBezTo>
                  <a:pt x="11" y="11"/>
                  <a:pt x="11" y="11"/>
                  <a:pt x="11" y="11"/>
                </a:cubicBezTo>
                <a:cubicBezTo>
                  <a:pt x="11" y="11"/>
                  <a:pt x="10" y="11"/>
                  <a:pt x="10" y="12"/>
                </a:cubicBezTo>
                <a:cubicBezTo>
                  <a:pt x="10" y="14"/>
                  <a:pt x="10" y="14"/>
                  <a:pt x="10" y="14"/>
                </a:cubicBezTo>
                <a:cubicBezTo>
                  <a:pt x="10" y="15"/>
                  <a:pt x="11" y="16"/>
                  <a:pt x="11" y="16"/>
                </a:cubicBezTo>
                <a:cubicBezTo>
                  <a:pt x="14" y="16"/>
                  <a:pt x="14" y="16"/>
                  <a:pt x="14" y="16"/>
                </a:cubicBezTo>
                <a:cubicBezTo>
                  <a:pt x="15" y="16"/>
                  <a:pt x="15" y="15"/>
                  <a:pt x="15" y="14"/>
                </a:cubicBezTo>
                <a:lnTo>
                  <a:pt x="15" y="12"/>
                </a:lnTo>
                <a:close/>
                <a:moveTo>
                  <a:pt x="15" y="22"/>
                </a:moveTo>
                <a:cubicBezTo>
                  <a:pt x="15" y="21"/>
                  <a:pt x="15" y="21"/>
                  <a:pt x="14" y="21"/>
                </a:cubicBezTo>
                <a:cubicBezTo>
                  <a:pt x="11" y="21"/>
                  <a:pt x="11" y="21"/>
                  <a:pt x="11" y="21"/>
                </a:cubicBezTo>
                <a:cubicBezTo>
                  <a:pt x="11" y="21"/>
                  <a:pt x="10" y="21"/>
                  <a:pt x="10" y="22"/>
                </a:cubicBezTo>
                <a:cubicBezTo>
                  <a:pt x="10" y="25"/>
                  <a:pt x="10" y="25"/>
                  <a:pt x="10" y="25"/>
                </a:cubicBezTo>
                <a:cubicBezTo>
                  <a:pt x="10" y="25"/>
                  <a:pt x="11" y="26"/>
                  <a:pt x="11" y="26"/>
                </a:cubicBezTo>
                <a:cubicBezTo>
                  <a:pt x="14" y="26"/>
                  <a:pt x="14" y="26"/>
                  <a:pt x="14" y="26"/>
                </a:cubicBezTo>
                <a:cubicBezTo>
                  <a:pt x="15" y="26"/>
                  <a:pt x="15" y="25"/>
                  <a:pt x="15" y="25"/>
                </a:cubicBezTo>
                <a:lnTo>
                  <a:pt x="15" y="22"/>
                </a:lnTo>
                <a:close/>
                <a:moveTo>
                  <a:pt x="15" y="32"/>
                </a:moveTo>
                <a:cubicBezTo>
                  <a:pt x="15" y="32"/>
                  <a:pt x="15" y="31"/>
                  <a:pt x="14" y="31"/>
                </a:cubicBezTo>
                <a:cubicBezTo>
                  <a:pt x="11" y="31"/>
                  <a:pt x="11" y="31"/>
                  <a:pt x="11" y="31"/>
                </a:cubicBezTo>
                <a:cubicBezTo>
                  <a:pt x="11" y="31"/>
                  <a:pt x="10" y="32"/>
                  <a:pt x="10" y="32"/>
                </a:cubicBezTo>
                <a:cubicBezTo>
                  <a:pt x="10" y="35"/>
                  <a:pt x="10" y="35"/>
                  <a:pt x="10" y="35"/>
                </a:cubicBezTo>
                <a:cubicBezTo>
                  <a:pt x="10" y="36"/>
                  <a:pt x="11" y="36"/>
                  <a:pt x="11" y="36"/>
                </a:cubicBezTo>
                <a:cubicBezTo>
                  <a:pt x="14" y="36"/>
                  <a:pt x="14" y="36"/>
                  <a:pt x="14" y="36"/>
                </a:cubicBezTo>
                <a:cubicBezTo>
                  <a:pt x="15" y="36"/>
                  <a:pt x="15" y="36"/>
                  <a:pt x="15" y="35"/>
                </a:cubicBezTo>
                <a:lnTo>
                  <a:pt x="15" y="32"/>
                </a:lnTo>
                <a:close/>
                <a:moveTo>
                  <a:pt x="15" y="43"/>
                </a:moveTo>
                <a:cubicBezTo>
                  <a:pt x="15" y="42"/>
                  <a:pt x="15" y="41"/>
                  <a:pt x="14" y="41"/>
                </a:cubicBezTo>
                <a:cubicBezTo>
                  <a:pt x="11" y="41"/>
                  <a:pt x="11" y="41"/>
                  <a:pt x="11" y="41"/>
                </a:cubicBezTo>
                <a:cubicBezTo>
                  <a:pt x="11" y="41"/>
                  <a:pt x="10" y="42"/>
                  <a:pt x="10" y="43"/>
                </a:cubicBezTo>
                <a:cubicBezTo>
                  <a:pt x="10" y="45"/>
                  <a:pt x="10" y="45"/>
                  <a:pt x="10" y="45"/>
                </a:cubicBezTo>
                <a:cubicBezTo>
                  <a:pt x="10" y="46"/>
                  <a:pt x="11" y="47"/>
                  <a:pt x="11" y="47"/>
                </a:cubicBezTo>
                <a:cubicBezTo>
                  <a:pt x="14" y="47"/>
                  <a:pt x="14" y="47"/>
                  <a:pt x="14" y="47"/>
                </a:cubicBezTo>
                <a:cubicBezTo>
                  <a:pt x="15" y="47"/>
                  <a:pt x="15" y="46"/>
                  <a:pt x="15" y="45"/>
                </a:cubicBezTo>
                <a:lnTo>
                  <a:pt x="15" y="43"/>
                </a:lnTo>
                <a:close/>
                <a:moveTo>
                  <a:pt x="15" y="53"/>
                </a:moveTo>
                <a:cubicBezTo>
                  <a:pt x="15" y="52"/>
                  <a:pt x="15" y="52"/>
                  <a:pt x="14" y="52"/>
                </a:cubicBezTo>
                <a:cubicBezTo>
                  <a:pt x="11" y="52"/>
                  <a:pt x="11" y="52"/>
                  <a:pt x="11" y="52"/>
                </a:cubicBezTo>
                <a:cubicBezTo>
                  <a:pt x="11" y="52"/>
                  <a:pt x="10" y="52"/>
                  <a:pt x="10" y="53"/>
                </a:cubicBezTo>
                <a:cubicBezTo>
                  <a:pt x="10" y="56"/>
                  <a:pt x="10" y="56"/>
                  <a:pt x="10" y="56"/>
                </a:cubicBezTo>
                <a:cubicBezTo>
                  <a:pt x="10" y="56"/>
                  <a:pt x="11" y="57"/>
                  <a:pt x="11" y="57"/>
                </a:cubicBezTo>
                <a:cubicBezTo>
                  <a:pt x="14" y="57"/>
                  <a:pt x="14" y="57"/>
                  <a:pt x="14" y="57"/>
                </a:cubicBezTo>
                <a:cubicBezTo>
                  <a:pt x="15" y="57"/>
                  <a:pt x="15" y="56"/>
                  <a:pt x="15" y="56"/>
                </a:cubicBezTo>
                <a:lnTo>
                  <a:pt x="15" y="53"/>
                </a:lnTo>
                <a:close/>
                <a:moveTo>
                  <a:pt x="20" y="14"/>
                </a:moveTo>
                <a:cubicBezTo>
                  <a:pt x="20" y="15"/>
                  <a:pt x="21" y="16"/>
                  <a:pt x="22" y="16"/>
                </a:cubicBezTo>
                <a:cubicBezTo>
                  <a:pt x="24" y="16"/>
                  <a:pt x="24" y="16"/>
                  <a:pt x="24" y="16"/>
                </a:cubicBezTo>
                <a:cubicBezTo>
                  <a:pt x="25" y="16"/>
                  <a:pt x="25" y="15"/>
                  <a:pt x="25" y="14"/>
                </a:cubicBezTo>
                <a:cubicBezTo>
                  <a:pt x="25" y="12"/>
                  <a:pt x="25" y="12"/>
                  <a:pt x="25" y="12"/>
                </a:cubicBezTo>
                <a:cubicBezTo>
                  <a:pt x="25" y="11"/>
                  <a:pt x="25" y="11"/>
                  <a:pt x="24" y="11"/>
                </a:cubicBezTo>
                <a:cubicBezTo>
                  <a:pt x="22" y="11"/>
                  <a:pt x="22" y="11"/>
                  <a:pt x="22" y="11"/>
                </a:cubicBezTo>
                <a:cubicBezTo>
                  <a:pt x="21" y="11"/>
                  <a:pt x="20" y="11"/>
                  <a:pt x="20" y="12"/>
                </a:cubicBezTo>
                <a:lnTo>
                  <a:pt x="20" y="14"/>
                </a:lnTo>
                <a:close/>
                <a:moveTo>
                  <a:pt x="20" y="25"/>
                </a:moveTo>
                <a:cubicBezTo>
                  <a:pt x="20" y="25"/>
                  <a:pt x="21" y="26"/>
                  <a:pt x="22" y="26"/>
                </a:cubicBezTo>
                <a:cubicBezTo>
                  <a:pt x="24" y="26"/>
                  <a:pt x="24" y="26"/>
                  <a:pt x="24" y="26"/>
                </a:cubicBezTo>
                <a:cubicBezTo>
                  <a:pt x="25" y="26"/>
                  <a:pt x="25" y="25"/>
                  <a:pt x="25" y="25"/>
                </a:cubicBezTo>
                <a:cubicBezTo>
                  <a:pt x="25" y="22"/>
                  <a:pt x="25" y="22"/>
                  <a:pt x="25" y="22"/>
                </a:cubicBezTo>
                <a:cubicBezTo>
                  <a:pt x="25" y="21"/>
                  <a:pt x="25" y="21"/>
                  <a:pt x="24" y="21"/>
                </a:cubicBezTo>
                <a:cubicBezTo>
                  <a:pt x="22" y="21"/>
                  <a:pt x="22" y="21"/>
                  <a:pt x="22" y="21"/>
                </a:cubicBezTo>
                <a:cubicBezTo>
                  <a:pt x="21" y="21"/>
                  <a:pt x="20" y="21"/>
                  <a:pt x="20" y="22"/>
                </a:cubicBezTo>
                <a:lnTo>
                  <a:pt x="20" y="25"/>
                </a:lnTo>
                <a:close/>
                <a:moveTo>
                  <a:pt x="20" y="35"/>
                </a:moveTo>
                <a:cubicBezTo>
                  <a:pt x="20" y="36"/>
                  <a:pt x="21" y="36"/>
                  <a:pt x="22" y="36"/>
                </a:cubicBezTo>
                <a:cubicBezTo>
                  <a:pt x="24" y="36"/>
                  <a:pt x="24" y="36"/>
                  <a:pt x="24" y="36"/>
                </a:cubicBezTo>
                <a:cubicBezTo>
                  <a:pt x="25" y="36"/>
                  <a:pt x="25" y="36"/>
                  <a:pt x="25" y="35"/>
                </a:cubicBezTo>
                <a:cubicBezTo>
                  <a:pt x="25" y="32"/>
                  <a:pt x="25" y="32"/>
                  <a:pt x="25" y="32"/>
                </a:cubicBezTo>
                <a:cubicBezTo>
                  <a:pt x="25" y="32"/>
                  <a:pt x="25" y="31"/>
                  <a:pt x="24" y="31"/>
                </a:cubicBezTo>
                <a:cubicBezTo>
                  <a:pt x="22" y="31"/>
                  <a:pt x="22" y="31"/>
                  <a:pt x="22" y="31"/>
                </a:cubicBezTo>
                <a:cubicBezTo>
                  <a:pt x="21" y="31"/>
                  <a:pt x="20" y="32"/>
                  <a:pt x="20" y="32"/>
                </a:cubicBezTo>
                <a:lnTo>
                  <a:pt x="20" y="35"/>
                </a:lnTo>
                <a:close/>
                <a:moveTo>
                  <a:pt x="20" y="45"/>
                </a:moveTo>
                <a:cubicBezTo>
                  <a:pt x="20" y="46"/>
                  <a:pt x="21" y="47"/>
                  <a:pt x="22" y="47"/>
                </a:cubicBezTo>
                <a:cubicBezTo>
                  <a:pt x="24" y="47"/>
                  <a:pt x="24" y="47"/>
                  <a:pt x="24" y="47"/>
                </a:cubicBezTo>
                <a:cubicBezTo>
                  <a:pt x="25" y="47"/>
                  <a:pt x="25" y="46"/>
                  <a:pt x="25" y="45"/>
                </a:cubicBezTo>
                <a:cubicBezTo>
                  <a:pt x="25" y="43"/>
                  <a:pt x="25" y="43"/>
                  <a:pt x="25" y="43"/>
                </a:cubicBezTo>
                <a:cubicBezTo>
                  <a:pt x="25" y="42"/>
                  <a:pt x="25" y="41"/>
                  <a:pt x="24" y="41"/>
                </a:cubicBezTo>
                <a:cubicBezTo>
                  <a:pt x="22" y="41"/>
                  <a:pt x="22" y="41"/>
                  <a:pt x="22" y="41"/>
                </a:cubicBezTo>
                <a:cubicBezTo>
                  <a:pt x="21" y="41"/>
                  <a:pt x="20" y="42"/>
                  <a:pt x="20" y="43"/>
                </a:cubicBezTo>
                <a:lnTo>
                  <a:pt x="20" y="45"/>
                </a:lnTo>
                <a:close/>
                <a:moveTo>
                  <a:pt x="36" y="58"/>
                </a:moveTo>
                <a:cubicBezTo>
                  <a:pt x="36" y="57"/>
                  <a:pt x="35" y="57"/>
                  <a:pt x="34" y="57"/>
                </a:cubicBezTo>
                <a:cubicBezTo>
                  <a:pt x="22" y="57"/>
                  <a:pt x="22" y="57"/>
                  <a:pt x="22" y="57"/>
                </a:cubicBezTo>
                <a:cubicBezTo>
                  <a:pt x="21" y="57"/>
                  <a:pt x="20" y="57"/>
                  <a:pt x="20" y="58"/>
                </a:cubicBezTo>
                <a:cubicBezTo>
                  <a:pt x="20" y="66"/>
                  <a:pt x="20" y="66"/>
                  <a:pt x="20" y="66"/>
                </a:cubicBezTo>
                <a:cubicBezTo>
                  <a:pt x="20" y="67"/>
                  <a:pt x="21" y="67"/>
                  <a:pt x="22" y="67"/>
                </a:cubicBezTo>
                <a:cubicBezTo>
                  <a:pt x="34" y="67"/>
                  <a:pt x="34" y="67"/>
                  <a:pt x="34" y="67"/>
                </a:cubicBezTo>
                <a:cubicBezTo>
                  <a:pt x="35" y="67"/>
                  <a:pt x="36" y="67"/>
                  <a:pt x="36" y="66"/>
                </a:cubicBezTo>
                <a:lnTo>
                  <a:pt x="36" y="58"/>
                </a:lnTo>
                <a:close/>
                <a:moveTo>
                  <a:pt x="36" y="12"/>
                </a:moveTo>
                <a:cubicBezTo>
                  <a:pt x="36" y="11"/>
                  <a:pt x="35" y="11"/>
                  <a:pt x="34" y="11"/>
                </a:cubicBezTo>
                <a:cubicBezTo>
                  <a:pt x="32" y="11"/>
                  <a:pt x="32" y="11"/>
                  <a:pt x="32" y="11"/>
                </a:cubicBezTo>
                <a:cubicBezTo>
                  <a:pt x="31" y="11"/>
                  <a:pt x="31" y="11"/>
                  <a:pt x="31" y="12"/>
                </a:cubicBezTo>
                <a:cubicBezTo>
                  <a:pt x="31" y="14"/>
                  <a:pt x="31" y="14"/>
                  <a:pt x="31" y="14"/>
                </a:cubicBezTo>
                <a:cubicBezTo>
                  <a:pt x="31" y="15"/>
                  <a:pt x="31" y="16"/>
                  <a:pt x="32" y="16"/>
                </a:cubicBezTo>
                <a:cubicBezTo>
                  <a:pt x="34" y="16"/>
                  <a:pt x="34" y="16"/>
                  <a:pt x="34" y="16"/>
                </a:cubicBezTo>
                <a:cubicBezTo>
                  <a:pt x="35" y="16"/>
                  <a:pt x="36" y="15"/>
                  <a:pt x="36" y="14"/>
                </a:cubicBezTo>
                <a:lnTo>
                  <a:pt x="36" y="12"/>
                </a:lnTo>
                <a:close/>
                <a:moveTo>
                  <a:pt x="36" y="22"/>
                </a:moveTo>
                <a:cubicBezTo>
                  <a:pt x="36" y="21"/>
                  <a:pt x="35" y="21"/>
                  <a:pt x="34" y="21"/>
                </a:cubicBezTo>
                <a:cubicBezTo>
                  <a:pt x="32" y="21"/>
                  <a:pt x="32" y="21"/>
                  <a:pt x="32" y="21"/>
                </a:cubicBezTo>
                <a:cubicBezTo>
                  <a:pt x="31" y="21"/>
                  <a:pt x="31" y="21"/>
                  <a:pt x="31" y="22"/>
                </a:cubicBezTo>
                <a:cubicBezTo>
                  <a:pt x="31" y="25"/>
                  <a:pt x="31" y="25"/>
                  <a:pt x="31" y="25"/>
                </a:cubicBezTo>
                <a:cubicBezTo>
                  <a:pt x="31" y="25"/>
                  <a:pt x="31" y="26"/>
                  <a:pt x="32" y="26"/>
                </a:cubicBezTo>
                <a:cubicBezTo>
                  <a:pt x="34" y="26"/>
                  <a:pt x="34" y="26"/>
                  <a:pt x="34" y="26"/>
                </a:cubicBezTo>
                <a:cubicBezTo>
                  <a:pt x="35" y="26"/>
                  <a:pt x="36" y="25"/>
                  <a:pt x="36" y="25"/>
                </a:cubicBezTo>
                <a:lnTo>
                  <a:pt x="36" y="22"/>
                </a:lnTo>
                <a:close/>
                <a:moveTo>
                  <a:pt x="36" y="32"/>
                </a:moveTo>
                <a:cubicBezTo>
                  <a:pt x="36" y="32"/>
                  <a:pt x="35" y="31"/>
                  <a:pt x="34" y="31"/>
                </a:cubicBezTo>
                <a:cubicBezTo>
                  <a:pt x="32" y="31"/>
                  <a:pt x="32" y="31"/>
                  <a:pt x="32" y="31"/>
                </a:cubicBezTo>
                <a:cubicBezTo>
                  <a:pt x="31" y="31"/>
                  <a:pt x="31" y="32"/>
                  <a:pt x="31" y="32"/>
                </a:cubicBezTo>
                <a:cubicBezTo>
                  <a:pt x="31" y="35"/>
                  <a:pt x="31" y="35"/>
                  <a:pt x="31" y="35"/>
                </a:cubicBezTo>
                <a:cubicBezTo>
                  <a:pt x="31" y="36"/>
                  <a:pt x="31" y="36"/>
                  <a:pt x="32" y="36"/>
                </a:cubicBezTo>
                <a:cubicBezTo>
                  <a:pt x="34" y="36"/>
                  <a:pt x="34" y="36"/>
                  <a:pt x="34" y="36"/>
                </a:cubicBezTo>
                <a:cubicBezTo>
                  <a:pt x="35" y="36"/>
                  <a:pt x="36" y="36"/>
                  <a:pt x="36" y="35"/>
                </a:cubicBezTo>
                <a:lnTo>
                  <a:pt x="36" y="32"/>
                </a:lnTo>
                <a:close/>
                <a:moveTo>
                  <a:pt x="36" y="43"/>
                </a:moveTo>
                <a:cubicBezTo>
                  <a:pt x="36" y="42"/>
                  <a:pt x="35" y="41"/>
                  <a:pt x="34" y="41"/>
                </a:cubicBezTo>
                <a:cubicBezTo>
                  <a:pt x="32" y="41"/>
                  <a:pt x="32" y="41"/>
                  <a:pt x="32" y="41"/>
                </a:cubicBezTo>
                <a:cubicBezTo>
                  <a:pt x="31" y="41"/>
                  <a:pt x="31" y="42"/>
                  <a:pt x="31" y="43"/>
                </a:cubicBezTo>
                <a:cubicBezTo>
                  <a:pt x="31" y="45"/>
                  <a:pt x="31" y="45"/>
                  <a:pt x="31" y="45"/>
                </a:cubicBezTo>
                <a:cubicBezTo>
                  <a:pt x="31" y="46"/>
                  <a:pt x="31" y="47"/>
                  <a:pt x="32" y="47"/>
                </a:cubicBezTo>
                <a:cubicBezTo>
                  <a:pt x="34" y="47"/>
                  <a:pt x="34" y="47"/>
                  <a:pt x="34" y="47"/>
                </a:cubicBezTo>
                <a:cubicBezTo>
                  <a:pt x="35" y="47"/>
                  <a:pt x="36" y="46"/>
                  <a:pt x="36" y="45"/>
                </a:cubicBezTo>
                <a:lnTo>
                  <a:pt x="36" y="43"/>
                </a:lnTo>
                <a:close/>
                <a:moveTo>
                  <a:pt x="46" y="12"/>
                </a:moveTo>
                <a:cubicBezTo>
                  <a:pt x="46" y="11"/>
                  <a:pt x="45" y="11"/>
                  <a:pt x="45" y="11"/>
                </a:cubicBezTo>
                <a:cubicBezTo>
                  <a:pt x="42" y="11"/>
                  <a:pt x="42" y="11"/>
                  <a:pt x="42" y="11"/>
                </a:cubicBezTo>
                <a:cubicBezTo>
                  <a:pt x="41" y="11"/>
                  <a:pt x="41" y="11"/>
                  <a:pt x="41" y="12"/>
                </a:cubicBezTo>
                <a:cubicBezTo>
                  <a:pt x="41" y="14"/>
                  <a:pt x="41" y="14"/>
                  <a:pt x="41" y="14"/>
                </a:cubicBezTo>
                <a:cubicBezTo>
                  <a:pt x="41" y="15"/>
                  <a:pt x="41" y="16"/>
                  <a:pt x="42" y="16"/>
                </a:cubicBezTo>
                <a:cubicBezTo>
                  <a:pt x="45" y="16"/>
                  <a:pt x="45" y="16"/>
                  <a:pt x="45" y="16"/>
                </a:cubicBezTo>
                <a:cubicBezTo>
                  <a:pt x="45" y="16"/>
                  <a:pt x="46" y="15"/>
                  <a:pt x="46" y="14"/>
                </a:cubicBezTo>
                <a:lnTo>
                  <a:pt x="46" y="12"/>
                </a:lnTo>
                <a:close/>
                <a:moveTo>
                  <a:pt x="46" y="22"/>
                </a:moveTo>
                <a:cubicBezTo>
                  <a:pt x="46" y="21"/>
                  <a:pt x="45" y="21"/>
                  <a:pt x="45" y="21"/>
                </a:cubicBezTo>
                <a:cubicBezTo>
                  <a:pt x="42" y="21"/>
                  <a:pt x="42" y="21"/>
                  <a:pt x="42" y="21"/>
                </a:cubicBezTo>
                <a:cubicBezTo>
                  <a:pt x="41" y="21"/>
                  <a:pt x="41" y="21"/>
                  <a:pt x="41" y="22"/>
                </a:cubicBezTo>
                <a:cubicBezTo>
                  <a:pt x="41" y="25"/>
                  <a:pt x="41" y="25"/>
                  <a:pt x="41" y="25"/>
                </a:cubicBezTo>
                <a:cubicBezTo>
                  <a:pt x="41" y="25"/>
                  <a:pt x="41" y="26"/>
                  <a:pt x="42" y="26"/>
                </a:cubicBezTo>
                <a:cubicBezTo>
                  <a:pt x="45" y="26"/>
                  <a:pt x="45" y="26"/>
                  <a:pt x="45" y="26"/>
                </a:cubicBezTo>
                <a:cubicBezTo>
                  <a:pt x="45" y="26"/>
                  <a:pt x="46" y="25"/>
                  <a:pt x="46" y="25"/>
                </a:cubicBezTo>
                <a:lnTo>
                  <a:pt x="46" y="22"/>
                </a:lnTo>
                <a:close/>
                <a:moveTo>
                  <a:pt x="46" y="32"/>
                </a:moveTo>
                <a:cubicBezTo>
                  <a:pt x="46" y="32"/>
                  <a:pt x="45" y="31"/>
                  <a:pt x="45" y="31"/>
                </a:cubicBezTo>
                <a:cubicBezTo>
                  <a:pt x="42" y="31"/>
                  <a:pt x="42" y="31"/>
                  <a:pt x="42" y="31"/>
                </a:cubicBezTo>
                <a:cubicBezTo>
                  <a:pt x="41" y="31"/>
                  <a:pt x="41" y="32"/>
                  <a:pt x="41" y="32"/>
                </a:cubicBezTo>
                <a:cubicBezTo>
                  <a:pt x="41" y="35"/>
                  <a:pt x="41" y="35"/>
                  <a:pt x="41" y="35"/>
                </a:cubicBezTo>
                <a:cubicBezTo>
                  <a:pt x="41" y="36"/>
                  <a:pt x="41" y="36"/>
                  <a:pt x="42" y="36"/>
                </a:cubicBezTo>
                <a:cubicBezTo>
                  <a:pt x="45" y="36"/>
                  <a:pt x="45" y="36"/>
                  <a:pt x="45" y="36"/>
                </a:cubicBezTo>
                <a:cubicBezTo>
                  <a:pt x="45" y="36"/>
                  <a:pt x="46" y="36"/>
                  <a:pt x="46" y="35"/>
                </a:cubicBezTo>
                <a:lnTo>
                  <a:pt x="46" y="32"/>
                </a:lnTo>
                <a:close/>
                <a:moveTo>
                  <a:pt x="46" y="43"/>
                </a:moveTo>
                <a:cubicBezTo>
                  <a:pt x="46" y="42"/>
                  <a:pt x="45" y="41"/>
                  <a:pt x="45" y="41"/>
                </a:cubicBezTo>
                <a:cubicBezTo>
                  <a:pt x="42" y="41"/>
                  <a:pt x="42" y="41"/>
                  <a:pt x="42" y="41"/>
                </a:cubicBezTo>
                <a:cubicBezTo>
                  <a:pt x="41" y="41"/>
                  <a:pt x="41" y="42"/>
                  <a:pt x="41" y="43"/>
                </a:cubicBezTo>
                <a:cubicBezTo>
                  <a:pt x="41" y="45"/>
                  <a:pt x="41" y="45"/>
                  <a:pt x="41" y="45"/>
                </a:cubicBezTo>
                <a:cubicBezTo>
                  <a:pt x="41" y="46"/>
                  <a:pt x="41" y="47"/>
                  <a:pt x="42" y="47"/>
                </a:cubicBezTo>
                <a:cubicBezTo>
                  <a:pt x="45" y="47"/>
                  <a:pt x="45" y="47"/>
                  <a:pt x="45" y="47"/>
                </a:cubicBezTo>
                <a:cubicBezTo>
                  <a:pt x="45" y="47"/>
                  <a:pt x="46" y="46"/>
                  <a:pt x="46" y="45"/>
                </a:cubicBezTo>
                <a:lnTo>
                  <a:pt x="46" y="43"/>
                </a:lnTo>
                <a:close/>
                <a:moveTo>
                  <a:pt x="46" y="53"/>
                </a:moveTo>
                <a:cubicBezTo>
                  <a:pt x="46" y="52"/>
                  <a:pt x="45" y="52"/>
                  <a:pt x="45" y="52"/>
                </a:cubicBezTo>
                <a:cubicBezTo>
                  <a:pt x="42" y="52"/>
                  <a:pt x="42" y="52"/>
                  <a:pt x="42" y="52"/>
                </a:cubicBezTo>
                <a:cubicBezTo>
                  <a:pt x="41" y="52"/>
                  <a:pt x="41" y="52"/>
                  <a:pt x="41" y="53"/>
                </a:cubicBezTo>
                <a:cubicBezTo>
                  <a:pt x="41" y="56"/>
                  <a:pt x="41" y="56"/>
                  <a:pt x="41" y="56"/>
                </a:cubicBezTo>
                <a:cubicBezTo>
                  <a:pt x="41" y="56"/>
                  <a:pt x="41" y="57"/>
                  <a:pt x="42" y="57"/>
                </a:cubicBezTo>
                <a:cubicBezTo>
                  <a:pt x="45" y="57"/>
                  <a:pt x="45" y="57"/>
                  <a:pt x="45" y="57"/>
                </a:cubicBezTo>
                <a:cubicBezTo>
                  <a:pt x="45" y="57"/>
                  <a:pt x="46" y="56"/>
                  <a:pt x="46" y="56"/>
                </a:cubicBezTo>
                <a:lnTo>
                  <a:pt x="46" y="53"/>
                </a:lnTo>
                <a:close/>
              </a:path>
            </a:pathLst>
          </a:custGeom>
          <a:solidFill>
            <a:sysClr val="window" lastClr="FFFFFF"/>
          </a:solidFill>
          <a:ln w="9525">
            <a:noFill/>
            <a:round/>
          </a:ln>
        </p:spPr>
        <p:txBody>
          <a:bodyPr anchor="ctr"/>
          <a:lstStyle/>
          <a:p>
            <a:pPr algn="ctr">
              <a:lnSpc>
                <a:spcPct val="120000"/>
              </a:lnSpc>
            </a:pPr>
            <a:endParaRPr>
              <a:latin typeface="微软雅黑" panose="020B0503020204020204" pitchFamily="34" charset="-122"/>
              <a:ea typeface="微软雅黑" panose="020B0503020204020204" pitchFamily="34" charset="-122"/>
              <a:sym typeface="Arial" panose="020B0604020202020204" pitchFamily="34" charset="0"/>
            </a:endParaRPr>
          </a:p>
        </p:txBody>
      </p:sp>
      <p:sp>
        <p:nvSpPr>
          <p:cNvPr id="34" name="文本框 33"/>
          <p:cNvSpPr txBox="1"/>
          <p:nvPr>
            <p:custDataLst>
              <p:tags r:id="rId17"/>
            </p:custDataLst>
          </p:nvPr>
        </p:nvSpPr>
        <p:spPr>
          <a:xfrm>
            <a:off x="8387080" y="4086860"/>
            <a:ext cx="3203575" cy="1015365"/>
          </a:xfrm>
          <a:prstGeom prst="rect">
            <a:avLst/>
          </a:prstGeom>
          <a:noFill/>
        </p:spPr>
        <p:txBody>
          <a:bodyPr wrap="square" lIns="90000" tIns="0" rIns="90000" bIns="46800">
            <a:normAutofit fontScale="90000"/>
          </a:bodyPr>
          <a:lstStyle/>
          <a:p>
            <a:pPr defTabSz="1218565">
              <a:lnSpc>
                <a:spcPct val="120000"/>
              </a:lnSpc>
              <a:spcBef>
                <a:spcPct val="0"/>
              </a:spcBef>
              <a:defRPr/>
            </a:pPr>
            <a:r>
              <a:rPr lang="zh-CN" altLang="en-US" sz="1600" spc="150">
                <a:solidFill>
                  <a:srgbClr val="000000">
                    <a:lumMod val="100000"/>
                  </a:srgbClr>
                </a:solidFill>
                <a:latin typeface="微软雅黑" panose="020B0503020204020204" pitchFamily="34" charset="-122"/>
                <a:ea typeface="微软雅黑" panose="020B0503020204020204" pitchFamily="34" charset="-122"/>
                <a:sym typeface="Arial" panose="020B0604020202020204" pitchFamily="34" charset="0"/>
              </a:rPr>
              <a:t>从项目立项情况、立项主题布局、立项类型、项目合作等多维度丰富机构、学科竞争力比对。</a:t>
            </a:r>
          </a:p>
        </p:txBody>
      </p:sp>
      <p:sp>
        <p:nvSpPr>
          <p:cNvPr id="35" name="矩形 34"/>
          <p:cNvSpPr/>
          <p:nvPr>
            <p:custDataLst>
              <p:tags r:id="rId18"/>
            </p:custDataLst>
          </p:nvPr>
        </p:nvSpPr>
        <p:spPr>
          <a:xfrm>
            <a:off x="8387146" y="3655285"/>
            <a:ext cx="3020457" cy="399023"/>
          </a:xfrm>
          <a:prstGeom prst="rect">
            <a:avLst/>
          </a:prstGeom>
        </p:spPr>
        <p:txBody>
          <a:bodyPr wrap="square" lIns="90000" tIns="46800" rIns="0" bIns="0" anchor="b" anchorCtr="0">
            <a:normAutofit/>
          </a:bodyPr>
          <a:lstStyle/>
          <a:p>
            <a:pPr>
              <a:lnSpc>
                <a:spcPct val="120000"/>
              </a:lnSpc>
            </a:pPr>
            <a:r>
              <a:rPr lang="zh-CN" altLang="en-US" b="1" spc="300">
                <a:solidFill>
                  <a:srgbClr val="1AA3AA"/>
                </a:solidFill>
                <a:latin typeface="微软雅黑" panose="020B0503020204020204" pitchFamily="34" charset="-122"/>
                <a:ea typeface="微软雅黑" panose="020B0503020204020204" pitchFamily="34" charset="-122"/>
                <a:cs typeface="+mn-ea"/>
                <a:sym typeface="Arial" panose="020B0604020202020204" pitchFamily="34" charset="0"/>
              </a:rPr>
              <a:t>机构、学科竞争力对比</a:t>
            </a:r>
          </a:p>
        </p:txBody>
      </p:sp>
      <p:sp>
        <p:nvSpPr>
          <p:cNvPr id="39" name="泪滴形 38"/>
          <p:cNvSpPr/>
          <p:nvPr>
            <p:custDataLst>
              <p:tags r:id="rId19"/>
            </p:custDataLst>
          </p:nvPr>
        </p:nvSpPr>
        <p:spPr>
          <a:xfrm rot="10969501">
            <a:off x="3628240" y="3271096"/>
            <a:ext cx="1341755" cy="1322705"/>
          </a:xfrm>
          <a:prstGeom prst="teardrop">
            <a:avLst/>
          </a:prstGeom>
          <a:solidFill>
            <a:srgbClr val="9BBB59">
              <a:lumMod val="7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20000"/>
              </a:lnSpc>
            </a:pPr>
            <a:endParaRPr>
              <a:latin typeface="微软雅黑" panose="020B0503020204020204" pitchFamily="34" charset="-122"/>
              <a:ea typeface="微软雅黑" panose="020B0503020204020204" pitchFamily="34" charset="-122"/>
              <a:sym typeface="Arial" panose="020B0604020202020204" pitchFamily="34" charset="0"/>
            </a:endParaRPr>
          </a:p>
        </p:txBody>
      </p:sp>
      <p:sp>
        <p:nvSpPr>
          <p:cNvPr id="40" name="泪滴形 39"/>
          <p:cNvSpPr/>
          <p:nvPr>
            <p:custDataLst>
              <p:tags r:id="rId20"/>
            </p:custDataLst>
          </p:nvPr>
        </p:nvSpPr>
        <p:spPr>
          <a:xfrm rot="10969501">
            <a:off x="3597125" y="3299036"/>
            <a:ext cx="1341755" cy="1322705"/>
          </a:xfrm>
          <a:prstGeom prst="teardrop">
            <a:avLst/>
          </a:prstGeom>
          <a:solidFill>
            <a:srgbClr val="9BBB59"/>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20000"/>
              </a:lnSpc>
            </a:pPr>
            <a:endParaRPr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42" name="文本框 41"/>
          <p:cNvSpPr txBox="1"/>
          <p:nvPr>
            <p:custDataLst>
              <p:tags r:id="rId21"/>
            </p:custDataLst>
          </p:nvPr>
        </p:nvSpPr>
        <p:spPr>
          <a:xfrm>
            <a:off x="130810" y="4086860"/>
            <a:ext cx="3291840" cy="636905"/>
          </a:xfrm>
          <a:prstGeom prst="rect">
            <a:avLst/>
          </a:prstGeom>
          <a:noFill/>
        </p:spPr>
        <p:txBody>
          <a:bodyPr wrap="square" lIns="90000" tIns="0" rIns="90000" bIns="46800">
            <a:noAutofit/>
          </a:bodyPr>
          <a:lstStyle/>
          <a:p>
            <a:pPr algn="r" defTabSz="1218565">
              <a:lnSpc>
                <a:spcPct val="120000"/>
              </a:lnSpc>
              <a:spcBef>
                <a:spcPct val="0"/>
              </a:spcBef>
              <a:defRPr/>
            </a:pPr>
            <a:r>
              <a:rPr lang="zh-CN" altLang="en-US" sz="1600" spc="150">
                <a:solidFill>
                  <a:srgbClr val="000000">
                    <a:lumMod val="100000"/>
                  </a:srgbClr>
                </a:solidFill>
                <a:latin typeface="微软雅黑" panose="020B0503020204020204" pitchFamily="34" charset="-122"/>
                <a:ea typeface="微软雅黑" panose="020B0503020204020204" pitchFamily="34" charset="-122"/>
                <a:sym typeface="Arial" panose="020B0604020202020204" pitchFamily="34" charset="0"/>
              </a:rPr>
              <a:t>与科技论文、专利等传统资源综合支撑学科前瞻布局分析</a:t>
            </a:r>
          </a:p>
        </p:txBody>
      </p:sp>
      <p:sp>
        <p:nvSpPr>
          <p:cNvPr id="43" name="矩形 42"/>
          <p:cNvSpPr/>
          <p:nvPr>
            <p:custDataLst>
              <p:tags r:id="rId22"/>
            </p:custDataLst>
          </p:nvPr>
        </p:nvSpPr>
        <p:spPr>
          <a:xfrm>
            <a:off x="259331" y="3655285"/>
            <a:ext cx="3034927" cy="399023"/>
          </a:xfrm>
          <a:prstGeom prst="rect">
            <a:avLst/>
          </a:prstGeom>
        </p:spPr>
        <p:txBody>
          <a:bodyPr wrap="square" lIns="90000" tIns="46800" rIns="0" bIns="0" anchor="b" anchorCtr="0">
            <a:normAutofit/>
          </a:bodyPr>
          <a:lstStyle/>
          <a:p>
            <a:pPr algn="r">
              <a:lnSpc>
                <a:spcPct val="120000"/>
              </a:lnSpc>
            </a:pPr>
            <a:r>
              <a:rPr lang="zh-CN" altLang="en-US" b="1" spc="300">
                <a:solidFill>
                  <a:srgbClr val="9BBB59"/>
                </a:solidFill>
                <a:latin typeface="微软雅黑" panose="020B0503020204020204" pitchFamily="34" charset="-122"/>
                <a:ea typeface="微软雅黑" panose="020B0503020204020204" pitchFamily="34" charset="-122"/>
                <a:cs typeface="+mn-ea"/>
                <a:sym typeface="Arial" panose="020B0604020202020204" pitchFamily="34" charset="0"/>
              </a:rPr>
              <a:t>学科前瞻布局</a:t>
            </a:r>
          </a:p>
        </p:txBody>
      </p:sp>
      <p:sp>
        <p:nvSpPr>
          <p:cNvPr id="48" name="泪滴形 47"/>
          <p:cNvSpPr/>
          <p:nvPr>
            <p:custDataLst>
              <p:tags r:id="rId23"/>
            </p:custDataLst>
          </p:nvPr>
        </p:nvSpPr>
        <p:spPr>
          <a:xfrm rot="8021125">
            <a:off x="5168115" y="4427431"/>
            <a:ext cx="1341755" cy="1322705"/>
          </a:xfrm>
          <a:prstGeom prst="teardrop">
            <a:avLst/>
          </a:prstGeom>
          <a:solidFill>
            <a:srgbClr val="69A35B">
              <a:lumMod val="7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20000"/>
              </a:lnSpc>
            </a:pPr>
            <a:endParaRPr>
              <a:latin typeface="微软雅黑" panose="020B0503020204020204" pitchFamily="34" charset="-122"/>
              <a:ea typeface="微软雅黑" panose="020B0503020204020204" pitchFamily="34" charset="-122"/>
              <a:sym typeface="Arial" panose="020B0604020202020204" pitchFamily="34" charset="0"/>
            </a:endParaRPr>
          </a:p>
        </p:txBody>
      </p:sp>
      <p:sp>
        <p:nvSpPr>
          <p:cNvPr id="49" name="泪滴形 48"/>
          <p:cNvSpPr/>
          <p:nvPr>
            <p:custDataLst>
              <p:tags r:id="rId24"/>
            </p:custDataLst>
          </p:nvPr>
        </p:nvSpPr>
        <p:spPr>
          <a:xfrm rot="8021125">
            <a:off x="5168750" y="4469341"/>
            <a:ext cx="1341755" cy="1322705"/>
          </a:xfrm>
          <a:prstGeom prst="teardrop">
            <a:avLst/>
          </a:prstGeom>
          <a:solidFill>
            <a:srgbClr val="69A35B"/>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20000"/>
              </a:lnSpc>
            </a:pPr>
            <a:endParaRPr>
              <a:latin typeface="微软雅黑" panose="020B0503020204020204" pitchFamily="34" charset="-122"/>
              <a:ea typeface="微软雅黑" panose="020B0503020204020204" pitchFamily="34" charset="-122"/>
              <a:sym typeface="Arial" panose="020B0604020202020204" pitchFamily="34" charset="0"/>
            </a:endParaRPr>
          </a:p>
        </p:txBody>
      </p:sp>
      <p:sp>
        <p:nvSpPr>
          <p:cNvPr id="50" name="任意多边形 15"/>
          <p:cNvSpPr/>
          <p:nvPr>
            <p:custDataLst>
              <p:tags r:id="rId25"/>
            </p:custDataLst>
          </p:nvPr>
        </p:nvSpPr>
        <p:spPr bwMode="auto">
          <a:xfrm>
            <a:off x="5576420" y="4894156"/>
            <a:ext cx="525780" cy="473075"/>
          </a:xfrm>
          <a:custGeom>
            <a:avLst/>
            <a:gdLst/>
            <a:ahLst/>
            <a:cxnLst>
              <a:cxn ang="0">
                <a:pos x="7" y="9"/>
              </a:cxn>
              <a:cxn ang="0">
                <a:pos x="7" y="57"/>
              </a:cxn>
              <a:cxn ang="0">
                <a:pos x="6" y="58"/>
              </a:cxn>
              <a:cxn ang="0">
                <a:pos x="4" y="58"/>
              </a:cxn>
              <a:cxn ang="0">
                <a:pos x="2" y="57"/>
              </a:cxn>
              <a:cxn ang="0">
                <a:pos x="2" y="9"/>
              </a:cxn>
              <a:cxn ang="0">
                <a:pos x="0" y="4"/>
              </a:cxn>
              <a:cxn ang="0">
                <a:pos x="5" y="0"/>
              </a:cxn>
              <a:cxn ang="0">
                <a:pos x="10" y="4"/>
              </a:cxn>
              <a:cxn ang="0">
                <a:pos x="7" y="9"/>
              </a:cxn>
              <a:cxn ang="0">
                <a:pos x="65" y="36"/>
              </a:cxn>
              <a:cxn ang="0">
                <a:pos x="63" y="38"/>
              </a:cxn>
              <a:cxn ang="0">
                <a:pos x="49" y="43"/>
              </a:cxn>
              <a:cxn ang="0">
                <a:pos x="31" y="37"/>
              </a:cxn>
              <a:cxn ang="0">
                <a:pos x="13" y="43"/>
              </a:cxn>
              <a:cxn ang="0">
                <a:pos x="12" y="43"/>
              </a:cxn>
              <a:cxn ang="0">
                <a:pos x="10" y="41"/>
              </a:cxn>
              <a:cxn ang="0">
                <a:pos x="10" y="13"/>
              </a:cxn>
              <a:cxn ang="0">
                <a:pos x="11" y="11"/>
              </a:cxn>
              <a:cxn ang="0">
                <a:pos x="14" y="9"/>
              </a:cxn>
              <a:cxn ang="0">
                <a:pos x="30" y="4"/>
              </a:cxn>
              <a:cxn ang="0">
                <a:pos x="46" y="9"/>
              </a:cxn>
              <a:cxn ang="0">
                <a:pos x="49" y="10"/>
              </a:cxn>
              <a:cxn ang="0">
                <a:pos x="63" y="4"/>
              </a:cxn>
              <a:cxn ang="0">
                <a:pos x="65" y="7"/>
              </a:cxn>
              <a:cxn ang="0">
                <a:pos x="65" y="36"/>
              </a:cxn>
            </a:cxnLst>
            <a:rect l="0" t="0" r="r" b="b"/>
            <a:pathLst>
              <a:path w="65" h="58">
                <a:moveTo>
                  <a:pt x="7" y="9"/>
                </a:moveTo>
                <a:cubicBezTo>
                  <a:pt x="7" y="57"/>
                  <a:pt x="7" y="57"/>
                  <a:pt x="7" y="57"/>
                </a:cubicBezTo>
                <a:cubicBezTo>
                  <a:pt x="7" y="57"/>
                  <a:pt x="7" y="58"/>
                  <a:pt x="6" y="58"/>
                </a:cubicBezTo>
                <a:cubicBezTo>
                  <a:pt x="4" y="58"/>
                  <a:pt x="4" y="58"/>
                  <a:pt x="4" y="58"/>
                </a:cubicBezTo>
                <a:cubicBezTo>
                  <a:pt x="3" y="58"/>
                  <a:pt x="2" y="57"/>
                  <a:pt x="2" y="57"/>
                </a:cubicBezTo>
                <a:cubicBezTo>
                  <a:pt x="2" y="9"/>
                  <a:pt x="2" y="9"/>
                  <a:pt x="2" y="9"/>
                </a:cubicBezTo>
                <a:cubicBezTo>
                  <a:pt x="1" y="8"/>
                  <a:pt x="0" y="6"/>
                  <a:pt x="0" y="4"/>
                </a:cubicBezTo>
                <a:cubicBezTo>
                  <a:pt x="0" y="2"/>
                  <a:pt x="2" y="0"/>
                  <a:pt x="5" y="0"/>
                </a:cubicBezTo>
                <a:cubicBezTo>
                  <a:pt x="7" y="0"/>
                  <a:pt x="10" y="2"/>
                  <a:pt x="10" y="4"/>
                </a:cubicBezTo>
                <a:cubicBezTo>
                  <a:pt x="10" y="6"/>
                  <a:pt x="9" y="8"/>
                  <a:pt x="7" y="9"/>
                </a:cubicBezTo>
                <a:close/>
                <a:moveTo>
                  <a:pt x="65" y="36"/>
                </a:moveTo>
                <a:cubicBezTo>
                  <a:pt x="65" y="37"/>
                  <a:pt x="65" y="38"/>
                  <a:pt x="63" y="38"/>
                </a:cubicBezTo>
                <a:cubicBezTo>
                  <a:pt x="59" y="41"/>
                  <a:pt x="54" y="43"/>
                  <a:pt x="49" y="43"/>
                </a:cubicBezTo>
                <a:cubicBezTo>
                  <a:pt x="43" y="43"/>
                  <a:pt x="39" y="37"/>
                  <a:pt x="31" y="37"/>
                </a:cubicBezTo>
                <a:cubicBezTo>
                  <a:pt x="25" y="37"/>
                  <a:pt x="19" y="40"/>
                  <a:pt x="13" y="43"/>
                </a:cubicBezTo>
                <a:cubicBezTo>
                  <a:pt x="13" y="43"/>
                  <a:pt x="12" y="43"/>
                  <a:pt x="12" y="43"/>
                </a:cubicBezTo>
                <a:cubicBezTo>
                  <a:pt x="11" y="43"/>
                  <a:pt x="10" y="42"/>
                  <a:pt x="10" y="41"/>
                </a:cubicBezTo>
                <a:cubicBezTo>
                  <a:pt x="10" y="13"/>
                  <a:pt x="10" y="13"/>
                  <a:pt x="10" y="13"/>
                </a:cubicBezTo>
                <a:cubicBezTo>
                  <a:pt x="10" y="12"/>
                  <a:pt x="10" y="11"/>
                  <a:pt x="11" y="11"/>
                </a:cubicBezTo>
                <a:cubicBezTo>
                  <a:pt x="12" y="10"/>
                  <a:pt x="13" y="9"/>
                  <a:pt x="14" y="9"/>
                </a:cubicBezTo>
                <a:cubicBezTo>
                  <a:pt x="19" y="7"/>
                  <a:pt x="24" y="4"/>
                  <a:pt x="30" y="4"/>
                </a:cubicBezTo>
                <a:cubicBezTo>
                  <a:pt x="36" y="4"/>
                  <a:pt x="40" y="6"/>
                  <a:pt x="46" y="9"/>
                </a:cubicBezTo>
                <a:cubicBezTo>
                  <a:pt x="47" y="9"/>
                  <a:pt x="48" y="10"/>
                  <a:pt x="49" y="10"/>
                </a:cubicBezTo>
                <a:cubicBezTo>
                  <a:pt x="55" y="10"/>
                  <a:pt x="61" y="4"/>
                  <a:pt x="63" y="4"/>
                </a:cubicBezTo>
                <a:cubicBezTo>
                  <a:pt x="64" y="4"/>
                  <a:pt x="65" y="6"/>
                  <a:pt x="65" y="7"/>
                </a:cubicBezTo>
                <a:lnTo>
                  <a:pt x="65" y="36"/>
                </a:lnTo>
                <a:close/>
              </a:path>
            </a:pathLst>
          </a:custGeom>
          <a:solidFill>
            <a:sysClr val="window" lastClr="FFFFFF"/>
          </a:solidFill>
          <a:ln w="9525">
            <a:noFill/>
            <a:round/>
          </a:ln>
        </p:spPr>
        <p:txBody>
          <a:bodyPr anchor="ctr"/>
          <a:lstStyle/>
          <a:p>
            <a:pPr algn="ctr">
              <a:lnSpc>
                <a:spcPct val="120000"/>
              </a:lnSpc>
            </a:pPr>
            <a:endParaRPr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51" name="文本框 50"/>
          <p:cNvSpPr txBox="1"/>
          <p:nvPr>
            <p:custDataLst>
              <p:tags r:id="rId26"/>
            </p:custDataLst>
          </p:nvPr>
        </p:nvSpPr>
        <p:spPr>
          <a:xfrm>
            <a:off x="6697980" y="5532755"/>
            <a:ext cx="4326890" cy="636905"/>
          </a:xfrm>
          <a:prstGeom prst="rect">
            <a:avLst/>
          </a:prstGeom>
          <a:noFill/>
        </p:spPr>
        <p:txBody>
          <a:bodyPr wrap="square" lIns="90000" tIns="0" rIns="90000" bIns="46800">
            <a:normAutofit/>
          </a:bodyPr>
          <a:lstStyle/>
          <a:p>
            <a:pPr defTabSz="1218565">
              <a:lnSpc>
                <a:spcPct val="120000"/>
              </a:lnSpc>
              <a:spcBef>
                <a:spcPct val="0"/>
              </a:spcBef>
              <a:defRPr/>
            </a:pPr>
            <a:r>
              <a:rPr lang="zh-CN" altLang="en-US" sz="1600" spc="150">
                <a:solidFill>
                  <a:srgbClr val="000000">
                    <a:lumMod val="100000"/>
                  </a:srgbClr>
                </a:solidFill>
                <a:latin typeface="微软雅黑" panose="020B0503020204020204" pitchFamily="34" charset="-122"/>
                <a:ea typeface="微软雅黑" panose="020B0503020204020204" pitchFamily="34" charset="-122"/>
                <a:sym typeface="Arial" panose="020B0604020202020204" pitchFamily="34" charset="0"/>
              </a:rPr>
              <a:t>结合科技产出，形成投入产出、产学研路径、重点资助领域遴选等分析。</a:t>
            </a:r>
          </a:p>
        </p:txBody>
      </p:sp>
      <p:sp>
        <p:nvSpPr>
          <p:cNvPr id="52" name="矩形 51"/>
          <p:cNvSpPr/>
          <p:nvPr>
            <p:custDataLst>
              <p:tags r:id="rId27"/>
            </p:custDataLst>
          </p:nvPr>
        </p:nvSpPr>
        <p:spPr>
          <a:xfrm>
            <a:off x="6697980" y="5101590"/>
            <a:ext cx="3836035" cy="398780"/>
          </a:xfrm>
          <a:prstGeom prst="rect">
            <a:avLst/>
          </a:prstGeom>
        </p:spPr>
        <p:txBody>
          <a:bodyPr wrap="square" lIns="90000" tIns="46800" rIns="0" bIns="0" anchor="b" anchorCtr="0">
            <a:normAutofit/>
          </a:bodyPr>
          <a:lstStyle/>
          <a:p>
            <a:pPr>
              <a:lnSpc>
                <a:spcPct val="120000"/>
              </a:lnSpc>
            </a:pPr>
            <a:r>
              <a:rPr lang="zh-CN" altLang="en-US" b="1" spc="300">
                <a:solidFill>
                  <a:srgbClr val="69A35B"/>
                </a:solidFill>
                <a:latin typeface="微软雅黑" panose="020B0503020204020204" pitchFamily="34" charset="-122"/>
                <a:ea typeface="微软雅黑" panose="020B0503020204020204" pitchFamily="34" charset="-122"/>
                <a:cs typeface="+mn-ea"/>
                <a:sym typeface="Arial" panose="020B0604020202020204" pitchFamily="34" charset="0"/>
              </a:rPr>
              <a:t>投入产出、重点资助领域遴选等</a:t>
            </a:r>
          </a:p>
        </p:txBody>
      </p:sp>
      <p:sp>
        <p:nvSpPr>
          <p:cNvPr id="30" name="PA_ImportSvg_636701175243069250"/>
          <p:cNvSpPr/>
          <p:nvPr>
            <p:custDataLst>
              <p:tags r:id="rId28"/>
            </p:custDataLst>
          </p:nvPr>
        </p:nvSpPr>
        <p:spPr>
          <a:xfrm>
            <a:off x="3955338" y="3647762"/>
            <a:ext cx="625328" cy="625253"/>
          </a:xfrm>
          <a:custGeom>
            <a:avLst/>
            <a:gdLst/>
            <a:ahLst/>
            <a:cxnLst/>
            <a:rect l="l" t="t" r="r" b="b"/>
            <a:pathLst>
              <a:path w="10529571" h="10528300">
                <a:moveTo>
                  <a:pt x="10528300" y="10528300"/>
                </a:moveTo>
                <a:lnTo>
                  <a:pt x="0" y="10528300"/>
                </a:lnTo>
                <a:lnTo>
                  <a:pt x="0" y="10002520"/>
                </a:lnTo>
                <a:lnTo>
                  <a:pt x="877570" y="10002520"/>
                </a:lnTo>
                <a:lnTo>
                  <a:pt x="877570" y="2256790"/>
                </a:lnTo>
                <a:lnTo>
                  <a:pt x="891540" y="2278380"/>
                </a:lnTo>
                <a:lnTo>
                  <a:pt x="935990" y="2251710"/>
                </a:lnTo>
                <a:lnTo>
                  <a:pt x="922020" y="2227580"/>
                </a:lnTo>
                <a:lnTo>
                  <a:pt x="4251960" y="297180"/>
                </a:lnTo>
                <a:lnTo>
                  <a:pt x="4253230" y="298450"/>
                </a:lnTo>
                <a:lnTo>
                  <a:pt x="4561840" y="116840"/>
                </a:lnTo>
                <a:lnTo>
                  <a:pt x="4561840" y="9999980"/>
                </a:lnTo>
                <a:lnTo>
                  <a:pt x="5088890" y="9999980"/>
                </a:lnTo>
                <a:lnTo>
                  <a:pt x="5088890" y="2105660"/>
                </a:lnTo>
                <a:lnTo>
                  <a:pt x="7194550" y="2105660"/>
                </a:lnTo>
                <a:lnTo>
                  <a:pt x="7194550" y="0"/>
                </a:lnTo>
                <a:lnTo>
                  <a:pt x="7721600" y="0"/>
                </a:lnTo>
                <a:lnTo>
                  <a:pt x="7721600" y="2105660"/>
                </a:lnTo>
                <a:lnTo>
                  <a:pt x="9827260" y="2105660"/>
                </a:lnTo>
                <a:lnTo>
                  <a:pt x="9827260" y="10001250"/>
                </a:lnTo>
                <a:lnTo>
                  <a:pt x="10529570" y="10001250"/>
                </a:lnTo>
                <a:lnTo>
                  <a:pt x="10529570" y="10528300"/>
                </a:lnTo>
                <a:moveTo>
                  <a:pt x="4036060" y="1032510"/>
                </a:moveTo>
                <a:lnTo>
                  <a:pt x="1403350" y="2557780"/>
                </a:lnTo>
                <a:lnTo>
                  <a:pt x="1403350" y="10001250"/>
                </a:lnTo>
                <a:lnTo>
                  <a:pt x="4034790" y="10001250"/>
                </a:lnTo>
                <a:lnTo>
                  <a:pt x="4034790" y="1032510"/>
                </a:lnTo>
                <a:moveTo>
                  <a:pt x="9300210" y="2631440"/>
                </a:moveTo>
                <a:lnTo>
                  <a:pt x="5614670" y="2631440"/>
                </a:lnTo>
                <a:lnTo>
                  <a:pt x="5614670" y="7895590"/>
                </a:lnTo>
                <a:lnTo>
                  <a:pt x="6492239" y="7895590"/>
                </a:lnTo>
                <a:lnTo>
                  <a:pt x="6492239" y="3685540"/>
                </a:lnTo>
                <a:lnTo>
                  <a:pt x="7018020" y="3685540"/>
                </a:lnTo>
                <a:lnTo>
                  <a:pt x="7018020" y="7896861"/>
                </a:lnTo>
                <a:lnTo>
                  <a:pt x="7895589" y="7896861"/>
                </a:lnTo>
                <a:lnTo>
                  <a:pt x="7895589" y="3685540"/>
                </a:lnTo>
                <a:lnTo>
                  <a:pt x="8421370" y="3685540"/>
                </a:lnTo>
                <a:lnTo>
                  <a:pt x="8421370" y="7896861"/>
                </a:lnTo>
                <a:lnTo>
                  <a:pt x="9298939" y="7896861"/>
                </a:lnTo>
                <a:lnTo>
                  <a:pt x="9298939" y="2631440"/>
                </a:lnTo>
                <a:moveTo>
                  <a:pt x="9300210" y="8422640"/>
                </a:moveTo>
                <a:lnTo>
                  <a:pt x="5614670" y="8422640"/>
                </a:lnTo>
                <a:lnTo>
                  <a:pt x="5614670" y="10001250"/>
                </a:lnTo>
                <a:lnTo>
                  <a:pt x="9298939" y="10001250"/>
                </a:lnTo>
                <a:lnTo>
                  <a:pt x="9298939" y="8422640"/>
                </a:lnTo>
                <a:moveTo>
                  <a:pt x="3509010" y="6316980"/>
                </a:moveTo>
                <a:lnTo>
                  <a:pt x="1930400" y="6316980"/>
                </a:lnTo>
                <a:lnTo>
                  <a:pt x="1930400" y="5791200"/>
                </a:lnTo>
                <a:lnTo>
                  <a:pt x="3510280" y="5791200"/>
                </a:lnTo>
                <a:lnTo>
                  <a:pt x="3510280" y="6316980"/>
                </a:lnTo>
                <a:moveTo>
                  <a:pt x="3509010" y="7545070"/>
                </a:moveTo>
                <a:lnTo>
                  <a:pt x="1930400" y="7545070"/>
                </a:lnTo>
                <a:lnTo>
                  <a:pt x="1930400" y="7019290"/>
                </a:lnTo>
                <a:lnTo>
                  <a:pt x="3509010" y="7019290"/>
                </a:lnTo>
                <a:close/>
                <a:moveTo>
                  <a:pt x="1930400" y="4561840"/>
                </a:moveTo>
                <a:lnTo>
                  <a:pt x="3509010" y="4561840"/>
                </a:lnTo>
                <a:lnTo>
                  <a:pt x="3509010" y="5087620"/>
                </a:lnTo>
                <a:lnTo>
                  <a:pt x="1930400" y="5087620"/>
                </a:lnTo>
                <a:close/>
              </a:path>
            </a:pathLst>
          </a:custGeom>
          <a:solidFill>
            <a:sysClr val="window" lastClr="FFFFFF"/>
          </a:solidFill>
          <a:ln w="12700" cap="flat" cmpd="sng" algn="ctr">
            <a:noFill/>
            <a:prstDash val="solid"/>
            <a:miter lim="800000"/>
          </a:ln>
          <a:effectLst/>
        </p:spPr>
        <p:style>
          <a:lnRef idx="2">
            <a:srgbClr val="1F74AD">
              <a:shade val="50000"/>
            </a:srgbClr>
          </a:lnRef>
          <a:fillRef idx="1">
            <a:srgbClr val="1F74AD"/>
          </a:fillRef>
          <a:effectRef idx="0">
            <a:srgbClr val="1F74AD"/>
          </a:effectRef>
          <a:fontRef idx="minor">
            <a:sysClr val="window" lastClr="FFFFFF"/>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9pPr>
          </a:lstStyle>
          <a:p>
            <a:pPr algn="ctr">
              <a:lnSpc>
                <a:spcPct val="120000"/>
              </a:lnSpc>
            </a:pPr>
            <a:endParaRPr lang="zh-CN" altLang="en-US">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a:stretch>
            <a:fillRect/>
          </a:stretch>
        </p:blipFill>
        <p:spPr>
          <a:xfrm>
            <a:off x="57150" y="2745740"/>
            <a:ext cx="5288915" cy="3347720"/>
          </a:xfrm>
          <a:prstGeom prst="rect">
            <a:avLst/>
          </a:prstGeom>
          <a:ln>
            <a:solidFill>
              <a:schemeClr val="tx1"/>
            </a:solidFill>
          </a:ln>
        </p:spPr>
      </p:pic>
      <p:sp>
        <p:nvSpPr>
          <p:cNvPr id="9" name="矩形 8"/>
          <p:cNvSpPr/>
          <p:nvPr/>
        </p:nvSpPr>
        <p:spPr>
          <a:xfrm flipH="1">
            <a:off x="4178935" y="2743835"/>
            <a:ext cx="1158875" cy="394335"/>
          </a:xfrm>
          <a:prstGeom prst="rect">
            <a:avLst/>
          </a:prstGeom>
          <a:noFill/>
          <a:ln w="38100">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573530" y="1363345"/>
            <a:ext cx="3230880" cy="914400"/>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a:t>检索结果页</a:t>
            </a:r>
            <a:r>
              <a:rPr lang="en-US" altLang="zh-CN"/>
              <a:t>“</a:t>
            </a:r>
            <a:r>
              <a:rPr lang="zh-CN" altLang="en-US"/>
              <a:t>结果分析</a:t>
            </a:r>
            <a:r>
              <a:rPr lang="en-US" altLang="zh-CN"/>
              <a:t>”</a:t>
            </a:r>
            <a:r>
              <a:rPr lang="zh-CN" altLang="en-US"/>
              <a:t>按钮或头部</a:t>
            </a:r>
            <a:r>
              <a:rPr lang="en-US" altLang="zh-CN"/>
              <a:t>“</a:t>
            </a:r>
            <a:r>
              <a:rPr lang="zh-CN" altLang="en-US"/>
              <a:t>统计分析</a:t>
            </a:r>
            <a:r>
              <a:rPr lang="en-US" altLang="zh-CN"/>
              <a:t>”</a:t>
            </a:r>
            <a:r>
              <a:rPr lang="zh-CN" altLang="en-US"/>
              <a:t>进入</a:t>
            </a:r>
          </a:p>
        </p:txBody>
      </p:sp>
      <p:sp>
        <p:nvSpPr>
          <p:cNvPr id="14" name="右箭头 13"/>
          <p:cNvSpPr/>
          <p:nvPr/>
        </p:nvSpPr>
        <p:spPr>
          <a:xfrm>
            <a:off x="4965700" y="1615440"/>
            <a:ext cx="760095" cy="376555"/>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下箭头 22"/>
          <p:cNvSpPr/>
          <p:nvPr/>
        </p:nvSpPr>
        <p:spPr>
          <a:xfrm>
            <a:off x="3093085" y="2352040"/>
            <a:ext cx="321945" cy="361315"/>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3"/>
          <a:stretch>
            <a:fillRect/>
          </a:stretch>
        </p:blipFill>
        <p:spPr>
          <a:xfrm>
            <a:off x="6336665" y="1245235"/>
            <a:ext cx="4943475" cy="590550"/>
          </a:xfrm>
          <a:prstGeom prst="rect">
            <a:avLst/>
          </a:prstGeom>
          <a:ln>
            <a:solidFill>
              <a:schemeClr val="bg1"/>
            </a:solidFill>
          </a:ln>
        </p:spPr>
      </p:pic>
      <p:pic>
        <p:nvPicPr>
          <p:cNvPr id="6" name="图片 5"/>
          <p:cNvPicPr>
            <a:picLocks noChangeAspect="1"/>
          </p:cNvPicPr>
          <p:nvPr/>
        </p:nvPicPr>
        <p:blipFill>
          <a:blip r:embed="rId4"/>
          <a:stretch>
            <a:fillRect/>
          </a:stretch>
        </p:blipFill>
        <p:spPr>
          <a:xfrm>
            <a:off x="5493385" y="2277745"/>
            <a:ext cx="6630035" cy="4041775"/>
          </a:xfrm>
          <a:prstGeom prst="rect">
            <a:avLst/>
          </a:prstGeom>
        </p:spPr>
      </p:pic>
      <p:sp>
        <p:nvSpPr>
          <p:cNvPr id="17" name="右箭头 16"/>
          <p:cNvSpPr/>
          <p:nvPr/>
        </p:nvSpPr>
        <p:spPr>
          <a:xfrm>
            <a:off x="5337810" y="2823845"/>
            <a:ext cx="388620" cy="314325"/>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右箭头 6"/>
          <p:cNvSpPr/>
          <p:nvPr/>
        </p:nvSpPr>
        <p:spPr>
          <a:xfrm rot="5400000">
            <a:off x="9086850" y="1914525"/>
            <a:ext cx="497840" cy="376555"/>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flipH="1">
            <a:off x="8121015" y="2743835"/>
            <a:ext cx="643255" cy="372745"/>
          </a:xfrm>
          <a:prstGeom prst="rect">
            <a:avLst/>
          </a:prstGeom>
          <a:noFill/>
          <a:ln w="38100">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标注 20"/>
          <p:cNvSpPr/>
          <p:nvPr/>
        </p:nvSpPr>
        <p:spPr>
          <a:xfrm>
            <a:off x="9249410" y="2505710"/>
            <a:ext cx="942975" cy="791845"/>
          </a:xfrm>
          <a:prstGeom prst="wedgeRectCallout">
            <a:avLst>
              <a:gd name="adj1" fmla="val -92105"/>
              <a:gd name="adj2" fmla="val 12004"/>
            </a:avLst>
          </a:prstGeom>
        </p:spPr>
        <p:style>
          <a:lnRef idx="1">
            <a:schemeClr val="dk1"/>
          </a:lnRef>
          <a:fillRef idx="2">
            <a:schemeClr val="dk1"/>
          </a:fillRef>
          <a:effectRef idx="1">
            <a:schemeClr val="dk1"/>
          </a:effectRef>
          <a:fontRef idx="minor">
            <a:schemeClr val="dk1"/>
          </a:fontRef>
        </p:style>
        <p:txBody>
          <a:bodyPr rtlCol="0" anchor="ctr"/>
          <a:lstStyle/>
          <a:p>
            <a:pPr algn="just">
              <a:lnSpc>
                <a:spcPct val="120000"/>
              </a:lnSpc>
            </a:pPr>
            <a:r>
              <a:rPr lang="zh-CN" sz="1400" dirty="0">
                <a:solidFill>
                  <a:schemeClr val="bg1"/>
                </a:solidFill>
                <a:sym typeface="+mn-ea"/>
              </a:rPr>
              <a:t>可视化图片可直接下载保存</a:t>
            </a:r>
          </a:p>
        </p:txBody>
      </p:sp>
      <p:pic>
        <p:nvPicPr>
          <p:cNvPr id="11" name="图片 10"/>
          <p:cNvPicPr>
            <a:picLocks noChangeAspect="1"/>
          </p:cNvPicPr>
          <p:nvPr/>
        </p:nvPicPr>
        <p:blipFill>
          <a:blip r:embed="rId5"/>
          <a:stretch>
            <a:fillRect/>
          </a:stretch>
        </p:blipFill>
        <p:spPr>
          <a:xfrm>
            <a:off x="5493385" y="4117975"/>
            <a:ext cx="4191000" cy="2282190"/>
          </a:xfrm>
          <a:prstGeom prst="rect">
            <a:avLst/>
          </a:prstGeom>
          <a:ln>
            <a:solidFill>
              <a:schemeClr val="tx1"/>
            </a:solidFill>
          </a:ln>
        </p:spPr>
      </p:pic>
      <p:sp>
        <p:nvSpPr>
          <p:cNvPr id="15" name="矩形 14"/>
          <p:cNvSpPr/>
          <p:nvPr/>
        </p:nvSpPr>
        <p:spPr>
          <a:xfrm flipH="1">
            <a:off x="7665720" y="2743835"/>
            <a:ext cx="347980" cy="346075"/>
          </a:xfrm>
          <a:prstGeom prst="rect">
            <a:avLst/>
          </a:prstGeom>
          <a:noFill/>
          <a:ln w="38100">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右箭头 15"/>
          <p:cNvSpPr/>
          <p:nvPr/>
        </p:nvSpPr>
        <p:spPr>
          <a:xfrm rot="5400000">
            <a:off x="7324725" y="3429000"/>
            <a:ext cx="1001395" cy="376555"/>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标注 17"/>
          <p:cNvSpPr/>
          <p:nvPr/>
        </p:nvSpPr>
        <p:spPr>
          <a:xfrm>
            <a:off x="5825490" y="3469005"/>
            <a:ext cx="1414780" cy="1043305"/>
          </a:xfrm>
          <a:prstGeom prst="wedgeRectCallout">
            <a:avLst>
              <a:gd name="adj1" fmla="val 80475"/>
              <a:gd name="adj2" fmla="val -88405"/>
            </a:avLst>
          </a:prstGeom>
        </p:spPr>
        <p:style>
          <a:lnRef idx="1">
            <a:schemeClr val="dk1"/>
          </a:lnRef>
          <a:fillRef idx="2">
            <a:schemeClr val="dk1"/>
          </a:fillRef>
          <a:effectRef idx="1">
            <a:schemeClr val="dk1"/>
          </a:effectRef>
          <a:fontRef idx="minor">
            <a:schemeClr val="dk1"/>
          </a:fontRef>
        </p:style>
        <p:txBody>
          <a:bodyPr rtlCol="0" anchor="ctr"/>
          <a:lstStyle/>
          <a:p>
            <a:pPr algn="just">
              <a:lnSpc>
                <a:spcPct val="120000"/>
              </a:lnSpc>
            </a:pPr>
            <a:r>
              <a:rPr lang="zh-CN" sz="1400" dirty="0">
                <a:solidFill>
                  <a:schemeClr val="bg1"/>
                </a:solidFill>
                <a:sym typeface="+mn-ea"/>
              </a:rPr>
              <a:t>切换至列表形式，直接展示项目数量及经费数据</a:t>
            </a:r>
          </a:p>
        </p:txBody>
      </p:sp>
      <p:sp>
        <p:nvSpPr>
          <p:cNvPr id="19" name="矩形 18"/>
          <p:cNvSpPr/>
          <p:nvPr/>
        </p:nvSpPr>
        <p:spPr>
          <a:xfrm flipH="1">
            <a:off x="10970260" y="3573145"/>
            <a:ext cx="982980" cy="1216660"/>
          </a:xfrm>
          <a:prstGeom prst="rect">
            <a:avLst/>
          </a:prstGeom>
          <a:noFill/>
          <a:ln w="38100">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标注 19"/>
          <p:cNvSpPr/>
          <p:nvPr/>
        </p:nvSpPr>
        <p:spPr>
          <a:xfrm>
            <a:off x="11099165" y="2505710"/>
            <a:ext cx="942975" cy="791845"/>
          </a:xfrm>
          <a:prstGeom prst="wedgeRectCallout">
            <a:avLst>
              <a:gd name="adj1" fmla="val -47845"/>
              <a:gd name="adj2" fmla="val 86808"/>
            </a:avLst>
          </a:prstGeom>
        </p:spPr>
        <p:style>
          <a:lnRef idx="1">
            <a:schemeClr val="dk1"/>
          </a:lnRef>
          <a:fillRef idx="2">
            <a:schemeClr val="dk1"/>
          </a:fillRef>
          <a:effectRef idx="1">
            <a:schemeClr val="dk1"/>
          </a:effectRef>
          <a:fontRef idx="minor">
            <a:schemeClr val="dk1"/>
          </a:fontRef>
        </p:style>
        <p:txBody>
          <a:bodyPr rtlCol="0" anchor="ctr"/>
          <a:lstStyle/>
          <a:p>
            <a:pPr algn="just">
              <a:lnSpc>
                <a:spcPct val="120000"/>
              </a:lnSpc>
            </a:pPr>
            <a:r>
              <a:rPr lang="zh-CN" sz="1400" dirty="0">
                <a:solidFill>
                  <a:schemeClr val="bg1"/>
                </a:solidFill>
                <a:sym typeface="+mn-ea"/>
              </a:rPr>
              <a:t>调整您的分析维度。</a:t>
            </a:r>
          </a:p>
        </p:txBody>
      </p:sp>
      <p:sp>
        <p:nvSpPr>
          <p:cNvPr id="22" name="矩形标注 21"/>
          <p:cNvSpPr/>
          <p:nvPr/>
        </p:nvSpPr>
        <p:spPr>
          <a:xfrm>
            <a:off x="57150" y="5485130"/>
            <a:ext cx="5429885" cy="915670"/>
          </a:xfrm>
          <a:prstGeom prst="wedgeRectCallout">
            <a:avLst>
              <a:gd name="adj1" fmla="val 11264"/>
              <a:gd name="adj2" fmla="val 51790"/>
            </a:avLst>
          </a:prstGeom>
          <a:ln>
            <a:solidFill>
              <a:schemeClr val="bg1"/>
            </a:solidFill>
          </a:ln>
        </p:spPr>
        <p:style>
          <a:lnRef idx="1">
            <a:schemeClr val="dk1"/>
          </a:lnRef>
          <a:fillRef idx="2">
            <a:schemeClr val="dk1"/>
          </a:fillRef>
          <a:effectRef idx="1">
            <a:schemeClr val="dk1"/>
          </a:effectRef>
          <a:fontRef idx="minor">
            <a:schemeClr val="dk1"/>
          </a:fontRef>
        </p:style>
        <p:txBody>
          <a:bodyPr rtlCol="0" anchor="ctr"/>
          <a:lstStyle/>
          <a:p>
            <a:pPr algn="l"/>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下载结果分析图，生成简要的分析报告，支撑情报分析报告撰写。</a:t>
            </a:r>
          </a:p>
        </p:txBody>
      </p:sp>
      <p:sp>
        <p:nvSpPr>
          <p:cNvPr id="2" name="矩形 24"/>
          <p:cNvSpPr/>
          <p:nvPr/>
        </p:nvSpPr>
        <p:spPr>
          <a:xfrm>
            <a:off x="-13327" y="207079"/>
            <a:ext cx="144000" cy="54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24762" y="229180"/>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5</a:t>
            </a:r>
          </a:p>
        </p:txBody>
      </p:sp>
      <p:sp>
        <p:nvSpPr>
          <p:cNvPr id="4" name="TextBox 12"/>
          <p:cNvSpPr txBox="1">
            <a:spLocks noChangeArrowheads="1"/>
          </p:cNvSpPr>
          <p:nvPr/>
        </p:nvSpPr>
        <p:spPr bwMode="auto">
          <a:xfrm>
            <a:off x="1065666" y="184945"/>
            <a:ext cx="4957986"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sz="2400" b="1" dirty="0" smtClean="0">
                <a:latin typeface="楷体" panose="02010609060101010101" pitchFamily="49" charset="-122"/>
                <a:ea typeface="楷体" panose="02010609060101010101" pitchFamily="49" charset="-122"/>
                <a:cs typeface="Times New Roman" panose="02020603050405020304" pitchFamily="18" charset="0"/>
              </a:rPr>
              <a:t>科慧产品如何支撑学科、情报服务？</a:t>
            </a:r>
            <a:endParaRPr lang="zh-CN" sz="2400" b="1" dirty="0">
              <a:latin typeface="楷体" panose="02010609060101010101" pitchFamily="49" charset="-122"/>
              <a:ea typeface="楷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4"/>
          <a:stretch>
            <a:fillRect/>
          </a:stretch>
        </p:blipFill>
        <p:spPr>
          <a:xfrm>
            <a:off x="5908040" y="1062355"/>
            <a:ext cx="3736340" cy="2227580"/>
          </a:xfrm>
          <a:prstGeom prst="rect">
            <a:avLst/>
          </a:prstGeom>
          <a:ln>
            <a:solidFill>
              <a:schemeClr val="bg1"/>
            </a:solidFill>
          </a:ln>
        </p:spPr>
      </p:pic>
      <p:pic>
        <p:nvPicPr>
          <p:cNvPr id="2" name="图片 1" descr="C:\Users\Administrator\Desktop\DY@Z)PGPNSW0R]6BU9F7%WI.pngDY@Z)PGPNSW0R]6BU9F7%WI"/>
          <p:cNvPicPr>
            <a:picLocks noChangeAspect="1"/>
          </p:cNvPicPr>
          <p:nvPr>
            <p:custDataLst>
              <p:tags r:id="rId1"/>
            </p:custDataLst>
          </p:nvPr>
        </p:nvPicPr>
        <p:blipFill rotWithShape="1">
          <a:blip r:embed="rId5"/>
          <a:srcRect/>
          <a:stretch>
            <a:fillRect/>
          </a:stretch>
        </p:blipFill>
        <p:spPr>
          <a:xfrm>
            <a:off x="152400" y="2938145"/>
            <a:ext cx="5400000" cy="2584104"/>
          </a:xfrm>
          <a:prstGeom prst="rect">
            <a:avLst/>
          </a:prstGeom>
          <a:ln>
            <a:solidFill>
              <a:schemeClr val="bg1"/>
            </a:solidFill>
          </a:ln>
        </p:spPr>
      </p:pic>
      <p:pic>
        <p:nvPicPr>
          <p:cNvPr id="4" name="图片 3" descr="C:\Users\Administrator\Desktop\O_EG5HJFHUP`J}`ZU~AKMYG.pngO_EG5HJFHUP`J}`ZU~AKMYG"/>
          <p:cNvPicPr/>
          <p:nvPr>
            <p:custDataLst>
              <p:tags r:id="rId2"/>
            </p:custDataLst>
          </p:nvPr>
        </p:nvPicPr>
        <p:blipFill rotWithShape="1">
          <a:blip r:embed="rId6"/>
          <a:srcRect/>
          <a:stretch>
            <a:fillRect/>
          </a:stretch>
        </p:blipFill>
        <p:spPr>
          <a:xfrm>
            <a:off x="5648960" y="3409315"/>
            <a:ext cx="5400000" cy="2584800"/>
          </a:xfrm>
          <a:prstGeom prst="rect">
            <a:avLst/>
          </a:prstGeom>
          <a:ln>
            <a:solidFill>
              <a:schemeClr val="bg1"/>
            </a:solidFill>
          </a:ln>
        </p:spPr>
      </p:pic>
      <p:sp>
        <p:nvSpPr>
          <p:cNvPr id="16" name="矩形标注 15"/>
          <p:cNvSpPr/>
          <p:nvPr/>
        </p:nvSpPr>
        <p:spPr>
          <a:xfrm>
            <a:off x="152400" y="3684905"/>
            <a:ext cx="1509395" cy="622300"/>
          </a:xfrm>
          <a:prstGeom prst="wedgeRectCallout">
            <a:avLst>
              <a:gd name="adj1" fmla="val 34602"/>
              <a:gd name="adj2" fmla="val 77448"/>
            </a:avLst>
          </a:prstGeom>
        </p:spPr>
        <p:style>
          <a:lnRef idx="1">
            <a:schemeClr val="dk1"/>
          </a:lnRef>
          <a:fillRef idx="2">
            <a:schemeClr val="dk1"/>
          </a:fillRef>
          <a:effectRef idx="1">
            <a:schemeClr val="dk1"/>
          </a:effectRef>
          <a:fontRef idx="minor">
            <a:schemeClr val="dk1"/>
          </a:fontRef>
        </p:style>
        <p:txBody>
          <a:bodyPr rtlCol="0" anchor="ctr"/>
          <a:lstStyle/>
          <a:p>
            <a:pPr algn="just">
              <a:lnSpc>
                <a:spcPct val="120000"/>
              </a:lnSpc>
            </a:pPr>
            <a:r>
              <a:rPr lang="zh-CN" sz="1400" dirty="0">
                <a:solidFill>
                  <a:schemeClr val="bg1"/>
                </a:solidFill>
                <a:sym typeface="+mn-ea"/>
              </a:rPr>
              <a:t>点击，进入案例详情页。</a:t>
            </a:r>
          </a:p>
        </p:txBody>
      </p:sp>
      <p:pic>
        <p:nvPicPr>
          <p:cNvPr id="17" name="图片 16"/>
          <p:cNvPicPr>
            <a:picLocks noChangeAspect="1"/>
          </p:cNvPicPr>
          <p:nvPr/>
        </p:nvPicPr>
        <p:blipFill>
          <a:blip r:embed="rId7"/>
          <a:stretch>
            <a:fillRect/>
          </a:stretch>
        </p:blipFill>
        <p:spPr>
          <a:xfrm>
            <a:off x="5648960" y="5699125"/>
            <a:ext cx="1065530" cy="369570"/>
          </a:xfrm>
          <a:prstGeom prst="rect">
            <a:avLst/>
          </a:prstGeom>
          <a:ln>
            <a:solidFill>
              <a:schemeClr val="tx1"/>
            </a:solidFill>
          </a:ln>
        </p:spPr>
      </p:pic>
      <p:sp>
        <p:nvSpPr>
          <p:cNvPr id="21" name="矩形标注 20"/>
          <p:cNvSpPr/>
          <p:nvPr/>
        </p:nvSpPr>
        <p:spPr>
          <a:xfrm>
            <a:off x="10682605" y="3976370"/>
            <a:ext cx="1206500" cy="1121410"/>
          </a:xfrm>
          <a:prstGeom prst="wedgeRectCallout">
            <a:avLst>
              <a:gd name="adj1" fmla="val -63947"/>
              <a:gd name="adj2" fmla="val -34937"/>
            </a:avLst>
          </a:prstGeom>
        </p:spPr>
        <p:style>
          <a:lnRef idx="1">
            <a:schemeClr val="dk1"/>
          </a:lnRef>
          <a:fillRef idx="2">
            <a:schemeClr val="dk1"/>
          </a:fillRef>
          <a:effectRef idx="1">
            <a:schemeClr val="dk1"/>
          </a:effectRef>
          <a:fontRef idx="minor">
            <a:schemeClr val="dk1"/>
          </a:fontRef>
        </p:style>
        <p:txBody>
          <a:bodyPr rtlCol="0" anchor="ctr"/>
          <a:lstStyle/>
          <a:p>
            <a:pPr algn="just">
              <a:lnSpc>
                <a:spcPct val="120000"/>
              </a:lnSpc>
            </a:pPr>
            <a:r>
              <a:rPr lang="zh-CN" sz="1400" dirty="0">
                <a:solidFill>
                  <a:schemeClr val="bg1"/>
                </a:solidFill>
                <a:sym typeface="+mn-ea"/>
              </a:rPr>
              <a:t>点击，切换至其他案例详情页。</a:t>
            </a:r>
          </a:p>
        </p:txBody>
      </p:sp>
      <p:sp>
        <p:nvSpPr>
          <p:cNvPr id="22" name="矩形标注 21"/>
          <p:cNvSpPr/>
          <p:nvPr/>
        </p:nvSpPr>
        <p:spPr>
          <a:xfrm>
            <a:off x="3554730" y="3340100"/>
            <a:ext cx="1997710" cy="495935"/>
          </a:xfrm>
          <a:prstGeom prst="wedgeRectCallout">
            <a:avLst>
              <a:gd name="adj1" fmla="val 10970"/>
              <a:gd name="adj2" fmla="val 49648"/>
            </a:avLst>
          </a:prstGeom>
        </p:spPr>
        <p:style>
          <a:lnRef idx="1">
            <a:schemeClr val="dk1"/>
          </a:lnRef>
          <a:fillRef idx="2">
            <a:schemeClr val="dk1"/>
          </a:fillRef>
          <a:effectRef idx="1">
            <a:schemeClr val="dk1"/>
          </a:effectRef>
          <a:fontRef idx="minor">
            <a:schemeClr val="dk1"/>
          </a:fontRef>
        </p:style>
        <p:txBody>
          <a:bodyPr rtlCol="0" anchor="ctr"/>
          <a:lstStyle/>
          <a:p>
            <a:pPr algn="l"/>
            <a:r>
              <a:rPr lang="zh-CN" sz="1400">
                <a:solidFill>
                  <a:schemeClr val="bg1"/>
                </a:solidFill>
              </a:rPr>
              <a:t>服务资源：案例列表</a:t>
            </a:r>
          </a:p>
        </p:txBody>
      </p:sp>
      <p:sp>
        <p:nvSpPr>
          <p:cNvPr id="3" name="矩形标注 2"/>
          <p:cNvSpPr/>
          <p:nvPr/>
        </p:nvSpPr>
        <p:spPr>
          <a:xfrm>
            <a:off x="5648960" y="3693795"/>
            <a:ext cx="1139825" cy="396875"/>
          </a:xfrm>
          <a:prstGeom prst="wedgeRectCallout">
            <a:avLst>
              <a:gd name="adj1" fmla="val 10970"/>
              <a:gd name="adj2" fmla="val 49648"/>
            </a:avLst>
          </a:prstGeom>
        </p:spPr>
        <p:style>
          <a:lnRef idx="1">
            <a:schemeClr val="dk1"/>
          </a:lnRef>
          <a:fillRef idx="2">
            <a:schemeClr val="dk1"/>
          </a:fillRef>
          <a:effectRef idx="1">
            <a:schemeClr val="dk1"/>
          </a:effectRef>
          <a:fontRef idx="minor">
            <a:schemeClr val="dk1"/>
          </a:fontRef>
        </p:style>
        <p:txBody>
          <a:bodyPr rtlCol="0" anchor="ctr"/>
          <a:lstStyle/>
          <a:p>
            <a:pPr algn="l"/>
            <a:r>
              <a:rPr lang="zh-CN" sz="1400">
                <a:solidFill>
                  <a:schemeClr val="bg1"/>
                </a:solidFill>
              </a:rPr>
              <a:t>案例详情</a:t>
            </a:r>
          </a:p>
        </p:txBody>
      </p:sp>
      <p:sp>
        <p:nvSpPr>
          <p:cNvPr id="6" name="矩形标注 5"/>
          <p:cNvSpPr/>
          <p:nvPr/>
        </p:nvSpPr>
        <p:spPr>
          <a:xfrm>
            <a:off x="412115" y="5564505"/>
            <a:ext cx="3999230" cy="941070"/>
          </a:xfrm>
          <a:prstGeom prst="wedgeRectCallout">
            <a:avLst>
              <a:gd name="adj1" fmla="val 11264"/>
              <a:gd name="adj2" fmla="val 51790"/>
            </a:avLst>
          </a:prstGeom>
          <a:ln>
            <a:solidFill>
              <a:schemeClr val="bg1"/>
            </a:solidFill>
          </a:ln>
        </p:spPr>
        <p:style>
          <a:lnRef idx="1">
            <a:schemeClr val="dk1"/>
          </a:lnRef>
          <a:fillRef idx="2">
            <a:schemeClr val="dk1"/>
          </a:fillRef>
          <a:effectRef idx="1">
            <a:schemeClr val="dk1"/>
          </a:effectRef>
          <a:fontRef idx="minor">
            <a:schemeClr val="dk1"/>
          </a:fontRef>
        </p:style>
        <p:txBody>
          <a:bodyPr rtlCol="0" anchor="ctr"/>
          <a:lstStyle/>
          <a:p>
            <a:pPr algn="l"/>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每一份案例报告为您提供一种分析场景，支撑您更快切入情报分析。</a:t>
            </a:r>
          </a:p>
        </p:txBody>
      </p:sp>
      <p:sp>
        <p:nvSpPr>
          <p:cNvPr id="13" name="矩形 12"/>
          <p:cNvSpPr/>
          <p:nvPr/>
        </p:nvSpPr>
        <p:spPr>
          <a:xfrm>
            <a:off x="1485900" y="1366520"/>
            <a:ext cx="3230880" cy="914400"/>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t>点击首页服务案例模块或头部</a:t>
            </a:r>
            <a:r>
              <a:rPr lang="en-US" altLang="zh-CN"/>
              <a:t>“</a:t>
            </a:r>
            <a:r>
              <a:rPr lang="zh-CN" altLang="en-US"/>
              <a:t>服务资源</a:t>
            </a:r>
            <a:r>
              <a:rPr lang="en-US" altLang="zh-CN"/>
              <a:t>”</a:t>
            </a:r>
            <a:r>
              <a:rPr lang="zh-CN" altLang="en-US"/>
              <a:t>，获得案例报告</a:t>
            </a:r>
          </a:p>
        </p:txBody>
      </p:sp>
      <p:sp>
        <p:nvSpPr>
          <p:cNvPr id="14" name="右箭头 13"/>
          <p:cNvSpPr/>
          <p:nvPr/>
        </p:nvSpPr>
        <p:spPr>
          <a:xfrm>
            <a:off x="4792345" y="1635760"/>
            <a:ext cx="760095" cy="376555"/>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下箭头 22"/>
          <p:cNvSpPr/>
          <p:nvPr/>
        </p:nvSpPr>
        <p:spPr>
          <a:xfrm>
            <a:off x="2842895" y="2402205"/>
            <a:ext cx="363220" cy="361315"/>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标注 23"/>
          <p:cNvSpPr/>
          <p:nvPr/>
        </p:nvSpPr>
        <p:spPr>
          <a:xfrm>
            <a:off x="9759950" y="1366520"/>
            <a:ext cx="1509395" cy="622300"/>
          </a:xfrm>
          <a:prstGeom prst="wedgeRectCallout">
            <a:avLst>
              <a:gd name="adj1" fmla="val -77345"/>
              <a:gd name="adj2" fmla="val 98571"/>
            </a:avLst>
          </a:prstGeom>
        </p:spPr>
        <p:style>
          <a:lnRef idx="1">
            <a:schemeClr val="dk1"/>
          </a:lnRef>
          <a:fillRef idx="2">
            <a:schemeClr val="dk1"/>
          </a:fillRef>
          <a:effectRef idx="1">
            <a:schemeClr val="dk1"/>
          </a:effectRef>
          <a:fontRef idx="minor">
            <a:schemeClr val="dk1"/>
          </a:fontRef>
        </p:style>
        <p:txBody>
          <a:bodyPr rtlCol="0" anchor="ctr"/>
          <a:lstStyle/>
          <a:p>
            <a:pPr algn="just">
              <a:lnSpc>
                <a:spcPct val="120000"/>
              </a:lnSpc>
            </a:pPr>
            <a:r>
              <a:rPr lang="zh-CN" sz="1400" dirty="0">
                <a:solidFill>
                  <a:schemeClr val="bg1"/>
                </a:solidFill>
                <a:sym typeface="+mn-ea"/>
              </a:rPr>
              <a:t>点击，进入案例详情页。</a:t>
            </a:r>
          </a:p>
        </p:txBody>
      </p:sp>
      <p:sp>
        <p:nvSpPr>
          <p:cNvPr id="25" name="右箭头 24"/>
          <p:cNvSpPr/>
          <p:nvPr/>
        </p:nvSpPr>
        <p:spPr>
          <a:xfrm>
            <a:off x="5147945" y="4799965"/>
            <a:ext cx="760095" cy="376555"/>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下箭头 25"/>
          <p:cNvSpPr/>
          <p:nvPr/>
        </p:nvSpPr>
        <p:spPr>
          <a:xfrm>
            <a:off x="7594600" y="3192780"/>
            <a:ext cx="363220" cy="361315"/>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flipH="1">
            <a:off x="9474835" y="3836035"/>
            <a:ext cx="982980" cy="811530"/>
          </a:xfrm>
          <a:prstGeom prst="rect">
            <a:avLst/>
          </a:prstGeom>
          <a:noFill/>
          <a:ln w="38100">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标注 8"/>
          <p:cNvSpPr/>
          <p:nvPr/>
        </p:nvSpPr>
        <p:spPr>
          <a:xfrm>
            <a:off x="7898765" y="5278755"/>
            <a:ext cx="2199005" cy="1348105"/>
          </a:xfrm>
          <a:prstGeom prst="wedgeRectCallout">
            <a:avLst>
              <a:gd name="adj1" fmla="val -104836"/>
              <a:gd name="adj2" fmla="val 3744"/>
            </a:avLst>
          </a:prstGeom>
        </p:spPr>
        <p:style>
          <a:lnRef idx="1">
            <a:schemeClr val="dk1"/>
          </a:lnRef>
          <a:fillRef idx="2">
            <a:schemeClr val="dk1"/>
          </a:fillRef>
          <a:effectRef idx="1">
            <a:schemeClr val="dk1"/>
          </a:effectRef>
          <a:fontRef idx="minor">
            <a:schemeClr val="dk1"/>
          </a:fontRef>
        </p:style>
        <p:txBody>
          <a:bodyPr rtlCol="0" anchor="ctr"/>
          <a:lstStyle/>
          <a:p>
            <a:pPr algn="just">
              <a:lnSpc>
                <a:spcPct val="120000"/>
              </a:lnSpc>
            </a:pPr>
            <a:r>
              <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案例详情页，可浏览案例报告摘要内容，如需查看报告完整内容，可免费下载报告</a:t>
            </a:r>
            <a:r>
              <a:rPr lang="en-US" altLang="zh-CN"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pdf</a:t>
            </a:r>
            <a:r>
              <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文件。</a:t>
            </a:r>
            <a:endParaRPr lang="zh-CN" sz="1400" dirty="0">
              <a:solidFill>
                <a:schemeClr val="bg1"/>
              </a:solidFill>
              <a:sym typeface="+mn-ea"/>
            </a:endParaRPr>
          </a:p>
        </p:txBody>
      </p:sp>
      <p:sp>
        <p:nvSpPr>
          <p:cNvPr id="5" name="矩形 24"/>
          <p:cNvSpPr/>
          <p:nvPr/>
        </p:nvSpPr>
        <p:spPr>
          <a:xfrm>
            <a:off x="-13327" y="207079"/>
            <a:ext cx="144000" cy="54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24762" y="229180"/>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5</a:t>
            </a:r>
          </a:p>
        </p:txBody>
      </p:sp>
      <p:sp>
        <p:nvSpPr>
          <p:cNvPr id="11" name="TextBox 12"/>
          <p:cNvSpPr txBox="1">
            <a:spLocks noChangeArrowheads="1"/>
          </p:cNvSpPr>
          <p:nvPr/>
        </p:nvSpPr>
        <p:spPr bwMode="auto">
          <a:xfrm>
            <a:off x="1065666" y="184945"/>
            <a:ext cx="4957986"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sz="2400" b="1" dirty="0" smtClean="0">
                <a:latin typeface="楷体" panose="02010609060101010101" pitchFamily="49" charset="-122"/>
                <a:ea typeface="楷体" panose="02010609060101010101" pitchFamily="49" charset="-122"/>
                <a:cs typeface="Times New Roman" panose="02020603050405020304" pitchFamily="18" charset="0"/>
              </a:rPr>
              <a:t>科慧产品如何支撑学科、情报服务？</a:t>
            </a:r>
            <a:endParaRPr lang="zh-CN" sz="2400" b="1" dirty="0">
              <a:latin typeface="楷体" panose="02010609060101010101" pitchFamily="49" charset="-122"/>
              <a:ea typeface="楷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V="1">
            <a:off x="372745" y="652780"/>
            <a:ext cx="6896735" cy="6350"/>
          </a:xfrm>
          <a:prstGeom prst="line">
            <a:avLst/>
          </a:prstGeom>
          <a:ln w="12700">
            <a:gradFill flip="none" rotWithShape="1">
              <a:gsLst>
                <a:gs pos="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2"/>
          <a:stretch>
            <a:fillRect/>
          </a:stretch>
        </p:blipFill>
        <p:spPr>
          <a:xfrm>
            <a:off x="445135" y="2207895"/>
            <a:ext cx="5569585" cy="4507230"/>
          </a:xfrm>
          <a:prstGeom prst="rect">
            <a:avLst/>
          </a:prstGeom>
        </p:spPr>
      </p:pic>
      <p:pic>
        <p:nvPicPr>
          <p:cNvPr id="4" name="图片 3"/>
          <p:cNvPicPr>
            <a:picLocks noChangeAspect="1"/>
          </p:cNvPicPr>
          <p:nvPr/>
        </p:nvPicPr>
        <p:blipFill>
          <a:blip r:embed="rId3"/>
          <a:stretch>
            <a:fillRect/>
          </a:stretch>
        </p:blipFill>
        <p:spPr>
          <a:xfrm>
            <a:off x="1943735" y="2996565"/>
            <a:ext cx="3749675" cy="1631315"/>
          </a:xfrm>
          <a:prstGeom prst="rect">
            <a:avLst/>
          </a:prstGeom>
          <a:ln>
            <a:solidFill>
              <a:schemeClr val="tx1"/>
            </a:solidFill>
          </a:ln>
        </p:spPr>
      </p:pic>
      <p:sp>
        <p:nvSpPr>
          <p:cNvPr id="17" name="右箭头 16"/>
          <p:cNvSpPr/>
          <p:nvPr/>
        </p:nvSpPr>
        <p:spPr>
          <a:xfrm>
            <a:off x="1134110" y="3585845"/>
            <a:ext cx="760095" cy="376555"/>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标注 5"/>
          <p:cNvSpPr/>
          <p:nvPr/>
        </p:nvSpPr>
        <p:spPr>
          <a:xfrm>
            <a:off x="4100830" y="2996565"/>
            <a:ext cx="1592580" cy="495935"/>
          </a:xfrm>
          <a:prstGeom prst="wedgeRectCallout">
            <a:avLst>
              <a:gd name="adj1" fmla="val -68740"/>
              <a:gd name="adj2" fmla="val 115685"/>
            </a:avLst>
          </a:prstGeom>
        </p:spPr>
        <p:style>
          <a:lnRef idx="1">
            <a:schemeClr val="dk1"/>
          </a:lnRef>
          <a:fillRef idx="2">
            <a:schemeClr val="dk1"/>
          </a:fillRef>
          <a:effectRef idx="1">
            <a:schemeClr val="dk1"/>
          </a:effectRef>
          <a:fontRef idx="minor">
            <a:schemeClr val="dk1"/>
          </a:fontRef>
        </p:style>
        <p:txBody>
          <a:bodyPr rtlCol="0" anchor="ctr"/>
          <a:lstStyle/>
          <a:p>
            <a:pPr algn="l"/>
            <a:r>
              <a:rPr lang="zh-CN" sz="1400">
                <a:solidFill>
                  <a:schemeClr val="bg1"/>
                </a:solidFill>
              </a:rPr>
              <a:t>勾选导出格式。</a:t>
            </a:r>
          </a:p>
        </p:txBody>
      </p:sp>
      <p:sp>
        <p:nvSpPr>
          <p:cNvPr id="7" name="文本框 6"/>
          <p:cNvSpPr txBox="1"/>
          <p:nvPr/>
        </p:nvSpPr>
        <p:spPr>
          <a:xfrm>
            <a:off x="372745" y="1097280"/>
            <a:ext cx="9827895" cy="755650"/>
          </a:xfrm>
          <a:prstGeom prst="rect">
            <a:avLst/>
          </a:prstGeom>
          <a:noFill/>
        </p:spPr>
        <p:txBody>
          <a:bodyPr wrap="square" rtlCol="0" anchor="t">
            <a:spAutoFit/>
          </a:bodyPr>
          <a:lstStyle/>
          <a:p>
            <a:pPr algn="just">
              <a:lnSpc>
                <a:spcPct val="120000"/>
              </a:lnSpc>
            </a:pPr>
            <a:r>
              <a:rPr lang="en-US" altLang="zh-CN" dirty="0">
                <a:solidFill>
                  <a:schemeClr val="tx1"/>
                </a:solidFill>
                <a:sym typeface="+mn-ea"/>
              </a:rPr>
              <a:t>1</a:t>
            </a:r>
            <a:r>
              <a:rPr lang="zh-CN" altLang="en-US" dirty="0">
                <a:solidFill>
                  <a:schemeClr val="tx1"/>
                </a:solidFill>
                <a:sym typeface="+mn-ea"/>
              </a:rPr>
              <a:t>、导出数量</a:t>
            </a:r>
            <a:r>
              <a:rPr lang="en-US" altLang="zh-CN" dirty="0">
                <a:solidFill>
                  <a:schemeClr val="tx1"/>
                </a:solidFill>
                <a:sym typeface="+mn-ea"/>
              </a:rPr>
              <a:t>&lt;=5</a:t>
            </a:r>
            <a:r>
              <a:rPr lang="zh-CN" altLang="en-US" dirty="0">
                <a:solidFill>
                  <a:schemeClr val="tx1"/>
                </a:solidFill>
                <a:sym typeface="+mn-ea"/>
              </a:rPr>
              <a:t>百条，在线直接导出；</a:t>
            </a:r>
          </a:p>
          <a:p>
            <a:pPr algn="just">
              <a:lnSpc>
                <a:spcPct val="120000"/>
              </a:lnSpc>
            </a:pPr>
            <a:r>
              <a:rPr lang="en-US" altLang="zh-CN" dirty="0">
                <a:solidFill>
                  <a:schemeClr val="tx1"/>
                </a:solidFill>
                <a:sym typeface="+mn-ea"/>
              </a:rPr>
              <a:t>2</a:t>
            </a:r>
            <a:r>
              <a:rPr lang="zh-CN" altLang="en-US" dirty="0">
                <a:solidFill>
                  <a:schemeClr val="tx1"/>
                </a:solidFill>
                <a:sym typeface="+mn-ea"/>
              </a:rPr>
              <a:t>、</a:t>
            </a:r>
            <a:r>
              <a:rPr lang="en-US" altLang="zh-CN" dirty="0">
                <a:solidFill>
                  <a:schemeClr val="tx1"/>
                </a:solidFill>
                <a:sym typeface="+mn-ea"/>
              </a:rPr>
              <a:t>5</a:t>
            </a:r>
            <a:r>
              <a:rPr lang="zh-CN" altLang="en-US" dirty="0">
                <a:solidFill>
                  <a:schemeClr val="tx1"/>
                </a:solidFill>
                <a:sym typeface="+mn-ea"/>
              </a:rPr>
              <a:t>百条</a:t>
            </a:r>
            <a:r>
              <a:rPr lang="en-US" altLang="zh-CN" dirty="0">
                <a:solidFill>
                  <a:schemeClr val="tx1"/>
                </a:solidFill>
                <a:sym typeface="+mn-ea"/>
              </a:rPr>
              <a:t>&lt;</a:t>
            </a:r>
            <a:r>
              <a:rPr lang="zh-CN" altLang="en-US" dirty="0">
                <a:solidFill>
                  <a:schemeClr val="tx1"/>
                </a:solidFill>
                <a:sym typeface="+mn-ea"/>
              </a:rPr>
              <a:t>导出数量</a:t>
            </a:r>
            <a:r>
              <a:rPr lang="en-US" altLang="zh-CN" dirty="0">
                <a:solidFill>
                  <a:schemeClr val="tx1"/>
                </a:solidFill>
                <a:sym typeface="+mn-ea"/>
              </a:rPr>
              <a:t>&lt;=2</a:t>
            </a:r>
            <a:r>
              <a:rPr lang="zh-CN" altLang="en-US" dirty="0">
                <a:solidFill>
                  <a:schemeClr val="tx1"/>
                </a:solidFill>
                <a:sym typeface="+mn-ea"/>
              </a:rPr>
              <a:t>万条，登录后离线导出。</a:t>
            </a:r>
          </a:p>
        </p:txBody>
      </p:sp>
      <p:pic>
        <p:nvPicPr>
          <p:cNvPr id="8" name="图片 7"/>
          <p:cNvPicPr>
            <a:picLocks noChangeAspect="1"/>
          </p:cNvPicPr>
          <p:nvPr/>
        </p:nvPicPr>
        <p:blipFill>
          <a:blip r:embed="rId4"/>
          <a:stretch>
            <a:fillRect/>
          </a:stretch>
        </p:blipFill>
        <p:spPr>
          <a:xfrm>
            <a:off x="6569075" y="726440"/>
            <a:ext cx="4711065" cy="3136265"/>
          </a:xfrm>
          <a:prstGeom prst="rect">
            <a:avLst/>
          </a:prstGeom>
        </p:spPr>
      </p:pic>
      <p:sp>
        <p:nvSpPr>
          <p:cNvPr id="9" name="矩形 8"/>
          <p:cNvSpPr/>
          <p:nvPr/>
        </p:nvSpPr>
        <p:spPr>
          <a:xfrm flipH="1">
            <a:off x="4526280" y="3785870"/>
            <a:ext cx="741680" cy="766445"/>
          </a:xfrm>
          <a:prstGeom prst="rect">
            <a:avLst/>
          </a:prstGeom>
          <a:noFill/>
          <a:ln w="38100">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右箭头 9"/>
          <p:cNvSpPr/>
          <p:nvPr/>
        </p:nvSpPr>
        <p:spPr>
          <a:xfrm rot="19980000">
            <a:off x="5120005" y="3080385"/>
            <a:ext cx="2092960" cy="441325"/>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标注 10"/>
          <p:cNvSpPr/>
          <p:nvPr/>
        </p:nvSpPr>
        <p:spPr>
          <a:xfrm>
            <a:off x="9160510" y="436880"/>
            <a:ext cx="2119630" cy="785495"/>
          </a:xfrm>
          <a:prstGeom prst="wedgeRectCallout">
            <a:avLst>
              <a:gd name="adj1" fmla="val 10970"/>
              <a:gd name="adj2" fmla="val 49648"/>
            </a:avLst>
          </a:prstGeom>
        </p:spPr>
        <p:style>
          <a:lnRef idx="1">
            <a:schemeClr val="dk1"/>
          </a:lnRef>
          <a:fillRef idx="2">
            <a:schemeClr val="dk1"/>
          </a:fillRef>
          <a:effectRef idx="1">
            <a:schemeClr val="dk1"/>
          </a:effectRef>
          <a:fontRef idx="minor">
            <a:schemeClr val="dk1"/>
          </a:fontRef>
        </p:style>
        <p:txBody>
          <a:bodyPr rtlCol="0" anchor="ctr"/>
          <a:lstStyle/>
          <a:p>
            <a:pPr algn="l"/>
            <a:r>
              <a:rPr lang="zh-CN" sz="1400">
                <a:solidFill>
                  <a:schemeClr val="bg1"/>
                </a:solidFill>
              </a:rPr>
              <a:t>自定义导出格式，下载中心</a:t>
            </a:r>
            <a:r>
              <a:rPr lang="en-US" altLang="zh-CN" sz="1400">
                <a:solidFill>
                  <a:schemeClr val="bg1"/>
                </a:solidFill>
              </a:rPr>
              <a:t>—</a:t>
            </a:r>
            <a:r>
              <a:rPr lang="zh-CN" altLang="en-US" sz="1400">
                <a:solidFill>
                  <a:schemeClr val="bg1"/>
                </a:solidFill>
              </a:rPr>
              <a:t>导出设置页</a:t>
            </a:r>
            <a:r>
              <a:rPr lang="zh-CN" sz="1400">
                <a:solidFill>
                  <a:schemeClr val="bg1"/>
                </a:solidFill>
              </a:rPr>
              <a:t>选择导出字段。</a:t>
            </a:r>
          </a:p>
        </p:txBody>
      </p:sp>
      <p:pic>
        <p:nvPicPr>
          <p:cNvPr id="13" name="图片 12"/>
          <p:cNvPicPr>
            <a:picLocks noChangeAspect="1"/>
          </p:cNvPicPr>
          <p:nvPr/>
        </p:nvPicPr>
        <p:blipFill>
          <a:blip r:embed="rId5"/>
          <a:stretch>
            <a:fillRect/>
          </a:stretch>
        </p:blipFill>
        <p:spPr>
          <a:xfrm>
            <a:off x="6569075" y="4283710"/>
            <a:ext cx="4806315" cy="1516380"/>
          </a:xfrm>
          <a:prstGeom prst="rect">
            <a:avLst/>
          </a:prstGeom>
        </p:spPr>
      </p:pic>
      <p:sp>
        <p:nvSpPr>
          <p:cNvPr id="14" name="右箭头 13"/>
          <p:cNvSpPr/>
          <p:nvPr/>
        </p:nvSpPr>
        <p:spPr>
          <a:xfrm rot="5400000">
            <a:off x="7767955" y="3890010"/>
            <a:ext cx="497840" cy="376555"/>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flipH="1">
            <a:off x="2350770" y="3785870"/>
            <a:ext cx="2090420" cy="766445"/>
          </a:xfrm>
          <a:prstGeom prst="rect">
            <a:avLst/>
          </a:prstGeom>
          <a:noFill/>
          <a:ln w="38100">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flipH="1">
            <a:off x="544195" y="2726055"/>
            <a:ext cx="455930" cy="3988435"/>
          </a:xfrm>
          <a:prstGeom prst="rect">
            <a:avLst/>
          </a:prstGeom>
          <a:noFill/>
          <a:ln w="38100">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标注 17"/>
          <p:cNvSpPr/>
          <p:nvPr/>
        </p:nvSpPr>
        <p:spPr>
          <a:xfrm>
            <a:off x="8487410" y="3862705"/>
            <a:ext cx="1592580" cy="736600"/>
          </a:xfrm>
          <a:prstGeom prst="wedgeRectCallout">
            <a:avLst>
              <a:gd name="adj1" fmla="val 10970"/>
              <a:gd name="adj2" fmla="val 49648"/>
            </a:avLst>
          </a:prstGeom>
        </p:spPr>
        <p:style>
          <a:lnRef idx="1">
            <a:schemeClr val="dk1"/>
          </a:lnRef>
          <a:fillRef idx="2">
            <a:schemeClr val="dk1"/>
          </a:fillRef>
          <a:effectRef idx="1">
            <a:schemeClr val="dk1"/>
          </a:effectRef>
          <a:fontRef idx="minor">
            <a:schemeClr val="dk1"/>
          </a:fontRef>
        </p:style>
        <p:txBody>
          <a:bodyPr rtlCol="0" anchor="ctr"/>
          <a:lstStyle/>
          <a:p>
            <a:pPr algn="l"/>
            <a:r>
              <a:rPr lang="zh-CN" sz="1400">
                <a:solidFill>
                  <a:schemeClr val="bg1"/>
                </a:solidFill>
              </a:rPr>
              <a:t>下载中心</a:t>
            </a:r>
            <a:r>
              <a:rPr lang="en-US" altLang="zh-CN" sz="1400">
                <a:solidFill>
                  <a:schemeClr val="bg1"/>
                </a:solidFill>
              </a:rPr>
              <a:t>—</a:t>
            </a:r>
            <a:r>
              <a:rPr lang="zh-CN" altLang="en-US" sz="1400">
                <a:solidFill>
                  <a:schemeClr val="bg1"/>
                </a:solidFill>
              </a:rPr>
              <a:t>历史导出下载</a:t>
            </a:r>
            <a:r>
              <a:rPr lang="en-US" altLang="zh-CN" sz="1400">
                <a:solidFill>
                  <a:schemeClr val="bg1"/>
                </a:solidFill>
              </a:rPr>
              <a:t>7</a:t>
            </a:r>
            <a:r>
              <a:rPr lang="zh-CN" altLang="en-US" sz="1400">
                <a:solidFill>
                  <a:schemeClr val="bg1"/>
                </a:solidFill>
              </a:rPr>
              <a:t>天内的导出文件</a:t>
            </a:r>
            <a:r>
              <a:rPr lang="zh-CN" sz="1400">
                <a:solidFill>
                  <a:schemeClr val="bg1"/>
                </a:solidFill>
              </a:rPr>
              <a:t>。</a:t>
            </a:r>
          </a:p>
        </p:txBody>
      </p:sp>
      <p:sp>
        <p:nvSpPr>
          <p:cNvPr id="19" name="矩形标注 18"/>
          <p:cNvSpPr/>
          <p:nvPr/>
        </p:nvSpPr>
        <p:spPr>
          <a:xfrm>
            <a:off x="6184900" y="5799455"/>
            <a:ext cx="5429885" cy="915670"/>
          </a:xfrm>
          <a:prstGeom prst="wedgeRectCallout">
            <a:avLst>
              <a:gd name="adj1" fmla="val 11264"/>
              <a:gd name="adj2" fmla="val 51790"/>
            </a:avLst>
          </a:prstGeom>
          <a:ln>
            <a:solidFill>
              <a:schemeClr val="bg1"/>
            </a:solidFill>
          </a:ln>
        </p:spPr>
        <p:style>
          <a:lnRef idx="1">
            <a:schemeClr val="dk1"/>
          </a:lnRef>
          <a:fillRef idx="2">
            <a:schemeClr val="dk1"/>
          </a:fillRef>
          <a:effectRef idx="1">
            <a:schemeClr val="dk1"/>
          </a:effectRef>
          <a:fontRef idx="minor">
            <a:schemeClr val="dk1"/>
          </a:fontRef>
        </p:style>
        <p:txBody>
          <a:bodyPr rtlCol="0" anchor="ctr"/>
          <a:lstStyle/>
          <a:p>
            <a:pPr algn="l"/>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根据导出数量，平台提供在线导出和离线导出两种导出形式，三种导出格式，帮助您快速获取所需项目数据进行统计分析。</a:t>
            </a:r>
          </a:p>
        </p:txBody>
      </p:sp>
      <p:sp>
        <p:nvSpPr>
          <p:cNvPr id="22" name="矩形标注 21"/>
          <p:cNvSpPr/>
          <p:nvPr/>
        </p:nvSpPr>
        <p:spPr>
          <a:xfrm>
            <a:off x="445135" y="2207895"/>
            <a:ext cx="1997710" cy="495935"/>
          </a:xfrm>
          <a:prstGeom prst="wedgeRectCallout">
            <a:avLst>
              <a:gd name="adj1" fmla="val -46249"/>
              <a:gd name="adj2" fmla="val 83546"/>
            </a:avLst>
          </a:prstGeom>
        </p:spPr>
        <p:style>
          <a:lnRef idx="1">
            <a:schemeClr val="dk1"/>
          </a:lnRef>
          <a:fillRef idx="2">
            <a:schemeClr val="dk1"/>
          </a:fillRef>
          <a:effectRef idx="1">
            <a:schemeClr val="dk1"/>
          </a:effectRef>
          <a:fontRef idx="minor">
            <a:schemeClr val="dk1"/>
          </a:fontRef>
        </p:style>
        <p:txBody>
          <a:bodyPr rtlCol="0" anchor="ctr"/>
          <a:lstStyle/>
          <a:p>
            <a:pPr algn="l"/>
            <a:r>
              <a:rPr lang="zh-CN" sz="1400">
                <a:solidFill>
                  <a:schemeClr val="bg1"/>
                </a:solidFill>
              </a:rPr>
              <a:t>检索结果页，勾选需导出的项目。</a:t>
            </a:r>
          </a:p>
        </p:txBody>
      </p:sp>
      <p:sp>
        <p:nvSpPr>
          <p:cNvPr id="20" name="矩形 19"/>
          <p:cNvSpPr/>
          <p:nvPr/>
        </p:nvSpPr>
        <p:spPr>
          <a:xfrm flipH="1">
            <a:off x="8073390" y="2291080"/>
            <a:ext cx="3119755" cy="1136015"/>
          </a:xfrm>
          <a:prstGeom prst="rect">
            <a:avLst/>
          </a:prstGeom>
          <a:noFill/>
          <a:ln w="38100">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标注 4"/>
          <p:cNvSpPr/>
          <p:nvPr/>
        </p:nvSpPr>
        <p:spPr>
          <a:xfrm>
            <a:off x="9107170" y="1413510"/>
            <a:ext cx="2172970" cy="794385"/>
          </a:xfrm>
          <a:prstGeom prst="wedgeRectCallout">
            <a:avLst>
              <a:gd name="adj1" fmla="val -47129"/>
              <a:gd name="adj2" fmla="val 69916"/>
            </a:avLst>
          </a:prstGeom>
        </p:spPr>
        <p:style>
          <a:lnRef idx="1">
            <a:schemeClr val="dk1"/>
          </a:lnRef>
          <a:fillRef idx="2">
            <a:schemeClr val="dk1"/>
          </a:fillRef>
          <a:effectRef idx="1">
            <a:schemeClr val="dk1"/>
          </a:effectRef>
          <a:fontRef idx="minor">
            <a:schemeClr val="dk1"/>
          </a:fontRef>
        </p:style>
        <p:txBody>
          <a:bodyPr rtlCol="0" anchor="ctr"/>
          <a:lstStyle/>
          <a:p>
            <a:pPr algn="l"/>
            <a:r>
              <a:rPr lang="zh-CN" sz="1400">
                <a:solidFill>
                  <a:schemeClr val="bg1"/>
                </a:solidFill>
              </a:rPr>
              <a:t>选择导出字段，导出后的数据可直接结合自己已有 数据，进行各种统计分析。</a:t>
            </a:r>
          </a:p>
        </p:txBody>
      </p:sp>
      <p:sp>
        <p:nvSpPr>
          <p:cNvPr id="12" name="矩形 24"/>
          <p:cNvSpPr/>
          <p:nvPr/>
        </p:nvSpPr>
        <p:spPr>
          <a:xfrm>
            <a:off x="-13327" y="207079"/>
            <a:ext cx="144000" cy="54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124762" y="229180"/>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5</a:t>
            </a:r>
          </a:p>
        </p:txBody>
      </p:sp>
      <p:sp>
        <p:nvSpPr>
          <p:cNvPr id="23" name="TextBox 12"/>
          <p:cNvSpPr txBox="1">
            <a:spLocks noChangeArrowheads="1"/>
          </p:cNvSpPr>
          <p:nvPr/>
        </p:nvSpPr>
        <p:spPr bwMode="auto">
          <a:xfrm>
            <a:off x="1065666" y="184945"/>
            <a:ext cx="4957986"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sz="2400" b="1" dirty="0" smtClean="0">
                <a:latin typeface="楷体" panose="02010609060101010101" pitchFamily="49" charset="-122"/>
                <a:ea typeface="楷体" panose="02010609060101010101" pitchFamily="49" charset="-122"/>
                <a:cs typeface="Times New Roman" panose="02020603050405020304" pitchFamily="18" charset="0"/>
              </a:rPr>
              <a:t>科慧产品如何支撑学科、情报服务？</a:t>
            </a:r>
            <a:endParaRPr lang="zh-CN" sz="2400" b="1" dirty="0">
              <a:latin typeface="楷体" panose="02010609060101010101" pitchFamily="49" charset="-122"/>
              <a:ea typeface="楷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1"/>
            </p:custDataLst>
          </p:nvPr>
        </p:nvGraphicFramePr>
        <p:xfrm>
          <a:off x="1283856" y="918641"/>
          <a:ext cx="10093325" cy="6304280"/>
        </p:xfrm>
        <a:graphic>
          <a:graphicData uri="http://schemas.openxmlformats.org/drawingml/2006/table">
            <a:tbl>
              <a:tblPr firstRow="1" bandRow="1">
                <a:tableStyleId>{7DF18680-E054-41AD-8BC1-D1AEF772440D}</a:tableStyleId>
              </a:tblPr>
              <a:tblGrid>
                <a:gridCol w="2049145"/>
                <a:gridCol w="3644265"/>
                <a:gridCol w="4399915"/>
              </a:tblGrid>
              <a:tr h="365760">
                <a:tc>
                  <a:txBody>
                    <a:bodyPr/>
                    <a:lstStyle/>
                    <a:p>
                      <a:pPr>
                        <a:lnSpc>
                          <a:spcPts val="2160"/>
                        </a:lnSpc>
                      </a:pPr>
                      <a:r>
                        <a:rPr lang="zh-CN" altLang="en-US" sz="1600" dirty="0" smtClean="0">
                          <a:latin typeface="+mj-ea"/>
                          <a:ea typeface="+mj-ea"/>
                        </a:rPr>
                        <a:t>结构要素</a:t>
                      </a:r>
                      <a:endParaRPr lang="zh-CN" altLang="en-US" sz="1600" dirty="0">
                        <a:latin typeface="+mj-ea"/>
                        <a:ea typeface="+mj-ea"/>
                      </a:endParaRPr>
                    </a:p>
                  </a:txBody>
                  <a:tcPr/>
                </a:tc>
                <a:tc>
                  <a:txBody>
                    <a:bodyPr/>
                    <a:lstStyle/>
                    <a:p>
                      <a:pPr>
                        <a:lnSpc>
                          <a:spcPts val="2160"/>
                        </a:lnSpc>
                      </a:pPr>
                      <a:r>
                        <a:rPr lang="zh-CN" altLang="en-US" sz="1600" dirty="0" smtClean="0">
                          <a:latin typeface="+mj-ea"/>
                          <a:ea typeface="+mj-ea"/>
                        </a:rPr>
                        <a:t>科技文献</a:t>
                      </a:r>
                      <a:endParaRPr lang="zh-CN" altLang="en-US" sz="1600" dirty="0">
                        <a:latin typeface="+mj-ea"/>
                        <a:ea typeface="+mj-ea"/>
                      </a:endParaRPr>
                    </a:p>
                  </a:txBody>
                  <a:tcPr/>
                </a:tc>
                <a:tc>
                  <a:txBody>
                    <a:bodyPr/>
                    <a:lstStyle/>
                    <a:p>
                      <a:pPr>
                        <a:lnSpc>
                          <a:spcPts val="2160"/>
                        </a:lnSpc>
                      </a:pPr>
                      <a:r>
                        <a:rPr lang="zh-CN" altLang="en-US" sz="1600" dirty="0" smtClean="0">
                          <a:latin typeface="+mj-ea"/>
                          <a:ea typeface="+mj-ea"/>
                        </a:rPr>
                        <a:t>科研项目</a:t>
                      </a:r>
                      <a:endParaRPr lang="zh-CN" altLang="en-US" sz="1600" dirty="0">
                        <a:latin typeface="+mj-ea"/>
                        <a:ea typeface="+mj-ea"/>
                      </a:endParaRPr>
                    </a:p>
                  </a:txBody>
                  <a:tcPr/>
                </a:tc>
              </a:tr>
              <a:tr h="365760">
                <a:tc>
                  <a:txBody>
                    <a:bodyPr/>
                    <a:lstStyle/>
                    <a:p>
                      <a:pPr>
                        <a:lnSpc>
                          <a:spcPts val="2160"/>
                        </a:lnSpc>
                      </a:pPr>
                      <a:r>
                        <a:rPr lang="zh-CN" altLang="en-US" sz="1600" dirty="0" smtClean="0">
                          <a:latin typeface="+mj-ea"/>
                          <a:ea typeface="+mj-ea"/>
                        </a:rPr>
                        <a:t>标题</a:t>
                      </a:r>
                      <a:endParaRPr lang="zh-CN" altLang="en-US" sz="1600" dirty="0">
                        <a:latin typeface="+mj-ea"/>
                        <a:ea typeface="+mj-ea"/>
                      </a:endParaRPr>
                    </a:p>
                  </a:txBody>
                  <a:tcPr/>
                </a:tc>
                <a:tc>
                  <a:txBody>
                    <a:bodyPr/>
                    <a:lstStyle/>
                    <a:p>
                      <a:pPr>
                        <a:lnSpc>
                          <a:spcPts val="2160"/>
                        </a:lnSpc>
                      </a:pPr>
                      <a:r>
                        <a:rPr lang="zh-CN" altLang="en-US" sz="1600" dirty="0" smtClean="0">
                          <a:latin typeface="+mj-ea"/>
                          <a:ea typeface="+mj-ea"/>
                        </a:rPr>
                        <a:t>有</a:t>
                      </a:r>
                      <a:endParaRPr lang="zh-CN" altLang="en-US" sz="1600" dirty="0">
                        <a:latin typeface="+mj-ea"/>
                        <a:ea typeface="+mj-ea"/>
                      </a:endParaRPr>
                    </a:p>
                  </a:txBody>
                  <a:tcPr/>
                </a:tc>
                <a:tc>
                  <a:txBody>
                    <a:bodyPr/>
                    <a:lstStyle/>
                    <a:p>
                      <a:pPr marL="0" marR="0" lvl="0" indent="0" algn="l" defTabSz="914400" rtl="0" eaLnBrk="1" fontAlgn="auto" latinLnBrk="0" hangingPunct="1">
                        <a:lnSpc>
                          <a:spcPts val="2160"/>
                        </a:lnSpc>
                        <a:spcBef>
                          <a:spcPts val="0"/>
                        </a:spcBef>
                        <a:spcAft>
                          <a:spcPts val="0"/>
                        </a:spcAft>
                        <a:buClrTx/>
                        <a:buSzTx/>
                        <a:buFontTx/>
                        <a:buNone/>
                        <a:defRPr/>
                      </a:pPr>
                      <a:r>
                        <a:rPr lang="zh-CN" altLang="en-US" sz="1600" dirty="0" smtClean="0">
                          <a:latin typeface="+mj-ea"/>
                          <a:ea typeface="+mj-ea"/>
                        </a:rPr>
                        <a:t>有</a:t>
                      </a:r>
                      <a:endParaRPr lang="zh-CN" altLang="en-US" sz="1600" dirty="0">
                        <a:latin typeface="+mj-ea"/>
                        <a:ea typeface="+mj-ea"/>
                      </a:endParaRPr>
                    </a:p>
                  </a:txBody>
                  <a:tcPr/>
                </a:tc>
              </a:tr>
              <a:tr h="365760">
                <a:tc>
                  <a:txBody>
                    <a:bodyPr/>
                    <a:lstStyle/>
                    <a:p>
                      <a:pPr>
                        <a:lnSpc>
                          <a:spcPts val="2160"/>
                        </a:lnSpc>
                      </a:pPr>
                      <a:r>
                        <a:rPr lang="zh-CN" altLang="en-US" sz="1600" dirty="0" smtClean="0">
                          <a:latin typeface="+mj-ea"/>
                          <a:ea typeface="+mj-ea"/>
                        </a:rPr>
                        <a:t>作者</a:t>
                      </a:r>
                      <a:endParaRPr lang="zh-CN" altLang="en-US" sz="1600" dirty="0">
                        <a:latin typeface="+mj-ea"/>
                        <a:ea typeface="+mj-ea"/>
                      </a:endParaRPr>
                    </a:p>
                  </a:txBody>
                  <a:tcPr/>
                </a:tc>
                <a:tc>
                  <a:txBody>
                    <a:bodyPr/>
                    <a:lstStyle/>
                    <a:p>
                      <a:pPr>
                        <a:lnSpc>
                          <a:spcPts val="2160"/>
                        </a:lnSpc>
                      </a:pPr>
                      <a:r>
                        <a:rPr lang="zh-CN" altLang="en-US" sz="1600" dirty="0" smtClean="0">
                          <a:latin typeface="+mj-ea"/>
                          <a:ea typeface="+mj-ea"/>
                        </a:rPr>
                        <a:t>有</a:t>
                      </a:r>
                      <a:endParaRPr lang="zh-CN" altLang="en-US" sz="1600" dirty="0">
                        <a:latin typeface="+mj-ea"/>
                        <a:ea typeface="+mj-ea"/>
                      </a:endParaRPr>
                    </a:p>
                  </a:txBody>
                  <a:tcPr/>
                </a:tc>
                <a:tc>
                  <a:txBody>
                    <a:bodyPr/>
                    <a:lstStyle/>
                    <a:p>
                      <a:pPr marL="0" marR="0" lvl="0" indent="0" algn="l" defTabSz="914400" rtl="0" eaLnBrk="1" fontAlgn="auto" latinLnBrk="0" hangingPunct="1">
                        <a:lnSpc>
                          <a:spcPts val="2160"/>
                        </a:lnSpc>
                        <a:spcBef>
                          <a:spcPts val="0"/>
                        </a:spcBef>
                        <a:spcAft>
                          <a:spcPts val="0"/>
                        </a:spcAft>
                        <a:buClrTx/>
                        <a:buSzTx/>
                        <a:buFontTx/>
                        <a:buNone/>
                        <a:defRPr/>
                      </a:pPr>
                      <a:r>
                        <a:rPr lang="zh-CN" altLang="en-US" sz="1600" dirty="0" smtClean="0">
                          <a:latin typeface="+mj-ea"/>
                          <a:ea typeface="+mj-ea"/>
                        </a:rPr>
                        <a:t>有（</a:t>
                      </a:r>
                      <a:r>
                        <a:rPr lang="en-US" altLang="zh-CN" sz="1600" dirty="0" smtClean="0">
                          <a:latin typeface="+mj-ea"/>
                          <a:ea typeface="+mj-ea"/>
                        </a:rPr>
                        <a:t>PI</a:t>
                      </a:r>
                      <a:r>
                        <a:rPr lang="zh-CN" altLang="en-US" sz="1600" dirty="0" smtClean="0">
                          <a:latin typeface="+mj-ea"/>
                          <a:ea typeface="+mj-ea"/>
                        </a:rPr>
                        <a:t>及项目参与者）</a:t>
                      </a:r>
                    </a:p>
                  </a:txBody>
                  <a:tcPr/>
                </a:tc>
              </a:tr>
              <a:tr h="365760">
                <a:tc>
                  <a:txBody>
                    <a:bodyPr/>
                    <a:lstStyle/>
                    <a:p>
                      <a:pPr>
                        <a:lnSpc>
                          <a:spcPts val="2160"/>
                        </a:lnSpc>
                      </a:pPr>
                      <a:r>
                        <a:rPr lang="zh-CN" altLang="en-US" sz="1600" dirty="0" smtClean="0">
                          <a:latin typeface="+mj-ea"/>
                          <a:ea typeface="+mj-ea"/>
                        </a:rPr>
                        <a:t>机构</a:t>
                      </a:r>
                      <a:endParaRPr lang="zh-CN" altLang="en-US" sz="1600" dirty="0">
                        <a:latin typeface="+mj-ea"/>
                        <a:ea typeface="+mj-ea"/>
                      </a:endParaRPr>
                    </a:p>
                  </a:txBody>
                  <a:tcPr/>
                </a:tc>
                <a:tc>
                  <a:txBody>
                    <a:bodyPr/>
                    <a:lstStyle/>
                    <a:p>
                      <a:pPr>
                        <a:lnSpc>
                          <a:spcPts val="2160"/>
                        </a:lnSpc>
                      </a:pPr>
                      <a:r>
                        <a:rPr lang="zh-CN" altLang="en-US" sz="1600" dirty="0" smtClean="0">
                          <a:latin typeface="+mj-ea"/>
                          <a:ea typeface="+mj-ea"/>
                        </a:rPr>
                        <a:t>有</a:t>
                      </a:r>
                      <a:endParaRPr lang="zh-CN" altLang="en-US" sz="1600" dirty="0">
                        <a:latin typeface="+mj-ea"/>
                        <a:ea typeface="+mj-ea"/>
                      </a:endParaRPr>
                    </a:p>
                  </a:txBody>
                  <a:tcPr/>
                </a:tc>
                <a:tc>
                  <a:txBody>
                    <a:bodyPr/>
                    <a:lstStyle/>
                    <a:p>
                      <a:pPr marL="0" marR="0" lvl="0" indent="0" algn="l" defTabSz="914400" rtl="0" eaLnBrk="1" fontAlgn="auto" latinLnBrk="0" hangingPunct="1">
                        <a:lnSpc>
                          <a:spcPts val="2160"/>
                        </a:lnSpc>
                        <a:spcBef>
                          <a:spcPts val="0"/>
                        </a:spcBef>
                        <a:spcAft>
                          <a:spcPts val="0"/>
                        </a:spcAft>
                        <a:buClrTx/>
                        <a:buSzTx/>
                        <a:buFontTx/>
                        <a:buNone/>
                        <a:defRPr/>
                      </a:pPr>
                      <a:r>
                        <a:rPr lang="zh-CN" altLang="en-US" sz="1600" dirty="0" smtClean="0">
                          <a:latin typeface="+mj-ea"/>
                          <a:ea typeface="+mj-ea"/>
                        </a:rPr>
                        <a:t>有</a:t>
                      </a:r>
                    </a:p>
                  </a:txBody>
                  <a:tcPr/>
                </a:tc>
              </a:tr>
              <a:tr h="365760">
                <a:tc>
                  <a:txBody>
                    <a:bodyPr/>
                    <a:lstStyle/>
                    <a:p>
                      <a:pPr>
                        <a:lnSpc>
                          <a:spcPts val="2160"/>
                        </a:lnSpc>
                      </a:pPr>
                      <a:r>
                        <a:rPr lang="zh-CN" altLang="en-US" sz="1600" dirty="0" smtClean="0">
                          <a:latin typeface="+mj-ea"/>
                          <a:ea typeface="+mj-ea"/>
                        </a:rPr>
                        <a:t>地域</a:t>
                      </a:r>
                      <a:endParaRPr lang="zh-CN" altLang="en-US" sz="1600" dirty="0">
                        <a:latin typeface="+mj-ea"/>
                        <a:ea typeface="+mj-ea"/>
                      </a:endParaRPr>
                    </a:p>
                  </a:txBody>
                  <a:tcPr/>
                </a:tc>
                <a:tc>
                  <a:txBody>
                    <a:bodyPr/>
                    <a:lstStyle/>
                    <a:p>
                      <a:pPr marL="0" marR="0" lvl="0" indent="0" algn="l" defTabSz="914400" rtl="0" eaLnBrk="1" fontAlgn="auto" latinLnBrk="0" hangingPunct="1">
                        <a:lnSpc>
                          <a:spcPts val="2160"/>
                        </a:lnSpc>
                        <a:spcBef>
                          <a:spcPts val="0"/>
                        </a:spcBef>
                        <a:spcAft>
                          <a:spcPts val="0"/>
                        </a:spcAft>
                        <a:buClrTx/>
                        <a:buSzTx/>
                        <a:buFontTx/>
                        <a:buNone/>
                        <a:defRPr/>
                      </a:pPr>
                      <a:r>
                        <a:rPr lang="zh-CN" altLang="en-US" sz="1600" dirty="0" smtClean="0">
                          <a:latin typeface="+mj-ea"/>
                          <a:ea typeface="+mj-ea"/>
                        </a:rPr>
                        <a:t>有</a:t>
                      </a:r>
                    </a:p>
                  </a:txBody>
                  <a:tcPr/>
                </a:tc>
                <a:tc>
                  <a:txBody>
                    <a:bodyPr/>
                    <a:lstStyle/>
                    <a:p>
                      <a:pPr marL="0" marR="0" lvl="0" indent="0" algn="l" defTabSz="914400" rtl="0" eaLnBrk="1" fontAlgn="auto" latinLnBrk="0" hangingPunct="1">
                        <a:lnSpc>
                          <a:spcPts val="2160"/>
                        </a:lnSpc>
                        <a:spcBef>
                          <a:spcPts val="0"/>
                        </a:spcBef>
                        <a:spcAft>
                          <a:spcPts val="0"/>
                        </a:spcAft>
                        <a:buClrTx/>
                        <a:buSzTx/>
                        <a:buFontTx/>
                        <a:buNone/>
                        <a:defRPr/>
                      </a:pPr>
                      <a:r>
                        <a:rPr lang="zh-CN" altLang="en-US" sz="1600" dirty="0" smtClean="0">
                          <a:latin typeface="+mj-ea"/>
                          <a:ea typeface="+mj-ea"/>
                        </a:rPr>
                        <a:t>有</a:t>
                      </a:r>
                    </a:p>
                  </a:txBody>
                  <a:tcPr/>
                </a:tc>
              </a:tr>
              <a:tr h="365760">
                <a:tc>
                  <a:txBody>
                    <a:bodyPr/>
                    <a:lstStyle/>
                    <a:p>
                      <a:pPr>
                        <a:lnSpc>
                          <a:spcPts val="2160"/>
                        </a:lnSpc>
                      </a:pPr>
                      <a:r>
                        <a:rPr lang="zh-CN" altLang="en-US" sz="1600" dirty="0" smtClean="0">
                          <a:latin typeface="+mj-ea"/>
                          <a:ea typeface="+mj-ea"/>
                        </a:rPr>
                        <a:t>摘要</a:t>
                      </a:r>
                      <a:endParaRPr lang="zh-CN" altLang="en-US" sz="1600" dirty="0">
                        <a:latin typeface="+mj-ea"/>
                        <a:ea typeface="+mj-ea"/>
                      </a:endParaRPr>
                    </a:p>
                  </a:txBody>
                  <a:tcPr/>
                </a:tc>
                <a:tc>
                  <a:txBody>
                    <a:bodyPr/>
                    <a:lstStyle/>
                    <a:p>
                      <a:pPr>
                        <a:lnSpc>
                          <a:spcPts val="2160"/>
                        </a:lnSpc>
                      </a:pPr>
                      <a:r>
                        <a:rPr lang="zh-CN" altLang="en-US" sz="1600" dirty="0" smtClean="0">
                          <a:latin typeface="+mj-ea"/>
                          <a:ea typeface="+mj-ea"/>
                        </a:rPr>
                        <a:t>有</a:t>
                      </a:r>
                      <a:endParaRPr lang="zh-CN" altLang="en-US" sz="1600" dirty="0">
                        <a:latin typeface="+mj-ea"/>
                        <a:ea typeface="+mj-ea"/>
                      </a:endParaRPr>
                    </a:p>
                  </a:txBody>
                  <a:tcPr/>
                </a:tc>
                <a:tc>
                  <a:txBody>
                    <a:bodyPr/>
                    <a:lstStyle/>
                    <a:p>
                      <a:pPr>
                        <a:lnSpc>
                          <a:spcPts val="2160"/>
                        </a:lnSpc>
                      </a:pPr>
                      <a:r>
                        <a:rPr lang="zh-CN" altLang="en-US" sz="1600" dirty="0" smtClean="0">
                          <a:latin typeface="+mj-ea"/>
                          <a:ea typeface="+mj-ea"/>
                        </a:rPr>
                        <a:t>有</a:t>
                      </a:r>
                      <a:endParaRPr lang="zh-CN" altLang="en-US" sz="1600" dirty="0">
                        <a:latin typeface="+mj-ea"/>
                        <a:ea typeface="+mj-ea"/>
                      </a:endParaRPr>
                    </a:p>
                  </a:txBody>
                  <a:tcPr/>
                </a:tc>
              </a:tr>
              <a:tr h="365760">
                <a:tc>
                  <a:txBody>
                    <a:bodyPr/>
                    <a:lstStyle/>
                    <a:p>
                      <a:pPr>
                        <a:lnSpc>
                          <a:spcPts val="2160"/>
                        </a:lnSpc>
                      </a:pPr>
                      <a:r>
                        <a:rPr lang="zh-CN" altLang="en-US" sz="1600" dirty="0" smtClean="0">
                          <a:latin typeface="+mj-ea"/>
                          <a:ea typeface="+mj-ea"/>
                        </a:rPr>
                        <a:t>关键词</a:t>
                      </a:r>
                      <a:endParaRPr lang="zh-CN" altLang="en-US" sz="1600" dirty="0">
                        <a:latin typeface="+mj-ea"/>
                        <a:ea typeface="+mj-ea"/>
                      </a:endParaRPr>
                    </a:p>
                  </a:txBody>
                  <a:tcPr/>
                </a:tc>
                <a:tc>
                  <a:txBody>
                    <a:bodyPr/>
                    <a:lstStyle/>
                    <a:p>
                      <a:pPr>
                        <a:lnSpc>
                          <a:spcPts val="2160"/>
                        </a:lnSpc>
                      </a:pPr>
                      <a:r>
                        <a:rPr lang="zh-CN" altLang="en-US" sz="1600" dirty="0" smtClean="0">
                          <a:latin typeface="+mj-ea"/>
                          <a:ea typeface="+mj-ea"/>
                        </a:rPr>
                        <a:t>有</a:t>
                      </a:r>
                      <a:endParaRPr lang="zh-CN" altLang="en-US" sz="1600" dirty="0">
                        <a:latin typeface="+mj-ea"/>
                        <a:ea typeface="+mj-ea"/>
                      </a:endParaRPr>
                    </a:p>
                  </a:txBody>
                  <a:tcPr/>
                </a:tc>
                <a:tc>
                  <a:txBody>
                    <a:bodyPr/>
                    <a:lstStyle/>
                    <a:p>
                      <a:pPr>
                        <a:lnSpc>
                          <a:spcPts val="2160"/>
                        </a:lnSpc>
                      </a:pPr>
                      <a:r>
                        <a:rPr lang="zh-CN" altLang="en-US" sz="1600" dirty="0" smtClean="0">
                          <a:latin typeface="+mj-ea"/>
                          <a:ea typeface="+mj-ea"/>
                        </a:rPr>
                        <a:t>有</a:t>
                      </a:r>
                      <a:endParaRPr lang="zh-CN" altLang="en-US" sz="1600" dirty="0">
                        <a:latin typeface="+mj-ea"/>
                        <a:ea typeface="+mj-ea"/>
                      </a:endParaRPr>
                    </a:p>
                  </a:txBody>
                  <a:tcPr/>
                </a:tc>
              </a:tr>
              <a:tr h="365760">
                <a:tc>
                  <a:txBody>
                    <a:bodyPr/>
                    <a:lstStyle/>
                    <a:p>
                      <a:pPr>
                        <a:lnSpc>
                          <a:spcPts val="2160"/>
                        </a:lnSpc>
                      </a:pPr>
                      <a:r>
                        <a:rPr lang="zh-CN" altLang="en-US" sz="1600" dirty="0" smtClean="0">
                          <a:latin typeface="+mj-ea"/>
                          <a:ea typeface="+mj-ea"/>
                        </a:rPr>
                        <a:t>全文</a:t>
                      </a:r>
                      <a:endParaRPr lang="zh-CN" altLang="en-US" sz="1600" dirty="0">
                        <a:latin typeface="+mj-ea"/>
                        <a:ea typeface="+mj-ea"/>
                      </a:endParaRPr>
                    </a:p>
                  </a:txBody>
                  <a:tcPr/>
                </a:tc>
                <a:tc>
                  <a:txBody>
                    <a:bodyPr/>
                    <a:lstStyle/>
                    <a:p>
                      <a:pPr>
                        <a:lnSpc>
                          <a:spcPts val="2160"/>
                        </a:lnSpc>
                      </a:pPr>
                      <a:r>
                        <a:rPr lang="zh-CN" altLang="en-US" sz="1600" dirty="0" smtClean="0">
                          <a:latin typeface="+mj-ea"/>
                          <a:ea typeface="+mj-ea"/>
                        </a:rPr>
                        <a:t>有</a:t>
                      </a:r>
                      <a:endParaRPr lang="zh-CN" altLang="en-US" sz="1600" dirty="0">
                        <a:latin typeface="+mj-ea"/>
                        <a:ea typeface="+mj-ea"/>
                      </a:endParaRPr>
                    </a:p>
                  </a:txBody>
                  <a:tcPr/>
                </a:tc>
                <a:tc>
                  <a:txBody>
                    <a:bodyPr/>
                    <a:lstStyle/>
                    <a:p>
                      <a:pPr>
                        <a:lnSpc>
                          <a:spcPts val="2160"/>
                        </a:lnSpc>
                      </a:pPr>
                      <a:r>
                        <a:rPr lang="zh-CN" altLang="en-US" sz="1600" dirty="0" smtClean="0">
                          <a:latin typeface="+mj-ea"/>
                          <a:ea typeface="+mj-ea"/>
                        </a:rPr>
                        <a:t>无（项目申请书全文较少公开）</a:t>
                      </a:r>
                      <a:endParaRPr lang="zh-CN" altLang="en-US" sz="1600" dirty="0">
                        <a:latin typeface="+mj-ea"/>
                        <a:ea typeface="+mj-ea"/>
                      </a:endParaRPr>
                    </a:p>
                  </a:txBody>
                  <a:tcPr/>
                </a:tc>
              </a:tr>
              <a:tr h="365760">
                <a:tc>
                  <a:txBody>
                    <a:bodyPr/>
                    <a:lstStyle/>
                    <a:p>
                      <a:pPr>
                        <a:lnSpc>
                          <a:spcPts val="2160"/>
                        </a:lnSpc>
                      </a:pPr>
                      <a:r>
                        <a:rPr lang="zh-CN" altLang="en-US" sz="1600" dirty="0" smtClean="0">
                          <a:latin typeface="+mj-ea"/>
                          <a:ea typeface="+mj-ea"/>
                        </a:rPr>
                        <a:t>参考文献</a:t>
                      </a:r>
                      <a:endParaRPr lang="zh-CN" altLang="en-US" sz="1600" dirty="0">
                        <a:latin typeface="+mj-ea"/>
                        <a:ea typeface="+mj-ea"/>
                      </a:endParaRPr>
                    </a:p>
                  </a:txBody>
                  <a:tcPr/>
                </a:tc>
                <a:tc>
                  <a:txBody>
                    <a:bodyPr/>
                    <a:lstStyle/>
                    <a:p>
                      <a:pPr>
                        <a:lnSpc>
                          <a:spcPts val="2160"/>
                        </a:lnSpc>
                      </a:pPr>
                      <a:r>
                        <a:rPr lang="zh-CN" altLang="en-US" sz="1600" dirty="0" smtClean="0">
                          <a:latin typeface="+mj-ea"/>
                          <a:ea typeface="+mj-ea"/>
                        </a:rPr>
                        <a:t>有</a:t>
                      </a:r>
                      <a:endParaRPr lang="zh-CN" altLang="en-US" sz="1600" dirty="0">
                        <a:latin typeface="+mj-ea"/>
                        <a:ea typeface="+mj-ea"/>
                      </a:endParaRPr>
                    </a:p>
                  </a:txBody>
                  <a:tcPr/>
                </a:tc>
                <a:tc>
                  <a:txBody>
                    <a:bodyPr/>
                    <a:lstStyle/>
                    <a:p>
                      <a:pPr>
                        <a:lnSpc>
                          <a:spcPts val="2160"/>
                        </a:lnSpc>
                      </a:pPr>
                      <a:r>
                        <a:rPr lang="zh-CN" altLang="en-US" sz="1600" dirty="0" smtClean="0">
                          <a:latin typeface="+mj-ea"/>
                          <a:ea typeface="+mj-ea"/>
                        </a:rPr>
                        <a:t>无（但部分会提供前序、后继、相关项目）</a:t>
                      </a:r>
                      <a:endParaRPr lang="zh-CN" altLang="en-US" sz="1600" dirty="0">
                        <a:latin typeface="+mj-ea"/>
                        <a:ea typeface="+mj-ea"/>
                      </a:endParaRPr>
                    </a:p>
                  </a:txBody>
                  <a:tcPr/>
                </a:tc>
              </a:tr>
              <a:tr h="365760">
                <a:tc>
                  <a:txBody>
                    <a:bodyPr/>
                    <a:lstStyle/>
                    <a:p>
                      <a:pPr>
                        <a:lnSpc>
                          <a:spcPts val="2160"/>
                        </a:lnSpc>
                      </a:pPr>
                      <a:r>
                        <a:rPr lang="zh-CN" altLang="en-US" sz="1600" dirty="0" smtClean="0">
                          <a:latin typeface="+mj-ea"/>
                          <a:ea typeface="+mj-ea"/>
                        </a:rPr>
                        <a:t>语种</a:t>
                      </a:r>
                      <a:endParaRPr lang="zh-CN" altLang="en-US" sz="1600" dirty="0">
                        <a:latin typeface="+mj-ea"/>
                        <a:ea typeface="+mj-ea"/>
                      </a:endParaRPr>
                    </a:p>
                  </a:txBody>
                  <a:tcPr/>
                </a:tc>
                <a:tc>
                  <a:txBody>
                    <a:bodyPr/>
                    <a:lstStyle/>
                    <a:p>
                      <a:pPr>
                        <a:lnSpc>
                          <a:spcPts val="2160"/>
                        </a:lnSpc>
                      </a:pPr>
                      <a:r>
                        <a:rPr lang="zh-CN" altLang="en-US" sz="1600" dirty="0" smtClean="0"/>
                        <a:t>有</a:t>
                      </a:r>
                      <a:endParaRPr lang="zh-CN" altLang="en-US" sz="1600" dirty="0">
                        <a:latin typeface="+mj-ea"/>
                        <a:ea typeface="+mj-ea"/>
                      </a:endParaRPr>
                    </a:p>
                  </a:txBody>
                  <a:tcPr/>
                </a:tc>
                <a:tc>
                  <a:txBody>
                    <a:bodyPr/>
                    <a:lstStyle/>
                    <a:p>
                      <a:pPr>
                        <a:lnSpc>
                          <a:spcPts val="2160"/>
                        </a:lnSpc>
                      </a:pPr>
                      <a:r>
                        <a:rPr lang="zh-CN" altLang="en-US" sz="1600" dirty="0" smtClean="0"/>
                        <a:t>有</a:t>
                      </a:r>
                      <a:endParaRPr lang="zh-CN" altLang="en-US" sz="1600" dirty="0">
                        <a:latin typeface="+mj-ea"/>
                        <a:ea typeface="+mj-ea"/>
                      </a:endParaRPr>
                    </a:p>
                  </a:txBody>
                  <a:tcPr/>
                </a:tc>
              </a:tr>
              <a:tr h="365760">
                <a:tc>
                  <a:txBody>
                    <a:bodyPr/>
                    <a:lstStyle/>
                    <a:p>
                      <a:pPr>
                        <a:lnSpc>
                          <a:spcPts val="2160"/>
                        </a:lnSpc>
                      </a:pPr>
                      <a:r>
                        <a:rPr lang="zh-CN" altLang="en-US" sz="1600" dirty="0" smtClean="0">
                          <a:latin typeface="+mj-ea"/>
                          <a:ea typeface="+mj-ea"/>
                        </a:rPr>
                        <a:t>日期</a:t>
                      </a:r>
                      <a:endParaRPr lang="zh-CN" altLang="en-US" sz="1600" dirty="0">
                        <a:latin typeface="+mj-ea"/>
                        <a:ea typeface="+mj-ea"/>
                      </a:endParaRPr>
                    </a:p>
                  </a:txBody>
                  <a:tcPr/>
                </a:tc>
                <a:tc>
                  <a:txBody>
                    <a:bodyPr/>
                    <a:lstStyle/>
                    <a:p>
                      <a:pPr>
                        <a:lnSpc>
                          <a:spcPts val="2160"/>
                        </a:lnSpc>
                      </a:pPr>
                      <a:r>
                        <a:rPr lang="zh-CN" altLang="en-US" sz="1600" dirty="0" smtClean="0"/>
                        <a:t>有</a:t>
                      </a:r>
                      <a:endParaRPr lang="zh-CN" altLang="en-US" sz="1600" dirty="0">
                        <a:latin typeface="+mj-ea"/>
                        <a:ea typeface="+mj-ea"/>
                      </a:endParaRPr>
                    </a:p>
                  </a:txBody>
                  <a:tcPr/>
                </a:tc>
                <a:tc>
                  <a:txBody>
                    <a:bodyPr/>
                    <a:lstStyle/>
                    <a:p>
                      <a:pPr>
                        <a:lnSpc>
                          <a:spcPts val="2160"/>
                        </a:lnSpc>
                      </a:pPr>
                      <a:r>
                        <a:rPr lang="zh-CN" altLang="en-US" sz="1600" dirty="0" smtClean="0"/>
                        <a:t>有（两个日期，申请日和开始日）</a:t>
                      </a:r>
                      <a:endParaRPr lang="zh-CN" altLang="en-US" sz="1600" dirty="0">
                        <a:latin typeface="+mj-ea"/>
                        <a:ea typeface="+mj-ea"/>
                      </a:endParaRPr>
                    </a:p>
                  </a:txBody>
                  <a:tcPr/>
                </a:tc>
              </a:tr>
              <a:tr h="365760">
                <a:tc>
                  <a:txBody>
                    <a:bodyPr/>
                    <a:lstStyle/>
                    <a:p>
                      <a:pPr>
                        <a:lnSpc>
                          <a:spcPts val="2160"/>
                        </a:lnSpc>
                      </a:pPr>
                      <a:r>
                        <a:rPr lang="zh-CN" altLang="en-US" sz="1600" dirty="0" smtClean="0">
                          <a:latin typeface="+mj-ea"/>
                          <a:ea typeface="+mj-ea"/>
                        </a:rPr>
                        <a:t>方法</a:t>
                      </a:r>
                      <a:endParaRPr lang="zh-CN" altLang="en-US" sz="1600" dirty="0">
                        <a:latin typeface="+mj-ea"/>
                        <a:ea typeface="+mj-ea"/>
                      </a:endParaRPr>
                    </a:p>
                  </a:txBody>
                  <a:tcPr/>
                </a:tc>
                <a:tc>
                  <a:txBody>
                    <a:bodyPr/>
                    <a:lstStyle/>
                    <a:p>
                      <a:pPr>
                        <a:lnSpc>
                          <a:spcPts val="2160"/>
                        </a:lnSpc>
                      </a:pPr>
                      <a:r>
                        <a:rPr lang="zh-CN" altLang="en-US" sz="1600" dirty="0" smtClean="0">
                          <a:latin typeface="+mj-ea"/>
                          <a:ea typeface="+mj-ea"/>
                        </a:rPr>
                        <a:t>部有（现有摘要体系部分可提供）</a:t>
                      </a:r>
                      <a:endParaRPr lang="zh-CN" altLang="en-US" sz="1600" dirty="0">
                        <a:latin typeface="+mj-ea"/>
                        <a:ea typeface="+mj-ea"/>
                      </a:endParaRPr>
                    </a:p>
                  </a:txBody>
                  <a:tcPr/>
                </a:tc>
                <a:tc>
                  <a:txBody>
                    <a:bodyPr/>
                    <a:lstStyle/>
                    <a:p>
                      <a:pPr>
                        <a:lnSpc>
                          <a:spcPts val="2160"/>
                        </a:lnSpc>
                      </a:pPr>
                      <a:r>
                        <a:rPr lang="zh-CN" altLang="en-US" sz="1600" dirty="0" smtClean="0">
                          <a:latin typeface="+mj-ea"/>
                          <a:ea typeface="+mj-ea"/>
                        </a:rPr>
                        <a:t>部分有</a:t>
                      </a:r>
                      <a:endParaRPr lang="zh-CN" altLang="en-US" sz="1600" dirty="0">
                        <a:latin typeface="+mj-ea"/>
                        <a:ea typeface="+mj-ea"/>
                      </a:endParaRPr>
                    </a:p>
                  </a:txBody>
                  <a:tcPr/>
                </a:tc>
              </a:tr>
              <a:tr h="365760">
                <a:tc>
                  <a:txBody>
                    <a:bodyPr/>
                    <a:lstStyle/>
                    <a:p>
                      <a:pPr>
                        <a:lnSpc>
                          <a:spcPts val="2160"/>
                        </a:lnSpc>
                      </a:pPr>
                      <a:r>
                        <a:rPr lang="zh-CN" altLang="en-US" sz="1600" dirty="0" smtClean="0">
                          <a:latin typeface="+mj-ea"/>
                          <a:ea typeface="+mj-ea"/>
                        </a:rPr>
                        <a:t>工具</a:t>
                      </a:r>
                      <a:endParaRPr lang="zh-CN" altLang="en-US" sz="1600" dirty="0">
                        <a:latin typeface="+mj-ea"/>
                        <a:ea typeface="+mj-ea"/>
                      </a:endParaRPr>
                    </a:p>
                  </a:txBody>
                  <a:tcPr/>
                </a:tc>
                <a:tc>
                  <a:txBody>
                    <a:bodyPr/>
                    <a:lstStyle/>
                    <a:p>
                      <a:pPr>
                        <a:lnSpc>
                          <a:spcPts val="2160"/>
                        </a:lnSpc>
                      </a:pPr>
                      <a:r>
                        <a:rPr lang="zh-CN" altLang="en-US" sz="1600" kern="1200" dirty="0" smtClean="0">
                          <a:solidFill>
                            <a:schemeClr val="dk1"/>
                          </a:solidFill>
                          <a:latin typeface="+mj-ea"/>
                          <a:ea typeface="+mj-ea"/>
                          <a:cs typeface="+mn-cs"/>
                        </a:rPr>
                        <a:t>部分有</a:t>
                      </a:r>
                      <a:endParaRPr lang="zh-CN" altLang="en-US" sz="1600" kern="1200" dirty="0">
                        <a:solidFill>
                          <a:schemeClr val="dk1"/>
                        </a:solidFill>
                        <a:latin typeface="+mj-ea"/>
                        <a:ea typeface="+mj-ea"/>
                        <a:cs typeface="+mn-cs"/>
                      </a:endParaRPr>
                    </a:p>
                  </a:txBody>
                  <a:tcPr/>
                </a:tc>
                <a:tc>
                  <a:txBody>
                    <a:bodyPr/>
                    <a:lstStyle/>
                    <a:p>
                      <a:pPr marL="0" marR="0" lvl="0" indent="0" algn="l" defTabSz="914400" rtl="0" eaLnBrk="1" fontAlgn="auto" latinLnBrk="0" hangingPunct="1">
                        <a:lnSpc>
                          <a:spcPts val="2160"/>
                        </a:lnSpc>
                        <a:spcBef>
                          <a:spcPts val="0"/>
                        </a:spcBef>
                        <a:spcAft>
                          <a:spcPts val="0"/>
                        </a:spcAft>
                        <a:buClrTx/>
                        <a:buSzTx/>
                        <a:buFontTx/>
                        <a:buNone/>
                        <a:defRPr/>
                      </a:pPr>
                      <a:r>
                        <a:rPr lang="zh-CN" altLang="en-US" sz="1600" kern="1200" dirty="0" smtClean="0">
                          <a:solidFill>
                            <a:schemeClr val="dk1"/>
                          </a:solidFill>
                          <a:latin typeface="+mj-ea"/>
                          <a:ea typeface="+mj-ea"/>
                          <a:cs typeface="+mn-cs"/>
                        </a:rPr>
                        <a:t>部分有</a:t>
                      </a:r>
                      <a:endParaRPr lang="zh-CN" altLang="en-US" sz="1600" kern="1200" dirty="0">
                        <a:solidFill>
                          <a:schemeClr val="dk1"/>
                        </a:solidFill>
                        <a:latin typeface="+mj-ea"/>
                        <a:ea typeface="+mj-ea"/>
                        <a:cs typeface="+mn-cs"/>
                      </a:endParaRPr>
                    </a:p>
                  </a:txBody>
                  <a:tcPr/>
                </a:tc>
              </a:tr>
              <a:tr h="365760">
                <a:tc>
                  <a:txBody>
                    <a:bodyPr/>
                    <a:lstStyle/>
                    <a:p>
                      <a:pPr marL="0" algn="l" defTabSz="914400" rtl="0" eaLnBrk="1" latinLnBrk="0" hangingPunct="1">
                        <a:lnSpc>
                          <a:spcPts val="2160"/>
                        </a:lnSpc>
                      </a:pPr>
                      <a:r>
                        <a:rPr lang="zh-CN" altLang="en-US" sz="1600" kern="1200" dirty="0" smtClean="0">
                          <a:solidFill>
                            <a:schemeClr val="dk1"/>
                          </a:solidFill>
                          <a:latin typeface="+mj-ea"/>
                          <a:ea typeface="+mj-ea"/>
                          <a:cs typeface="+mn-cs"/>
                        </a:rPr>
                        <a:t>经费</a:t>
                      </a:r>
                      <a:endParaRPr lang="zh-CN" altLang="en-US" sz="1600" kern="1200" dirty="0">
                        <a:solidFill>
                          <a:schemeClr val="dk1"/>
                        </a:solidFill>
                        <a:latin typeface="+mj-ea"/>
                        <a:ea typeface="+mj-ea"/>
                        <a:cs typeface="+mn-cs"/>
                      </a:endParaRPr>
                    </a:p>
                  </a:txBody>
                  <a:tcPr/>
                </a:tc>
                <a:tc>
                  <a:txBody>
                    <a:bodyPr/>
                    <a:lstStyle/>
                    <a:p>
                      <a:pPr marL="0" algn="l" defTabSz="914400" rtl="0" eaLnBrk="1" latinLnBrk="0" hangingPunct="1">
                        <a:lnSpc>
                          <a:spcPts val="2160"/>
                        </a:lnSpc>
                      </a:pPr>
                      <a:r>
                        <a:rPr lang="zh-CN" altLang="en-US" sz="1600" kern="1200" dirty="0" smtClean="0">
                          <a:solidFill>
                            <a:schemeClr val="dk1"/>
                          </a:solidFill>
                          <a:latin typeface="+mj-ea"/>
                          <a:ea typeface="+mj-ea"/>
                          <a:cs typeface="+mn-cs"/>
                        </a:rPr>
                        <a:t>无</a:t>
                      </a:r>
                      <a:endParaRPr lang="zh-CN" altLang="en-US" sz="1600" kern="1200" dirty="0">
                        <a:solidFill>
                          <a:schemeClr val="dk1"/>
                        </a:solidFill>
                        <a:latin typeface="+mj-ea"/>
                        <a:ea typeface="+mj-ea"/>
                        <a:cs typeface="+mn-cs"/>
                      </a:endParaRPr>
                    </a:p>
                  </a:txBody>
                  <a:tcPr/>
                </a:tc>
                <a:tc>
                  <a:txBody>
                    <a:bodyPr/>
                    <a:lstStyle/>
                    <a:p>
                      <a:pPr marL="0" algn="l" defTabSz="914400" rtl="0" eaLnBrk="1" latinLnBrk="0" hangingPunct="1">
                        <a:lnSpc>
                          <a:spcPts val="2160"/>
                        </a:lnSpc>
                      </a:pPr>
                      <a:r>
                        <a:rPr lang="zh-CN" altLang="en-US" sz="1600" kern="1200" dirty="0" smtClean="0">
                          <a:solidFill>
                            <a:schemeClr val="dk1"/>
                          </a:solidFill>
                          <a:latin typeface="+mj-ea"/>
                          <a:ea typeface="+mj-ea"/>
                          <a:cs typeface="+mn-cs"/>
                        </a:rPr>
                        <a:t>有</a:t>
                      </a:r>
                      <a:endParaRPr lang="zh-CN" altLang="en-US" sz="1600" kern="1200" dirty="0">
                        <a:solidFill>
                          <a:schemeClr val="dk1"/>
                        </a:solidFill>
                        <a:latin typeface="+mj-ea"/>
                        <a:ea typeface="+mj-ea"/>
                        <a:cs typeface="+mn-cs"/>
                      </a:endParaRPr>
                    </a:p>
                  </a:txBody>
                  <a:tcPr/>
                </a:tc>
              </a:tr>
              <a:tr h="365760">
                <a:tc>
                  <a:txBody>
                    <a:bodyPr/>
                    <a:lstStyle/>
                    <a:p>
                      <a:pPr marL="0" algn="l" defTabSz="914400" rtl="0" eaLnBrk="1" latinLnBrk="0" hangingPunct="1">
                        <a:lnSpc>
                          <a:spcPts val="2160"/>
                        </a:lnSpc>
                      </a:pPr>
                      <a:r>
                        <a:rPr lang="zh-CN" altLang="en-US" sz="1600" kern="1200" dirty="0" smtClean="0">
                          <a:solidFill>
                            <a:schemeClr val="dk1"/>
                          </a:solidFill>
                          <a:latin typeface="+mj-ea"/>
                          <a:ea typeface="+mj-ea"/>
                          <a:cs typeface="+mn-cs"/>
                        </a:rPr>
                        <a:t>资助者</a:t>
                      </a:r>
                      <a:endParaRPr lang="zh-CN" altLang="en-US" sz="1600" kern="1200" dirty="0">
                        <a:solidFill>
                          <a:schemeClr val="dk1"/>
                        </a:solidFill>
                        <a:latin typeface="+mj-ea"/>
                        <a:ea typeface="+mj-ea"/>
                        <a:cs typeface="+mn-cs"/>
                      </a:endParaRPr>
                    </a:p>
                  </a:txBody>
                  <a:tcPr/>
                </a:tc>
                <a:tc>
                  <a:txBody>
                    <a:bodyPr/>
                    <a:lstStyle/>
                    <a:p>
                      <a:pPr marL="0" algn="l" defTabSz="914400" rtl="0" eaLnBrk="1" latinLnBrk="0" hangingPunct="1">
                        <a:lnSpc>
                          <a:spcPts val="2160"/>
                        </a:lnSpc>
                      </a:pPr>
                      <a:r>
                        <a:rPr lang="zh-CN" altLang="en-US" sz="1600" kern="1200" dirty="0" smtClean="0">
                          <a:solidFill>
                            <a:schemeClr val="dk1"/>
                          </a:solidFill>
                          <a:latin typeface="+mj-ea"/>
                          <a:ea typeface="+mj-ea"/>
                          <a:cs typeface="+mn-cs"/>
                        </a:rPr>
                        <a:t>部分有</a:t>
                      </a:r>
                      <a:endParaRPr lang="zh-CN" altLang="en-US" sz="1600" kern="1200" dirty="0">
                        <a:solidFill>
                          <a:schemeClr val="dk1"/>
                        </a:solidFill>
                        <a:latin typeface="+mj-ea"/>
                        <a:ea typeface="+mj-ea"/>
                        <a:cs typeface="+mn-cs"/>
                      </a:endParaRPr>
                    </a:p>
                  </a:txBody>
                  <a:tcPr/>
                </a:tc>
                <a:tc>
                  <a:txBody>
                    <a:bodyPr/>
                    <a:lstStyle/>
                    <a:p>
                      <a:pPr marL="0" algn="l" defTabSz="914400" rtl="0" eaLnBrk="1" latinLnBrk="0" hangingPunct="1">
                        <a:lnSpc>
                          <a:spcPts val="2160"/>
                        </a:lnSpc>
                      </a:pPr>
                      <a:r>
                        <a:rPr lang="zh-CN" altLang="en-US" sz="1600" kern="1200" dirty="0" smtClean="0">
                          <a:solidFill>
                            <a:schemeClr val="dk1"/>
                          </a:solidFill>
                          <a:latin typeface="+mj-ea"/>
                          <a:ea typeface="+mj-ea"/>
                          <a:cs typeface="+mn-cs"/>
                        </a:rPr>
                        <a:t>有</a:t>
                      </a:r>
                      <a:endParaRPr lang="zh-CN" altLang="en-US" sz="1600" kern="1200" dirty="0">
                        <a:solidFill>
                          <a:schemeClr val="dk1"/>
                        </a:solidFill>
                        <a:latin typeface="+mj-ea"/>
                        <a:ea typeface="+mj-ea"/>
                        <a:cs typeface="+mn-cs"/>
                      </a:endParaRPr>
                    </a:p>
                  </a:txBody>
                  <a:tcPr/>
                </a:tc>
              </a:tr>
              <a:tr h="365760">
                <a:tc>
                  <a:txBody>
                    <a:bodyPr/>
                    <a:lstStyle/>
                    <a:p>
                      <a:pPr marL="0" algn="l" defTabSz="914400" rtl="0" eaLnBrk="1" latinLnBrk="0" hangingPunct="1">
                        <a:lnSpc>
                          <a:spcPts val="2160"/>
                        </a:lnSpc>
                      </a:pPr>
                      <a:r>
                        <a:rPr lang="zh-CN" altLang="en-US" sz="1600" kern="1200" dirty="0" smtClean="0">
                          <a:solidFill>
                            <a:schemeClr val="dk1"/>
                          </a:solidFill>
                          <a:latin typeface="+mj-ea"/>
                          <a:ea typeface="+mj-ea"/>
                          <a:cs typeface="+mn-cs"/>
                        </a:rPr>
                        <a:t>类别</a:t>
                      </a:r>
                      <a:endParaRPr lang="zh-CN" altLang="en-US" sz="1600" kern="1200" dirty="0">
                        <a:solidFill>
                          <a:schemeClr val="dk1"/>
                        </a:solidFill>
                        <a:latin typeface="+mj-ea"/>
                        <a:ea typeface="+mj-ea"/>
                        <a:cs typeface="+mn-cs"/>
                      </a:endParaRPr>
                    </a:p>
                  </a:txBody>
                  <a:tcPr/>
                </a:tc>
                <a:tc>
                  <a:txBody>
                    <a:bodyPr/>
                    <a:lstStyle/>
                    <a:p>
                      <a:pPr marL="0" algn="l" defTabSz="914400" rtl="0" eaLnBrk="1" latinLnBrk="0" hangingPunct="1">
                        <a:lnSpc>
                          <a:spcPts val="2160"/>
                        </a:lnSpc>
                      </a:pPr>
                      <a:r>
                        <a:rPr lang="zh-CN" altLang="en-US" sz="1600" kern="1200" dirty="0" smtClean="0">
                          <a:solidFill>
                            <a:schemeClr val="dk1"/>
                          </a:solidFill>
                          <a:latin typeface="+mj-ea"/>
                          <a:ea typeface="+mj-ea"/>
                          <a:cs typeface="+mn-cs"/>
                        </a:rPr>
                        <a:t>文献性质类别</a:t>
                      </a:r>
                      <a:endParaRPr lang="zh-CN" altLang="en-US" sz="1600" kern="1200" dirty="0">
                        <a:solidFill>
                          <a:schemeClr val="dk1"/>
                        </a:solidFill>
                        <a:latin typeface="+mj-ea"/>
                        <a:ea typeface="+mj-ea"/>
                        <a:cs typeface="+mn-cs"/>
                      </a:endParaRPr>
                    </a:p>
                  </a:txBody>
                  <a:tcPr/>
                </a:tc>
                <a:tc>
                  <a:txBody>
                    <a:bodyPr/>
                    <a:lstStyle/>
                    <a:p>
                      <a:pPr marL="0" algn="l" defTabSz="914400" rtl="0" eaLnBrk="1" latinLnBrk="0" hangingPunct="1">
                        <a:lnSpc>
                          <a:spcPts val="2160"/>
                        </a:lnSpc>
                      </a:pPr>
                      <a:r>
                        <a:rPr lang="zh-CN" altLang="en-US" sz="1600" kern="1200" dirty="0" smtClean="0">
                          <a:solidFill>
                            <a:schemeClr val="dk1"/>
                          </a:solidFill>
                          <a:latin typeface="+mj-ea"/>
                          <a:ea typeface="+mj-ea"/>
                          <a:cs typeface="+mn-cs"/>
                        </a:rPr>
                        <a:t>项目资助模式类别</a:t>
                      </a:r>
                      <a:endParaRPr lang="zh-CN" altLang="en-US" sz="1600" kern="1200" dirty="0">
                        <a:solidFill>
                          <a:schemeClr val="dk1"/>
                        </a:solidFill>
                        <a:latin typeface="+mj-ea"/>
                        <a:ea typeface="+mj-ea"/>
                        <a:cs typeface="+mn-cs"/>
                      </a:endParaRPr>
                    </a:p>
                  </a:txBody>
                  <a:tcPr/>
                </a:tc>
              </a:tr>
              <a:tr h="365760">
                <a:tc>
                  <a:txBody>
                    <a:bodyPr/>
                    <a:lstStyle/>
                    <a:p>
                      <a:pPr marL="0" algn="l" defTabSz="914400" rtl="0" eaLnBrk="1" latinLnBrk="0" hangingPunct="1">
                        <a:lnSpc>
                          <a:spcPts val="2160"/>
                        </a:lnSpc>
                      </a:pPr>
                      <a:r>
                        <a:rPr lang="zh-CN" altLang="en-US" sz="1600" kern="1200" dirty="0" smtClean="0">
                          <a:solidFill>
                            <a:schemeClr val="dk1"/>
                          </a:solidFill>
                          <a:latin typeface="+mj-ea"/>
                          <a:ea typeface="+mj-ea"/>
                          <a:cs typeface="+mn-cs"/>
                        </a:rPr>
                        <a:t>学科分类</a:t>
                      </a:r>
                      <a:endParaRPr lang="zh-CN" altLang="en-US" sz="1600" kern="1200" dirty="0">
                        <a:solidFill>
                          <a:schemeClr val="dk1"/>
                        </a:solidFill>
                        <a:latin typeface="+mj-ea"/>
                        <a:ea typeface="+mj-ea"/>
                        <a:cs typeface="+mn-cs"/>
                      </a:endParaRPr>
                    </a:p>
                  </a:txBody>
                  <a:tcPr/>
                </a:tc>
                <a:tc>
                  <a:txBody>
                    <a:bodyPr/>
                    <a:lstStyle/>
                    <a:p>
                      <a:pPr marL="0" algn="l" defTabSz="914400" rtl="0" eaLnBrk="1" latinLnBrk="0" hangingPunct="1">
                        <a:lnSpc>
                          <a:spcPts val="2160"/>
                        </a:lnSpc>
                      </a:pPr>
                      <a:r>
                        <a:rPr lang="zh-CN" altLang="en-US" sz="1600" kern="1200" dirty="0" smtClean="0">
                          <a:solidFill>
                            <a:schemeClr val="dk1"/>
                          </a:solidFill>
                          <a:latin typeface="+mj-ea"/>
                          <a:ea typeface="+mj-ea"/>
                          <a:cs typeface="+mn-cs"/>
                        </a:rPr>
                        <a:t>有较统一的分类</a:t>
                      </a:r>
                      <a:endParaRPr lang="zh-CN" altLang="en-US" sz="1600" kern="1200" dirty="0">
                        <a:solidFill>
                          <a:schemeClr val="dk1"/>
                        </a:solidFill>
                        <a:latin typeface="+mj-ea"/>
                        <a:ea typeface="+mj-ea"/>
                        <a:cs typeface="+mn-cs"/>
                      </a:endParaRPr>
                    </a:p>
                  </a:txBody>
                  <a:tcPr/>
                </a:tc>
                <a:tc>
                  <a:txBody>
                    <a:bodyPr/>
                    <a:lstStyle/>
                    <a:p>
                      <a:pPr marL="0" algn="l" defTabSz="914400" rtl="0" eaLnBrk="1" latinLnBrk="0" hangingPunct="1">
                        <a:lnSpc>
                          <a:spcPts val="2160"/>
                        </a:lnSpc>
                      </a:pPr>
                      <a:r>
                        <a:rPr lang="zh-CN" altLang="en-US" sz="1600" kern="1200" dirty="0" smtClean="0">
                          <a:solidFill>
                            <a:schemeClr val="dk1"/>
                          </a:solidFill>
                          <a:latin typeface="+mj-ea"/>
                          <a:ea typeface="+mj-ea"/>
                          <a:cs typeface="+mn-cs"/>
                        </a:rPr>
                        <a:t>不同资助源采用不同分类</a:t>
                      </a:r>
                      <a:endParaRPr lang="zh-CN" altLang="en-US" sz="1600" kern="1200" dirty="0">
                        <a:solidFill>
                          <a:schemeClr val="dk1"/>
                        </a:solidFill>
                        <a:latin typeface="+mj-ea"/>
                        <a:ea typeface="+mj-ea"/>
                        <a:cs typeface="+mn-cs"/>
                      </a:endParaRPr>
                    </a:p>
                  </a:txBody>
                  <a:tcPr/>
                </a:tc>
              </a:tr>
            </a:tbl>
          </a:graphicData>
        </a:graphic>
      </p:graphicFrame>
      <p:sp>
        <p:nvSpPr>
          <p:cNvPr id="3" name="矩形 24"/>
          <p:cNvSpPr/>
          <p:nvPr/>
        </p:nvSpPr>
        <p:spPr>
          <a:xfrm>
            <a:off x="-13327" y="207079"/>
            <a:ext cx="144000" cy="54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24762" y="229180"/>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5</a:t>
            </a:r>
          </a:p>
        </p:txBody>
      </p:sp>
      <p:sp>
        <p:nvSpPr>
          <p:cNvPr id="5" name="TextBox 12"/>
          <p:cNvSpPr txBox="1">
            <a:spLocks noChangeArrowheads="1"/>
          </p:cNvSpPr>
          <p:nvPr/>
        </p:nvSpPr>
        <p:spPr bwMode="auto">
          <a:xfrm>
            <a:off x="1065666" y="184945"/>
            <a:ext cx="4957986"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sz="2400" b="1" dirty="0" smtClean="0">
                <a:latin typeface="楷体" panose="02010609060101010101" pitchFamily="49" charset="-122"/>
                <a:ea typeface="楷体" panose="02010609060101010101" pitchFamily="49" charset="-122"/>
                <a:cs typeface="Times New Roman" panose="02020603050405020304" pitchFamily="18" charset="0"/>
              </a:rPr>
              <a:t>科慧产品如何支撑学科、情报服务？</a:t>
            </a:r>
            <a:endParaRPr lang="zh-CN" sz="2400" b="1" dirty="0">
              <a:latin typeface="楷体" panose="02010609060101010101" pitchFamily="49" charset="-122"/>
              <a:ea typeface="楷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1156258" y="1717822"/>
            <a:ext cx="8929688" cy="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nSpc>
                <a:spcPct val="150000"/>
              </a:lnSpc>
              <a:buClr>
                <a:srgbClr val="FF0000"/>
              </a:buClr>
              <a:buFont typeface="Wingdings" panose="05000000000000000000" pitchFamily="2" charset="2"/>
              <a:buChar char="Ø"/>
            </a:pP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服务李树深院士学部咨询</a:t>
            </a:r>
            <a:r>
              <a:rPr lang="zh-CN" altLang="en-US" sz="2400" b="1" dirty="0" smtClean="0">
                <a:latin typeface="Times New Roman" panose="02020603050405020304" pitchFamily="18" charset="0"/>
                <a:ea typeface="楷体" panose="02010609060101010101" pitchFamily="49" charset="-122"/>
                <a:cs typeface="Times New Roman" panose="02020603050405020304" pitchFamily="18" charset="0"/>
              </a:rPr>
              <a:t>课题</a:t>
            </a:r>
            <a:endParaRPr lang="en-US" altLang="zh-CN" sz="2200" dirty="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6258" y="1673254"/>
            <a:ext cx="6043613" cy="425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163" y="2038495"/>
            <a:ext cx="5583998" cy="396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5054" y="2313275"/>
            <a:ext cx="5694263" cy="3979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5313" y="2692157"/>
            <a:ext cx="5357136"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767062" y="4420349"/>
            <a:ext cx="6353379" cy="1200329"/>
          </a:xfrm>
          <a:prstGeom prst="rect">
            <a:avLst/>
          </a:prstGeom>
          <a:solidFill>
            <a:schemeClr val="accent5">
              <a:lumMod val="20000"/>
              <a:lumOff val="80000"/>
            </a:schemeClr>
          </a:solidFill>
        </p:spPr>
        <p:txBody>
          <a:bodyPr wrap="square">
            <a:spAutoFit/>
          </a:bodyPr>
          <a:lstStyle/>
          <a:p>
            <a:pPr>
              <a:lnSpc>
                <a:spcPct val="150000"/>
              </a:lnSpc>
            </a:pPr>
            <a:r>
              <a:rPr lang="zh-CN" altLang="en-US" sz="2400" b="1" dirty="0">
                <a:latin typeface="Times New Roman" panose="02020603050405020304" pitchFamily="18" charset="0"/>
                <a:ea typeface="华文仿宋" panose="02010600040101010101" pitchFamily="2" charset="-122"/>
                <a:cs typeface="Times New Roman" panose="02020603050405020304" pitchFamily="18" charset="0"/>
              </a:rPr>
              <a:t>过去</a:t>
            </a:r>
            <a:r>
              <a:rPr lang="en-US" altLang="zh-CN" sz="2400" b="1" dirty="0">
                <a:latin typeface="Times New Roman" panose="02020603050405020304" pitchFamily="18" charset="0"/>
                <a:ea typeface="华文仿宋" panose="02010600040101010101" pitchFamily="2" charset="-122"/>
                <a:cs typeface="Times New Roman" panose="02020603050405020304" pitchFamily="18" charset="0"/>
              </a:rPr>
              <a:t>20</a:t>
            </a:r>
            <a:r>
              <a:rPr lang="zh-CN" altLang="en-US" sz="2400" b="1" dirty="0">
                <a:latin typeface="Times New Roman" panose="02020603050405020304" pitchFamily="18" charset="0"/>
                <a:ea typeface="华文仿宋" panose="02010600040101010101" pitchFamily="2" charset="-122"/>
                <a:cs typeface="Times New Roman" panose="02020603050405020304" pitchFamily="18" charset="0"/>
              </a:rPr>
              <a:t>年间，国家自然科学基金对半导体相关基础研究的支持力度下降较为显著！</a:t>
            </a:r>
          </a:p>
        </p:txBody>
      </p:sp>
      <p:sp>
        <p:nvSpPr>
          <p:cNvPr id="4" name="Rectangle 2"/>
          <p:cNvSpPr>
            <a:spLocks noGrp="1" noChangeArrowheads="1"/>
          </p:cNvSpPr>
          <p:nvPr/>
        </p:nvSpPr>
        <p:spPr bwMode="auto">
          <a:xfrm>
            <a:off x="1280160" y="1035050"/>
            <a:ext cx="3555365" cy="4330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b="1" dirty="0">
                <a:solidFill>
                  <a:srgbClr val="CC0000"/>
                </a:solidFill>
                <a:latin typeface="Times New Roman" panose="02020603050405020304" pitchFamily="18" charset="0"/>
                <a:ea typeface="黑体" panose="02010609060101010101" charset="-122"/>
                <a:cs typeface="Times New Roman" panose="02020603050405020304" pitchFamily="18" charset="0"/>
              </a:rPr>
              <a:t>支撑中国科学院学部咨询课题</a:t>
            </a:r>
            <a:endParaRPr lang="zh-CN" altLang="en-US" sz="1600" b="1" dirty="0" smtClean="0">
              <a:solidFill>
                <a:srgbClr val="CC0000"/>
              </a:solidFill>
              <a:latin typeface="黑体" panose="02010609060101010101" charset="-122"/>
              <a:ea typeface="黑体" panose="02010609060101010101" charset="-122"/>
              <a:cs typeface="Times New Roman" panose="02020603050405020304" pitchFamily="18" charset="0"/>
            </a:endParaRPr>
          </a:p>
        </p:txBody>
      </p:sp>
      <p:sp>
        <p:nvSpPr>
          <p:cNvPr id="3" name="矩形 24"/>
          <p:cNvSpPr/>
          <p:nvPr/>
        </p:nvSpPr>
        <p:spPr>
          <a:xfrm>
            <a:off x="-13327" y="207079"/>
            <a:ext cx="144000" cy="54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24762" y="229180"/>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5</a:t>
            </a:r>
          </a:p>
        </p:txBody>
      </p:sp>
      <p:sp>
        <p:nvSpPr>
          <p:cNvPr id="9" name="TextBox 12"/>
          <p:cNvSpPr txBox="1">
            <a:spLocks noChangeArrowheads="1"/>
          </p:cNvSpPr>
          <p:nvPr/>
        </p:nvSpPr>
        <p:spPr bwMode="auto">
          <a:xfrm>
            <a:off x="1065666" y="184945"/>
            <a:ext cx="4957986"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sz="2400" b="1" dirty="0" smtClean="0">
                <a:latin typeface="楷体" panose="02010609060101010101" pitchFamily="49" charset="-122"/>
                <a:ea typeface="楷体" panose="02010609060101010101" pitchFamily="49" charset="-122"/>
                <a:cs typeface="Times New Roman" panose="02020603050405020304" pitchFamily="18" charset="0"/>
              </a:rPr>
              <a:t>科慧产品如何支撑学科、情报服务？</a:t>
            </a:r>
            <a:endParaRPr lang="zh-CN" sz="2400" b="1" dirty="0">
              <a:latin typeface="楷体" panose="02010609060101010101" pitchFamily="49" charset="-122"/>
              <a:ea typeface="楷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268453" y="1228929"/>
            <a:ext cx="5321490" cy="5022376"/>
          </a:xfrm>
          <a:prstGeom prst="rect">
            <a:avLst/>
          </a:prstGeom>
        </p:spPr>
      </p:pic>
      <p:pic>
        <p:nvPicPr>
          <p:cNvPr id="8" name="图片 7"/>
          <p:cNvPicPr>
            <a:picLocks noChangeAspect="1"/>
          </p:cNvPicPr>
          <p:nvPr/>
        </p:nvPicPr>
        <p:blipFill>
          <a:blip r:embed="rId3"/>
          <a:stretch>
            <a:fillRect/>
          </a:stretch>
        </p:blipFill>
        <p:spPr>
          <a:xfrm>
            <a:off x="6581654" y="1383673"/>
            <a:ext cx="4457143" cy="2028571"/>
          </a:xfrm>
          <a:prstGeom prst="rect">
            <a:avLst/>
          </a:prstGeom>
        </p:spPr>
      </p:pic>
      <p:pic>
        <p:nvPicPr>
          <p:cNvPr id="9" name="图片 8"/>
          <p:cNvPicPr>
            <a:picLocks noChangeAspect="1"/>
          </p:cNvPicPr>
          <p:nvPr/>
        </p:nvPicPr>
        <p:blipFill>
          <a:blip r:embed="rId4"/>
          <a:stretch>
            <a:fillRect/>
          </a:stretch>
        </p:blipFill>
        <p:spPr>
          <a:xfrm>
            <a:off x="6735904" y="4116545"/>
            <a:ext cx="4302893" cy="1061205"/>
          </a:xfrm>
          <a:prstGeom prst="rect">
            <a:avLst/>
          </a:prstGeom>
        </p:spPr>
      </p:pic>
      <p:sp>
        <p:nvSpPr>
          <p:cNvPr id="13" name="矩形 12"/>
          <p:cNvSpPr/>
          <p:nvPr/>
        </p:nvSpPr>
        <p:spPr>
          <a:xfrm>
            <a:off x="4491697" y="889953"/>
            <a:ext cx="7193280" cy="369332"/>
          </a:xfrm>
          <a:prstGeom prst="rect">
            <a:avLst/>
          </a:prstGeom>
        </p:spPr>
        <p:txBody>
          <a:bodyPr wrap="square">
            <a:spAutoFit/>
          </a:bodyPr>
          <a:lstStyle/>
          <a:p>
            <a:r>
              <a:rPr lang="zh-CN" altLang="en-US" b="1" dirty="0" smtClean="0">
                <a:solidFill>
                  <a:srgbClr val="C00000"/>
                </a:solidFill>
                <a:latin typeface="+mn-ea"/>
              </a:rPr>
              <a:t> </a:t>
            </a:r>
            <a:r>
              <a:rPr lang="zh-CN" altLang="en-US" b="1" dirty="0">
                <a:solidFill>
                  <a:srgbClr val="C00000"/>
                </a:solidFill>
                <a:latin typeface="+mn-ea"/>
              </a:rPr>
              <a:t>基于科研项目的学科前沿布局分析</a:t>
            </a:r>
            <a:r>
              <a:rPr lang="en-US" altLang="zh-CN" b="1" dirty="0">
                <a:solidFill>
                  <a:srgbClr val="C00000"/>
                </a:solidFill>
                <a:latin typeface="+mn-ea"/>
              </a:rPr>
              <a:t>—</a:t>
            </a:r>
            <a:r>
              <a:rPr lang="zh-CN" altLang="en-US" b="1" dirty="0">
                <a:solidFill>
                  <a:srgbClr val="C00000"/>
                </a:solidFill>
                <a:latin typeface="+mn-ea"/>
              </a:rPr>
              <a:t>以</a:t>
            </a:r>
            <a:r>
              <a:rPr lang="en-US" altLang="zh-CN" b="1" dirty="0">
                <a:solidFill>
                  <a:srgbClr val="C00000"/>
                </a:solidFill>
                <a:latin typeface="+mn-ea"/>
              </a:rPr>
              <a:t>NSFC </a:t>
            </a:r>
            <a:r>
              <a:rPr lang="zh-CN" altLang="en-US" b="1" dirty="0">
                <a:solidFill>
                  <a:srgbClr val="C00000"/>
                </a:solidFill>
                <a:latin typeface="+mn-ea"/>
              </a:rPr>
              <a:t>生命科学领域为例 </a:t>
            </a:r>
          </a:p>
        </p:txBody>
      </p:sp>
      <p:sp>
        <p:nvSpPr>
          <p:cNvPr id="2" name="矩形 24"/>
          <p:cNvSpPr/>
          <p:nvPr/>
        </p:nvSpPr>
        <p:spPr>
          <a:xfrm>
            <a:off x="-13327" y="207079"/>
            <a:ext cx="144000" cy="54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24762" y="229180"/>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5</a:t>
            </a:r>
          </a:p>
        </p:txBody>
      </p:sp>
      <p:sp>
        <p:nvSpPr>
          <p:cNvPr id="4" name="TextBox 12"/>
          <p:cNvSpPr txBox="1">
            <a:spLocks noChangeArrowheads="1"/>
          </p:cNvSpPr>
          <p:nvPr/>
        </p:nvSpPr>
        <p:spPr bwMode="auto">
          <a:xfrm>
            <a:off x="1065666" y="184945"/>
            <a:ext cx="4957986"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sz="2400" b="1" dirty="0" smtClean="0">
                <a:latin typeface="楷体" panose="02010609060101010101" pitchFamily="49" charset="-122"/>
                <a:ea typeface="楷体" panose="02010609060101010101" pitchFamily="49" charset="-122"/>
                <a:cs typeface="Times New Roman" panose="02020603050405020304" pitchFamily="18" charset="0"/>
              </a:rPr>
              <a:t>科慧产品如何支撑学科、情报服务？</a:t>
            </a:r>
            <a:endParaRPr lang="zh-CN" sz="2400" b="1" dirty="0">
              <a:latin typeface="楷体" panose="02010609060101010101" pitchFamily="49" charset="-122"/>
              <a:ea typeface="楷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a:stretch>
            <a:fillRect/>
          </a:stretch>
        </p:blipFill>
        <p:spPr>
          <a:xfrm>
            <a:off x="287632" y="1166300"/>
            <a:ext cx="5553880" cy="5006839"/>
          </a:xfrm>
          <a:prstGeom prst="rect">
            <a:avLst/>
          </a:prstGeom>
        </p:spPr>
      </p:pic>
      <p:pic>
        <p:nvPicPr>
          <p:cNvPr id="11" name="图片 10"/>
          <p:cNvPicPr/>
          <p:nvPr/>
        </p:nvPicPr>
        <p:blipFill>
          <a:blip r:embed="rId3" cstate="print">
            <a:extLst>
              <a:ext uri="{28A0092B-C50C-407E-A947-70E740481C1C}">
                <a14:useLocalDpi xmlns:a14="http://schemas.microsoft.com/office/drawing/2010/main" val="0"/>
              </a:ext>
            </a:extLst>
          </a:blip>
          <a:stretch>
            <a:fillRect/>
          </a:stretch>
        </p:blipFill>
        <p:spPr>
          <a:xfrm>
            <a:off x="5988779" y="1166300"/>
            <a:ext cx="5972180" cy="5006839"/>
          </a:xfrm>
          <a:prstGeom prst="rect">
            <a:avLst/>
          </a:prstGeom>
        </p:spPr>
      </p:pic>
      <p:sp>
        <p:nvSpPr>
          <p:cNvPr id="13" name="矩形 12"/>
          <p:cNvSpPr/>
          <p:nvPr/>
        </p:nvSpPr>
        <p:spPr>
          <a:xfrm>
            <a:off x="5008587" y="522288"/>
            <a:ext cx="7193280" cy="369332"/>
          </a:xfrm>
          <a:prstGeom prst="rect">
            <a:avLst/>
          </a:prstGeom>
        </p:spPr>
        <p:txBody>
          <a:bodyPr wrap="square">
            <a:spAutoFit/>
          </a:bodyPr>
          <a:lstStyle/>
          <a:p>
            <a:r>
              <a:rPr lang="zh-CN" altLang="en-US" b="1" dirty="0" smtClean="0">
                <a:solidFill>
                  <a:srgbClr val="C00000"/>
                </a:solidFill>
                <a:latin typeface="+mn-ea"/>
              </a:rPr>
              <a:t> </a:t>
            </a:r>
            <a:r>
              <a:rPr lang="zh-CN" altLang="en-US" b="1" dirty="0">
                <a:solidFill>
                  <a:srgbClr val="C00000"/>
                </a:solidFill>
                <a:latin typeface="+mn-ea"/>
              </a:rPr>
              <a:t>基于科研项目的学科前沿布局分析</a:t>
            </a:r>
            <a:r>
              <a:rPr lang="en-US" altLang="zh-CN" b="1" dirty="0">
                <a:solidFill>
                  <a:srgbClr val="C00000"/>
                </a:solidFill>
                <a:latin typeface="+mn-ea"/>
              </a:rPr>
              <a:t>—</a:t>
            </a:r>
            <a:r>
              <a:rPr lang="zh-CN" altLang="en-US" b="1" dirty="0">
                <a:solidFill>
                  <a:srgbClr val="C00000"/>
                </a:solidFill>
                <a:latin typeface="+mn-ea"/>
              </a:rPr>
              <a:t>以</a:t>
            </a:r>
            <a:r>
              <a:rPr lang="en-US" altLang="zh-CN" b="1" dirty="0">
                <a:solidFill>
                  <a:srgbClr val="C00000"/>
                </a:solidFill>
                <a:latin typeface="+mn-ea"/>
              </a:rPr>
              <a:t>NSFC </a:t>
            </a:r>
            <a:r>
              <a:rPr lang="zh-CN" altLang="en-US" b="1" dirty="0">
                <a:solidFill>
                  <a:srgbClr val="C00000"/>
                </a:solidFill>
                <a:latin typeface="+mn-ea"/>
              </a:rPr>
              <a:t>生命科学领域为例 </a:t>
            </a:r>
          </a:p>
        </p:txBody>
      </p:sp>
      <p:sp>
        <p:nvSpPr>
          <p:cNvPr id="2" name="矩形 24"/>
          <p:cNvSpPr/>
          <p:nvPr/>
        </p:nvSpPr>
        <p:spPr>
          <a:xfrm>
            <a:off x="-48252" y="55314"/>
            <a:ext cx="144000" cy="54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89837" y="77415"/>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5</a:t>
            </a:r>
          </a:p>
        </p:txBody>
      </p:sp>
      <p:sp>
        <p:nvSpPr>
          <p:cNvPr id="4" name="TextBox 12"/>
          <p:cNvSpPr txBox="1">
            <a:spLocks noChangeArrowheads="1"/>
          </p:cNvSpPr>
          <p:nvPr/>
        </p:nvSpPr>
        <p:spPr bwMode="auto">
          <a:xfrm>
            <a:off x="1030741" y="33180"/>
            <a:ext cx="4957986"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sz="2400" b="1" dirty="0" smtClean="0">
                <a:latin typeface="楷体" panose="02010609060101010101" pitchFamily="49" charset="-122"/>
                <a:ea typeface="楷体" panose="02010609060101010101" pitchFamily="49" charset="-122"/>
                <a:cs typeface="Times New Roman" panose="02020603050405020304" pitchFamily="18" charset="0"/>
              </a:rPr>
              <a:t>科慧产品如何支撑学科、情报服务？</a:t>
            </a:r>
            <a:endParaRPr lang="zh-CN" sz="2400" b="1" dirty="0">
              <a:latin typeface="楷体" panose="02010609060101010101" pitchFamily="49" charset="-122"/>
              <a:ea typeface="楷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205408" y="1280161"/>
            <a:ext cx="5238789" cy="2398850"/>
          </a:xfrm>
          <a:prstGeom prst="rect">
            <a:avLst/>
          </a:prstGeom>
        </p:spPr>
      </p:pic>
      <p:pic>
        <p:nvPicPr>
          <p:cNvPr id="8" name="图片 7"/>
          <p:cNvPicPr/>
          <p:nvPr/>
        </p:nvPicPr>
        <p:blipFill>
          <a:blip r:embed="rId3"/>
          <a:stretch>
            <a:fillRect/>
          </a:stretch>
        </p:blipFill>
        <p:spPr>
          <a:xfrm>
            <a:off x="2145169" y="2278386"/>
            <a:ext cx="9414483" cy="4086503"/>
          </a:xfrm>
          <a:prstGeom prst="rect">
            <a:avLst/>
          </a:prstGeom>
          <a:ln>
            <a:solidFill>
              <a:schemeClr val="tx1"/>
            </a:solidFill>
          </a:ln>
        </p:spPr>
      </p:pic>
      <p:sp>
        <p:nvSpPr>
          <p:cNvPr id="13" name="矩形 12"/>
          <p:cNvSpPr/>
          <p:nvPr/>
        </p:nvSpPr>
        <p:spPr>
          <a:xfrm>
            <a:off x="4979035" y="621665"/>
            <a:ext cx="7024370" cy="368300"/>
          </a:xfrm>
          <a:prstGeom prst="rect">
            <a:avLst/>
          </a:prstGeom>
        </p:spPr>
        <p:txBody>
          <a:bodyPr wrap="square">
            <a:spAutoFit/>
          </a:bodyPr>
          <a:lstStyle/>
          <a:p>
            <a:r>
              <a:rPr lang="zh-CN" altLang="en-US" b="1" dirty="0" smtClean="0">
                <a:solidFill>
                  <a:srgbClr val="C00000"/>
                </a:solidFill>
                <a:latin typeface="+mn-ea"/>
              </a:rPr>
              <a:t> </a:t>
            </a:r>
            <a:r>
              <a:rPr lang="zh-CN" altLang="en-US" b="1" dirty="0">
                <a:solidFill>
                  <a:srgbClr val="C00000"/>
                </a:solidFill>
                <a:latin typeface="+mn-ea"/>
              </a:rPr>
              <a:t>基于科研项目的学科前沿布局分析</a:t>
            </a:r>
            <a:r>
              <a:rPr lang="en-US" altLang="zh-CN" b="1" dirty="0">
                <a:solidFill>
                  <a:srgbClr val="C00000"/>
                </a:solidFill>
                <a:latin typeface="+mn-ea"/>
              </a:rPr>
              <a:t>—</a:t>
            </a:r>
            <a:r>
              <a:rPr lang="zh-CN" altLang="en-US" b="1" dirty="0">
                <a:solidFill>
                  <a:srgbClr val="C00000"/>
                </a:solidFill>
                <a:latin typeface="+mn-ea"/>
              </a:rPr>
              <a:t>以</a:t>
            </a:r>
            <a:r>
              <a:rPr lang="en-US" altLang="zh-CN" b="1" dirty="0">
                <a:solidFill>
                  <a:srgbClr val="C00000"/>
                </a:solidFill>
                <a:latin typeface="+mn-ea"/>
              </a:rPr>
              <a:t>NSFC </a:t>
            </a:r>
            <a:r>
              <a:rPr lang="zh-CN" altLang="en-US" b="1" dirty="0">
                <a:solidFill>
                  <a:srgbClr val="C00000"/>
                </a:solidFill>
                <a:latin typeface="+mn-ea"/>
              </a:rPr>
              <a:t>生命科学领域为例 </a:t>
            </a:r>
          </a:p>
        </p:txBody>
      </p:sp>
      <p:sp>
        <p:nvSpPr>
          <p:cNvPr id="2" name="矩形 24"/>
          <p:cNvSpPr/>
          <p:nvPr/>
        </p:nvSpPr>
        <p:spPr>
          <a:xfrm>
            <a:off x="-13327" y="207079"/>
            <a:ext cx="144000" cy="54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24762" y="229180"/>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5</a:t>
            </a:r>
          </a:p>
        </p:txBody>
      </p:sp>
      <p:sp>
        <p:nvSpPr>
          <p:cNvPr id="4" name="TextBox 12"/>
          <p:cNvSpPr txBox="1">
            <a:spLocks noChangeArrowheads="1"/>
          </p:cNvSpPr>
          <p:nvPr/>
        </p:nvSpPr>
        <p:spPr bwMode="auto">
          <a:xfrm>
            <a:off x="1065666" y="184945"/>
            <a:ext cx="4957986"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sz="2400" b="1" dirty="0" smtClean="0">
                <a:latin typeface="楷体" panose="02010609060101010101" pitchFamily="49" charset="-122"/>
                <a:ea typeface="楷体" panose="02010609060101010101" pitchFamily="49" charset="-122"/>
                <a:cs typeface="Times New Roman" panose="02020603050405020304" pitchFamily="18" charset="0"/>
              </a:rPr>
              <a:t>科慧产品如何支撑学科、情报服务？</a:t>
            </a:r>
            <a:endParaRPr lang="zh-CN" sz="2400" b="1" dirty="0">
              <a:latin typeface="楷体" panose="02010609060101010101" pitchFamily="49" charset="-122"/>
              <a:ea typeface="楷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文本框 96"/>
          <p:cNvSpPr txBox="1"/>
          <p:nvPr/>
        </p:nvSpPr>
        <p:spPr>
          <a:xfrm>
            <a:off x="124762" y="142850"/>
            <a:ext cx="662985" cy="584775"/>
          </a:xfrm>
          <a:prstGeom prst="rect">
            <a:avLst/>
          </a:prstGeom>
          <a:noFill/>
          <a:ln w="3175">
            <a:solidFill>
              <a:schemeClr val="tx1"/>
            </a:solidFill>
          </a:ln>
        </p:spPr>
        <p:txBody>
          <a:bodyPr wrap="square" rtlCol="0" anchor="ctr" anchorCtr="1">
            <a:spAutoFit/>
          </a:bodyPr>
          <a:lstStyle/>
          <a:p>
            <a:pPr algn="ctr"/>
            <a:r>
              <a:rPr lang="en-US" altLang="zh-CN" sz="3200" dirty="0">
                <a:latin typeface="Times New Roman" panose="02020603050405020304" pitchFamily="18" charset="0"/>
                <a:cs typeface="Times New Roman" panose="02020603050405020304" pitchFamily="18" charset="0"/>
              </a:rPr>
              <a:t>1</a:t>
            </a:r>
            <a:endParaRPr lang="zh-CN" altLang="en-US" sz="3200" dirty="0">
              <a:latin typeface="Times New Roman" panose="02020603050405020304" pitchFamily="18" charset="0"/>
              <a:cs typeface="Times New Roman" panose="02020603050405020304" pitchFamily="18" charset="0"/>
            </a:endParaRPr>
          </a:p>
        </p:txBody>
      </p:sp>
      <p:sp>
        <p:nvSpPr>
          <p:cNvPr id="98" name="TextBox 12"/>
          <p:cNvSpPr txBox="1">
            <a:spLocks noChangeArrowheads="1"/>
          </p:cNvSpPr>
          <p:nvPr/>
        </p:nvSpPr>
        <p:spPr bwMode="auto">
          <a:xfrm>
            <a:off x="978535" y="116840"/>
            <a:ext cx="671957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科慧产品是什么？</a:t>
            </a:r>
            <a:r>
              <a:rPr lang="en-US" altLang="zh-CN" sz="2400" b="1" dirty="0" smtClean="0">
                <a:latin typeface="楷体" panose="02010609060101010101" pitchFamily="49" charset="-122"/>
                <a:ea typeface="楷体" panose="02010609060101010101" pitchFamily="49" charset="-122"/>
                <a:cs typeface="Times New Roman" panose="02020603050405020304" pitchFamily="18" charset="0"/>
              </a:rPr>
              <a:t>--</a:t>
            </a: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为什么要关注科研项目？</a:t>
            </a:r>
          </a:p>
        </p:txBody>
      </p:sp>
      <p:sp>
        <p:nvSpPr>
          <p:cNvPr id="2" name="object 2"/>
          <p:cNvSpPr txBox="1">
            <a:spLocks noGrp="1"/>
          </p:cNvSpPr>
          <p:nvPr/>
        </p:nvSpPr>
        <p:spPr>
          <a:xfrm>
            <a:off x="6178550" y="727710"/>
            <a:ext cx="5687060" cy="381635"/>
          </a:xfrm>
          <a:prstGeom prst="rect">
            <a:avLst/>
          </a:prstGeom>
        </p:spPr>
        <p:txBody>
          <a:bodyPr vert="horz" wrap="square" lIns="0" tIns="12700" rIns="0" bIns="0" rtlCol="0">
            <a:spAutoFit/>
          </a:bodyPr>
          <a:lstStyle>
            <a:lvl1pPr>
              <a:defRPr sz="2400" b="1" i="0">
                <a:solidFill>
                  <a:schemeClr val="bg1"/>
                </a:solidFill>
                <a:latin typeface="宋体" panose="02010600030101010101" pitchFamily="2" charset="-122"/>
                <a:ea typeface="+mj-ea"/>
                <a:cs typeface="宋体" panose="02010600030101010101" pitchFamily="2" charset="-122"/>
              </a:defRPr>
            </a:lvl1pPr>
          </a:lstStyle>
          <a:p>
            <a:pPr marL="12700">
              <a:lnSpc>
                <a:spcPct val="100000"/>
              </a:lnSpc>
              <a:spcBef>
                <a:spcPts val="100"/>
              </a:spcBef>
            </a:pPr>
            <a:r>
              <a:rPr spc="10" dirty="0">
                <a:solidFill>
                  <a:schemeClr val="tx1"/>
                </a:solidFill>
              </a:rPr>
              <a:t>期刊论文代表了</a:t>
            </a:r>
            <a:r>
              <a:rPr spc="-10" dirty="0">
                <a:solidFill>
                  <a:schemeClr val="tx1"/>
                </a:solidFill>
              </a:rPr>
              <a:t>最</a:t>
            </a:r>
            <a:r>
              <a:rPr spc="10" dirty="0">
                <a:solidFill>
                  <a:schemeClr val="tx1"/>
                </a:solidFill>
              </a:rPr>
              <a:t>新</a:t>
            </a:r>
            <a:r>
              <a:rPr spc="-10" dirty="0">
                <a:solidFill>
                  <a:schemeClr val="tx1"/>
                </a:solidFill>
              </a:rPr>
              <a:t>的</a:t>
            </a:r>
            <a:r>
              <a:rPr spc="10" dirty="0">
                <a:solidFill>
                  <a:schemeClr val="tx1"/>
                </a:solidFill>
              </a:rPr>
              <a:t>学</a:t>
            </a:r>
            <a:r>
              <a:rPr spc="-10" dirty="0">
                <a:solidFill>
                  <a:schemeClr val="tx1"/>
                </a:solidFill>
              </a:rPr>
              <a:t>术</a:t>
            </a:r>
            <a:r>
              <a:rPr lang="zh-CN" spc="-10" dirty="0">
                <a:solidFill>
                  <a:schemeClr val="tx1"/>
                </a:solidFill>
              </a:rPr>
              <a:t>前沿与</a:t>
            </a:r>
            <a:r>
              <a:rPr spc="10" dirty="0">
                <a:solidFill>
                  <a:schemeClr val="tx1"/>
                </a:solidFill>
              </a:rPr>
              <a:t>趋</a:t>
            </a:r>
            <a:r>
              <a:rPr spc="-10" dirty="0">
                <a:solidFill>
                  <a:schemeClr val="tx1"/>
                </a:solidFill>
              </a:rPr>
              <a:t>势</a:t>
            </a:r>
            <a:r>
              <a:rPr spc="10" dirty="0">
                <a:solidFill>
                  <a:schemeClr val="tx1"/>
                </a:solidFill>
              </a:rPr>
              <a:t>吗？</a:t>
            </a:r>
          </a:p>
        </p:txBody>
      </p:sp>
      <p:pic>
        <p:nvPicPr>
          <p:cNvPr id="18" name="图片 17"/>
          <p:cNvPicPr>
            <a:picLocks noChangeAspect="1"/>
          </p:cNvPicPr>
          <p:nvPr/>
        </p:nvPicPr>
        <p:blipFill>
          <a:blip r:embed="rId3"/>
          <a:stretch>
            <a:fillRect/>
          </a:stretch>
        </p:blipFill>
        <p:spPr>
          <a:xfrm>
            <a:off x="393065" y="1182370"/>
            <a:ext cx="8490585" cy="3702050"/>
          </a:xfrm>
          <a:prstGeom prst="rect">
            <a:avLst/>
          </a:prstGeom>
        </p:spPr>
      </p:pic>
      <p:sp>
        <p:nvSpPr>
          <p:cNvPr id="23" name="矩形 22"/>
          <p:cNvSpPr/>
          <p:nvPr/>
        </p:nvSpPr>
        <p:spPr>
          <a:xfrm>
            <a:off x="7337425" y="2112010"/>
            <a:ext cx="1356995" cy="743585"/>
          </a:xfrm>
          <a:prstGeom prst="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p:nvPicPr>
        <p:blipFill>
          <a:blip r:embed="rId4"/>
          <a:stretch>
            <a:fillRect/>
          </a:stretch>
        </p:blipFill>
        <p:spPr>
          <a:xfrm>
            <a:off x="4361180" y="3286125"/>
            <a:ext cx="7056120" cy="3535045"/>
          </a:xfrm>
          <a:prstGeom prst="rect">
            <a:avLst/>
          </a:prstGeom>
        </p:spPr>
      </p:pic>
      <p:sp>
        <p:nvSpPr>
          <p:cNvPr id="27" name="矩形 26"/>
          <p:cNvSpPr/>
          <p:nvPr/>
        </p:nvSpPr>
        <p:spPr>
          <a:xfrm>
            <a:off x="6874510" y="4810760"/>
            <a:ext cx="3623310" cy="247015"/>
          </a:xfrm>
          <a:prstGeom prst="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5095240" y="5386070"/>
            <a:ext cx="5676265" cy="281940"/>
          </a:xfrm>
          <a:prstGeom prst="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5"/>
          <a:stretch>
            <a:fillRect/>
          </a:stretch>
        </p:blipFill>
        <p:spPr>
          <a:xfrm>
            <a:off x="124460" y="4221480"/>
            <a:ext cx="4970145" cy="2599690"/>
          </a:xfrm>
          <a:prstGeom prst="rect">
            <a:avLst/>
          </a:prstGeom>
        </p:spPr>
      </p:pic>
      <p:sp>
        <p:nvSpPr>
          <p:cNvPr id="32" name="矩形 31"/>
          <p:cNvSpPr/>
          <p:nvPr/>
        </p:nvSpPr>
        <p:spPr>
          <a:xfrm>
            <a:off x="3072765" y="5610860"/>
            <a:ext cx="742950" cy="289560"/>
          </a:xfrm>
          <a:prstGeom prst="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978742" y="746443"/>
            <a:ext cx="7193280" cy="369332"/>
          </a:xfrm>
          <a:prstGeom prst="rect">
            <a:avLst/>
          </a:prstGeom>
        </p:spPr>
        <p:txBody>
          <a:bodyPr wrap="square">
            <a:spAutoFit/>
          </a:bodyPr>
          <a:lstStyle/>
          <a:p>
            <a:r>
              <a:rPr lang="zh-CN" altLang="en-US" b="1" dirty="0" smtClean="0">
                <a:solidFill>
                  <a:srgbClr val="C00000"/>
                </a:solidFill>
                <a:latin typeface="+mn-ea"/>
              </a:rPr>
              <a:t> </a:t>
            </a:r>
            <a:r>
              <a:rPr lang="zh-CN" altLang="en-US" b="1" dirty="0">
                <a:solidFill>
                  <a:srgbClr val="C00000"/>
                </a:solidFill>
                <a:latin typeface="+mn-ea"/>
              </a:rPr>
              <a:t>基于科研项目的学科前沿布局分析</a:t>
            </a:r>
            <a:r>
              <a:rPr lang="en-US" altLang="zh-CN" b="1" dirty="0">
                <a:solidFill>
                  <a:srgbClr val="C00000"/>
                </a:solidFill>
                <a:latin typeface="+mn-ea"/>
              </a:rPr>
              <a:t>—</a:t>
            </a:r>
            <a:r>
              <a:rPr lang="zh-CN" altLang="en-US" b="1" dirty="0">
                <a:solidFill>
                  <a:srgbClr val="C00000"/>
                </a:solidFill>
                <a:latin typeface="+mn-ea"/>
              </a:rPr>
              <a:t>以</a:t>
            </a:r>
            <a:r>
              <a:rPr lang="en-US" altLang="zh-CN" b="1" dirty="0">
                <a:solidFill>
                  <a:srgbClr val="C00000"/>
                </a:solidFill>
                <a:latin typeface="+mn-ea"/>
              </a:rPr>
              <a:t>NSFC </a:t>
            </a:r>
            <a:r>
              <a:rPr lang="zh-CN" altLang="en-US" b="1" dirty="0">
                <a:solidFill>
                  <a:srgbClr val="C00000"/>
                </a:solidFill>
                <a:latin typeface="+mn-ea"/>
              </a:rPr>
              <a:t>生命科学领域为例 </a:t>
            </a:r>
          </a:p>
        </p:txBody>
      </p:sp>
      <p:pic>
        <p:nvPicPr>
          <p:cNvPr id="2" name="图片 1"/>
          <p:cNvPicPr/>
          <p:nvPr/>
        </p:nvPicPr>
        <p:blipFill>
          <a:blip r:embed="rId2"/>
          <a:stretch>
            <a:fillRect/>
          </a:stretch>
        </p:blipFill>
        <p:spPr>
          <a:xfrm>
            <a:off x="586588" y="1320842"/>
            <a:ext cx="8681085" cy="4769485"/>
          </a:xfrm>
          <a:prstGeom prst="rect">
            <a:avLst/>
          </a:prstGeom>
          <a:ln>
            <a:solidFill>
              <a:schemeClr val="tx1"/>
            </a:solidFill>
          </a:ln>
        </p:spPr>
      </p:pic>
      <p:pic>
        <p:nvPicPr>
          <p:cNvPr id="3" name="图片 2"/>
          <p:cNvPicPr/>
          <p:nvPr/>
        </p:nvPicPr>
        <p:blipFill>
          <a:blip r:embed="rId3">
            <a:extLst>
              <a:ext uri="{28A0092B-C50C-407E-A947-70E740481C1C}">
                <a14:useLocalDpi xmlns:a14="http://schemas.microsoft.com/office/drawing/2010/main" val="0"/>
              </a:ext>
            </a:extLst>
          </a:blip>
          <a:stretch>
            <a:fillRect/>
          </a:stretch>
        </p:blipFill>
        <p:spPr>
          <a:xfrm>
            <a:off x="2966599" y="1517790"/>
            <a:ext cx="8858250" cy="4703445"/>
          </a:xfrm>
          <a:prstGeom prst="rect">
            <a:avLst/>
          </a:prstGeom>
          <a:ln>
            <a:solidFill>
              <a:schemeClr val="tx1"/>
            </a:solidFill>
          </a:ln>
        </p:spPr>
      </p:pic>
      <p:sp>
        <p:nvSpPr>
          <p:cNvPr id="4" name="矩形 24"/>
          <p:cNvSpPr/>
          <p:nvPr/>
        </p:nvSpPr>
        <p:spPr>
          <a:xfrm>
            <a:off x="-13327" y="207079"/>
            <a:ext cx="144000" cy="54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24762" y="229180"/>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5</a:t>
            </a:r>
          </a:p>
        </p:txBody>
      </p:sp>
      <p:sp>
        <p:nvSpPr>
          <p:cNvPr id="6" name="TextBox 12"/>
          <p:cNvSpPr txBox="1">
            <a:spLocks noChangeArrowheads="1"/>
          </p:cNvSpPr>
          <p:nvPr/>
        </p:nvSpPr>
        <p:spPr bwMode="auto">
          <a:xfrm>
            <a:off x="1065666" y="184945"/>
            <a:ext cx="4957986"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sz="2400" b="1" dirty="0" smtClean="0">
                <a:latin typeface="楷体" panose="02010609060101010101" pitchFamily="49" charset="-122"/>
                <a:ea typeface="楷体" panose="02010609060101010101" pitchFamily="49" charset="-122"/>
                <a:cs typeface="Times New Roman" panose="02020603050405020304" pitchFamily="18" charset="0"/>
              </a:rPr>
              <a:t>科慧产品如何支撑学科、情报服务？</a:t>
            </a:r>
            <a:endParaRPr lang="zh-CN" sz="2400" b="1" dirty="0">
              <a:latin typeface="楷体" panose="02010609060101010101" pitchFamily="49" charset="-122"/>
              <a:ea typeface="楷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p:nvPr/>
        </p:nvPicPr>
        <p:blipFill>
          <a:blip r:embed="rId2"/>
          <a:stretch>
            <a:fillRect/>
          </a:stretch>
        </p:blipFill>
        <p:spPr>
          <a:xfrm>
            <a:off x="445931" y="1252025"/>
            <a:ext cx="11300346" cy="5189718"/>
          </a:xfrm>
          <a:prstGeom prst="rect">
            <a:avLst/>
          </a:prstGeom>
          <a:ln>
            <a:solidFill>
              <a:schemeClr val="tx1"/>
            </a:solidFill>
          </a:ln>
        </p:spPr>
      </p:pic>
      <p:sp>
        <p:nvSpPr>
          <p:cNvPr id="13" name="矩形 12"/>
          <p:cNvSpPr/>
          <p:nvPr/>
        </p:nvSpPr>
        <p:spPr>
          <a:xfrm>
            <a:off x="4978742" y="746443"/>
            <a:ext cx="7193280" cy="369332"/>
          </a:xfrm>
          <a:prstGeom prst="rect">
            <a:avLst/>
          </a:prstGeom>
        </p:spPr>
        <p:txBody>
          <a:bodyPr wrap="square">
            <a:spAutoFit/>
          </a:bodyPr>
          <a:lstStyle/>
          <a:p>
            <a:r>
              <a:rPr lang="zh-CN" altLang="en-US" b="1" dirty="0" smtClean="0">
                <a:solidFill>
                  <a:srgbClr val="C00000"/>
                </a:solidFill>
                <a:latin typeface="+mn-ea"/>
              </a:rPr>
              <a:t> </a:t>
            </a:r>
            <a:r>
              <a:rPr lang="zh-CN" altLang="en-US" b="1" dirty="0">
                <a:solidFill>
                  <a:srgbClr val="C00000"/>
                </a:solidFill>
                <a:latin typeface="+mn-ea"/>
              </a:rPr>
              <a:t>基于科研项目的学科前沿布局分析</a:t>
            </a:r>
            <a:r>
              <a:rPr lang="en-US" altLang="zh-CN" b="1" dirty="0">
                <a:solidFill>
                  <a:srgbClr val="C00000"/>
                </a:solidFill>
                <a:latin typeface="+mn-ea"/>
              </a:rPr>
              <a:t>—</a:t>
            </a:r>
            <a:r>
              <a:rPr lang="zh-CN" altLang="en-US" b="1" dirty="0">
                <a:solidFill>
                  <a:srgbClr val="C00000"/>
                </a:solidFill>
                <a:latin typeface="+mn-ea"/>
              </a:rPr>
              <a:t>以</a:t>
            </a:r>
            <a:r>
              <a:rPr lang="en-US" altLang="zh-CN" b="1" dirty="0">
                <a:solidFill>
                  <a:srgbClr val="C00000"/>
                </a:solidFill>
                <a:latin typeface="+mn-ea"/>
              </a:rPr>
              <a:t>NSFC </a:t>
            </a:r>
            <a:r>
              <a:rPr lang="zh-CN" altLang="en-US" b="1" dirty="0">
                <a:solidFill>
                  <a:srgbClr val="C00000"/>
                </a:solidFill>
                <a:latin typeface="+mn-ea"/>
              </a:rPr>
              <a:t>生命科学领域为例 </a:t>
            </a:r>
          </a:p>
        </p:txBody>
      </p:sp>
      <p:sp>
        <p:nvSpPr>
          <p:cNvPr id="2" name="矩形 24"/>
          <p:cNvSpPr/>
          <p:nvPr/>
        </p:nvSpPr>
        <p:spPr>
          <a:xfrm>
            <a:off x="-13327" y="88334"/>
            <a:ext cx="144000" cy="54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24762" y="110435"/>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5</a:t>
            </a:r>
          </a:p>
        </p:txBody>
      </p:sp>
      <p:sp>
        <p:nvSpPr>
          <p:cNvPr id="4" name="TextBox 12"/>
          <p:cNvSpPr txBox="1">
            <a:spLocks noChangeArrowheads="1"/>
          </p:cNvSpPr>
          <p:nvPr/>
        </p:nvSpPr>
        <p:spPr bwMode="auto">
          <a:xfrm>
            <a:off x="1065666" y="66200"/>
            <a:ext cx="4957986"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sz="2400" b="1" dirty="0" smtClean="0">
                <a:latin typeface="楷体" panose="02010609060101010101" pitchFamily="49" charset="-122"/>
                <a:ea typeface="楷体" panose="02010609060101010101" pitchFamily="49" charset="-122"/>
                <a:cs typeface="Times New Roman" panose="02020603050405020304" pitchFamily="18" charset="0"/>
              </a:rPr>
              <a:t>科慧产品如何支撑学科、情报服务？</a:t>
            </a:r>
            <a:endParaRPr lang="zh-CN" sz="2400" b="1" dirty="0">
              <a:latin typeface="楷体" panose="02010609060101010101" pitchFamily="49" charset="-122"/>
              <a:ea typeface="楷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p:nvPr/>
        </p:nvPicPr>
        <p:blipFill>
          <a:blip r:embed="rId2"/>
          <a:stretch>
            <a:fillRect/>
          </a:stretch>
        </p:blipFill>
        <p:spPr>
          <a:xfrm>
            <a:off x="6424295" y="3823970"/>
            <a:ext cx="5525770" cy="2473960"/>
          </a:xfrm>
          <a:prstGeom prst="rect">
            <a:avLst/>
          </a:prstGeom>
          <a:ln>
            <a:solidFill>
              <a:schemeClr val="accent1"/>
            </a:solidFill>
          </a:ln>
        </p:spPr>
      </p:pic>
      <p:sp>
        <p:nvSpPr>
          <p:cNvPr id="2" name="矩形 1"/>
          <p:cNvSpPr/>
          <p:nvPr/>
        </p:nvSpPr>
        <p:spPr>
          <a:xfrm>
            <a:off x="3694423" y="746800"/>
            <a:ext cx="4339650" cy="369332"/>
          </a:xfrm>
          <a:prstGeom prst="rect">
            <a:avLst/>
          </a:prstGeom>
        </p:spPr>
        <p:txBody>
          <a:bodyPr wrap="none">
            <a:spAutoFit/>
          </a:bodyPr>
          <a:lstStyle/>
          <a:p>
            <a:r>
              <a:rPr lang="zh-CN" altLang="zh-CN" dirty="0" smtClean="0">
                <a:ea typeface="等线" panose="02010600030101010101" charset="-122"/>
                <a:cs typeface="Times New Roman" panose="02020603050405020304" pitchFamily="18" charset="0"/>
              </a:rPr>
              <a:t>中科院各机构在</a:t>
            </a:r>
            <a:r>
              <a:rPr lang="zh-CN" altLang="en-US" dirty="0" smtClean="0">
                <a:ea typeface="等线" panose="02010600030101010101" charset="-122"/>
                <a:cs typeface="Times New Roman" panose="02020603050405020304" pitchFamily="18" charset="0"/>
              </a:rPr>
              <a:t>各类</a:t>
            </a:r>
            <a:r>
              <a:rPr lang="zh-CN" altLang="zh-CN" dirty="0" smtClean="0">
                <a:ea typeface="等线" panose="02010600030101010101" charset="-122"/>
                <a:cs typeface="Times New Roman" panose="02020603050405020304" pitchFamily="18" charset="0"/>
              </a:rPr>
              <a:t>专项中的参与分布图</a:t>
            </a:r>
            <a:endParaRPr lang="zh-CN" altLang="en-US" dirty="0"/>
          </a:p>
        </p:txBody>
      </p:sp>
      <p:sp>
        <p:nvSpPr>
          <p:cNvPr id="3" name="矩形 2"/>
          <p:cNvSpPr/>
          <p:nvPr/>
        </p:nvSpPr>
        <p:spPr>
          <a:xfrm>
            <a:off x="2193436" y="6412966"/>
            <a:ext cx="9078351" cy="369332"/>
          </a:xfrm>
          <a:prstGeom prst="rect">
            <a:avLst/>
          </a:prstGeom>
        </p:spPr>
        <p:txBody>
          <a:bodyPr wrap="square">
            <a:spAutoFit/>
          </a:bodyPr>
          <a:lstStyle/>
          <a:p>
            <a:r>
              <a:rPr lang="zh-CN" altLang="zh-CN" dirty="0">
                <a:ea typeface="等线" panose="02010600030101010101" charset="-122"/>
                <a:cs typeface="Times New Roman" panose="02020603050405020304" pitchFamily="18" charset="0"/>
              </a:rPr>
              <a:t>中科院各机构在重点研发计划中的参与度广泛，研究所之间学科交叉表现明显</a:t>
            </a:r>
            <a:endParaRPr lang="zh-CN" altLang="en-US" dirty="0"/>
          </a:p>
        </p:txBody>
      </p:sp>
      <p:pic>
        <p:nvPicPr>
          <p:cNvPr id="10" name="图片 9"/>
          <p:cNvPicPr/>
          <p:nvPr/>
        </p:nvPicPr>
        <p:blipFill>
          <a:blip r:embed="rId3"/>
          <a:stretch>
            <a:fillRect/>
          </a:stretch>
        </p:blipFill>
        <p:spPr>
          <a:xfrm>
            <a:off x="130810" y="3823970"/>
            <a:ext cx="6206490" cy="2425065"/>
          </a:xfrm>
          <a:prstGeom prst="rect">
            <a:avLst/>
          </a:prstGeom>
          <a:ln>
            <a:solidFill>
              <a:schemeClr val="accent1"/>
            </a:solidFill>
          </a:ln>
        </p:spPr>
      </p:pic>
      <p:pic>
        <p:nvPicPr>
          <p:cNvPr id="11" name="图片 10"/>
          <p:cNvPicPr/>
          <p:nvPr/>
        </p:nvPicPr>
        <p:blipFill>
          <a:blip r:embed="rId4"/>
          <a:stretch>
            <a:fillRect/>
          </a:stretch>
        </p:blipFill>
        <p:spPr>
          <a:xfrm>
            <a:off x="131445" y="1115695"/>
            <a:ext cx="6205855" cy="2534285"/>
          </a:xfrm>
          <a:prstGeom prst="rect">
            <a:avLst/>
          </a:prstGeom>
          <a:ln>
            <a:solidFill>
              <a:schemeClr val="accent1"/>
            </a:solidFill>
          </a:ln>
        </p:spPr>
      </p:pic>
      <p:pic>
        <p:nvPicPr>
          <p:cNvPr id="12" name="图片 11"/>
          <p:cNvPicPr/>
          <p:nvPr/>
        </p:nvPicPr>
        <p:blipFill>
          <a:blip r:embed="rId5"/>
          <a:stretch>
            <a:fillRect/>
          </a:stretch>
        </p:blipFill>
        <p:spPr>
          <a:xfrm>
            <a:off x="6424295" y="1116330"/>
            <a:ext cx="5525770" cy="2533650"/>
          </a:xfrm>
          <a:prstGeom prst="rect">
            <a:avLst/>
          </a:prstGeom>
          <a:ln>
            <a:solidFill>
              <a:schemeClr val="accent1"/>
            </a:solidFill>
          </a:ln>
        </p:spPr>
      </p:pic>
      <p:sp>
        <p:nvSpPr>
          <p:cNvPr id="4" name="矩形 24"/>
          <p:cNvSpPr/>
          <p:nvPr/>
        </p:nvSpPr>
        <p:spPr>
          <a:xfrm>
            <a:off x="-13327" y="207079"/>
            <a:ext cx="144000" cy="54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24762" y="229180"/>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5</a:t>
            </a:r>
          </a:p>
        </p:txBody>
      </p:sp>
      <p:sp>
        <p:nvSpPr>
          <p:cNvPr id="6" name="TextBox 12"/>
          <p:cNvSpPr txBox="1">
            <a:spLocks noChangeArrowheads="1"/>
          </p:cNvSpPr>
          <p:nvPr/>
        </p:nvSpPr>
        <p:spPr bwMode="auto">
          <a:xfrm>
            <a:off x="1065666" y="184945"/>
            <a:ext cx="4957986"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sz="2400" b="1" dirty="0" smtClean="0">
                <a:latin typeface="楷体" panose="02010609060101010101" pitchFamily="49" charset="-122"/>
                <a:ea typeface="楷体" panose="02010609060101010101" pitchFamily="49" charset="-122"/>
                <a:cs typeface="Times New Roman" panose="02020603050405020304" pitchFamily="18" charset="0"/>
              </a:rPr>
              <a:t>科慧产品如何支撑学科、情报服务？</a:t>
            </a:r>
            <a:endParaRPr lang="zh-CN" sz="2400" b="1" dirty="0">
              <a:latin typeface="楷体" panose="02010609060101010101" pitchFamily="49" charset="-122"/>
              <a:ea typeface="楷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p:cNvSpPr/>
          <p:nvPr/>
        </p:nvSpPr>
        <p:spPr>
          <a:xfrm>
            <a:off x="695325" y="992505"/>
            <a:ext cx="8920480" cy="462915"/>
          </a:xfrm>
          <a:prstGeom prst="rect">
            <a:avLst/>
          </a:prstGeom>
          <a:noFill/>
          <a:ln w="28575" cmpd="sng">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dirty="0">
                <a:solidFill>
                  <a:schemeClr val="bg1"/>
                </a:solidFill>
              </a:rPr>
              <a:t>数据分析服务案例（二）</a:t>
            </a:r>
            <a:r>
              <a:rPr lang="en-US" altLang="zh-CN" sz="2000" dirty="0">
                <a:solidFill>
                  <a:schemeClr val="bg1"/>
                </a:solidFill>
              </a:rPr>
              <a:t>---</a:t>
            </a:r>
            <a:r>
              <a:rPr lang="zh-CN" altLang="en-US" sz="2000" dirty="0">
                <a:solidFill>
                  <a:schemeClr val="bg1"/>
                </a:solidFill>
              </a:rPr>
              <a:t>资助机构的资助格局与社会热点的差异分析</a:t>
            </a:r>
          </a:p>
        </p:txBody>
      </p:sp>
      <p:pic>
        <p:nvPicPr>
          <p:cNvPr id="5" name="图片 1"/>
          <p:cNvPicPr>
            <a:picLocks noChangeAspect="1"/>
          </p:cNvPicPr>
          <p:nvPr/>
        </p:nvPicPr>
        <p:blipFill>
          <a:blip r:embed="rId3"/>
          <a:stretch>
            <a:fillRect/>
          </a:stretch>
        </p:blipFill>
        <p:spPr>
          <a:xfrm>
            <a:off x="353060" y="992505"/>
            <a:ext cx="5259070" cy="2566670"/>
          </a:xfrm>
          <a:prstGeom prst="rect">
            <a:avLst/>
          </a:prstGeom>
        </p:spPr>
      </p:pic>
      <p:pic>
        <p:nvPicPr>
          <p:cNvPr id="6" name="图片 3"/>
          <p:cNvPicPr>
            <a:picLocks noChangeAspect="1"/>
          </p:cNvPicPr>
          <p:nvPr/>
        </p:nvPicPr>
        <p:blipFill>
          <a:blip r:embed="rId4"/>
          <a:stretch>
            <a:fillRect/>
          </a:stretch>
        </p:blipFill>
        <p:spPr>
          <a:xfrm>
            <a:off x="130810" y="3688080"/>
            <a:ext cx="3618230" cy="2349500"/>
          </a:xfrm>
          <a:prstGeom prst="rect">
            <a:avLst/>
          </a:prstGeom>
        </p:spPr>
      </p:pic>
      <p:pic>
        <p:nvPicPr>
          <p:cNvPr id="7" name="图片 4"/>
          <p:cNvPicPr>
            <a:picLocks noChangeAspect="1"/>
          </p:cNvPicPr>
          <p:nvPr/>
        </p:nvPicPr>
        <p:blipFill>
          <a:blip r:embed="rId5"/>
          <a:stretch>
            <a:fillRect/>
          </a:stretch>
        </p:blipFill>
        <p:spPr>
          <a:xfrm>
            <a:off x="3854450" y="3688080"/>
            <a:ext cx="3072765" cy="2350135"/>
          </a:xfrm>
          <a:prstGeom prst="rect">
            <a:avLst/>
          </a:prstGeom>
        </p:spPr>
      </p:pic>
      <p:pic>
        <p:nvPicPr>
          <p:cNvPr id="8" name="图片 5"/>
          <p:cNvPicPr>
            <a:picLocks noChangeAspect="1"/>
          </p:cNvPicPr>
          <p:nvPr/>
        </p:nvPicPr>
        <p:blipFill>
          <a:blip r:embed="rId6"/>
          <a:stretch>
            <a:fillRect/>
          </a:stretch>
        </p:blipFill>
        <p:spPr>
          <a:xfrm>
            <a:off x="6555105" y="184785"/>
            <a:ext cx="5063490" cy="2867025"/>
          </a:xfrm>
          <a:prstGeom prst="rect">
            <a:avLst/>
          </a:prstGeom>
        </p:spPr>
      </p:pic>
      <p:pic>
        <p:nvPicPr>
          <p:cNvPr id="9" name="图片 6"/>
          <p:cNvPicPr>
            <a:picLocks noChangeAspect="1"/>
          </p:cNvPicPr>
          <p:nvPr/>
        </p:nvPicPr>
        <p:blipFill>
          <a:blip r:embed="rId7"/>
          <a:stretch>
            <a:fillRect/>
          </a:stretch>
        </p:blipFill>
        <p:spPr>
          <a:xfrm>
            <a:off x="6927215" y="3235325"/>
            <a:ext cx="4956810" cy="2801620"/>
          </a:xfrm>
          <a:prstGeom prst="rect">
            <a:avLst/>
          </a:prstGeom>
        </p:spPr>
      </p:pic>
      <p:sp>
        <p:nvSpPr>
          <p:cNvPr id="10" name="文本框 9"/>
          <p:cNvSpPr txBox="1"/>
          <p:nvPr/>
        </p:nvSpPr>
        <p:spPr>
          <a:xfrm>
            <a:off x="587375" y="6220460"/>
            <a:ext cx="10617835" cy="521970"/>
          </a:xfrm>
          <a:prstGeom prst="rect">
            <a:avLst/>
          </a:prstGeom>
          <a:noFill/>
        </p:spPr>
        <p:txBody>
          <a:bodyPr wrap="square" rtlCol="0" anchor="t">
            <a:spAutoFit/>
          </a:bodyPr>
          <a:lstStyle/>
          <a:p>
            <a:r>
              <a:rPr lang="zh-CN" altLang="en-US" sz="1400">
                <a:latin typeface="Times New Roman" panose="02020603050405020304" pitchFamily="18" charset="0"/>
                <a:cs typeface="Times New Roman" panose="02020603050405020304" pitchFamily="18" charset="0"/>
              </a:rPr>
              <a:t>Lin Zhang, Wenjing Zhao, Jianhua Liu, Gunnar Sivertsen, Ying Huang</a:t>
            </a:r>
            <a:r>
              <a:rPr lang="en-US" altLang="zh-CN" sz="1400">
                <a:latin typeface="Times New Roman" panose="02020603050405020304" pitchFamily="18" charset="0"/>
                <a:cs typeface="Times New Roman" panose="02020603050405020304" pitchFamily="18" charset="0"/>
              </a:rPr>
              <a:t>. Do national funding organizations address the diseases with the highest burden adequately? ---- Observations from the China and UK. In Processings of </a:t>
            </a:r>
            <a:r>
              <a:rPr sz="1400" dirty="0" smtClean="0">
                <a:sym typeface="+mn-ea"/>
              </a:rPr>
              <a:t>ISSI 2019 </a:t>
            </a:r>
            <a:endParaRPr lang="en-US" altLang="zh-CN" sz="1400">
              <a:latin typeface="Times New Roman" panose="02020603050405020304" pitchFamily="18" charset="0"/>
              <a:cs typeface="Times New Roman" panose="02020603050405020304" pitchFamily="18" charset="0"/>
            </a:endParaRPr>
          </a:p>
        </p:txBody>
      </p:sp>
      <p:sp>
        <p:nvSpPr>
          <p:cNvPr id="2" name="矩形 24"/>
          <p:cNvSpPr/>
          <p:nvPr/>
        </p:nvSpPr>
        <p:spPr>
          <a:xfrm>
            <a:off x="-13327" y="207079"/>
            <a:ext cx="144000" cy="54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24762" y="229180"/>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5</a:t>
            </a:r>
          </a:p>
        </p:txBody>
      </p:sp>
      <p:sp>
        <p:nvSpPr>
          <p:cNvPr id="11" name="TextBox 12"/>
          <p:cNvSpPr txBox="1">
            <a:spLocks noChangeArrowheads="1"/>
          </p:cNvSpPr>
          <p:nvPr/>
        </p:nvSpPr>
        <p:spPr bwMode="auto">
          <a:xfrm>
            <a:off x="1065666" y="184945"/>
            <a:ext cx="4957986"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sz="2400" b="1" dirty="0" smtClean="0">
                <a:latin typeface="楷体" panose="02010609060101010101" pitchFamily="49" charset="-122"/>
                <a:ea typeface="楷体" panose="02010609060101010101" pitchFamily="49" charset="-122"/>
                <a:cs typeface="Times New Roman" panose="02020603050405020304" pitchFamily="18" charset="0"/>
              </a:rPr>
              <a:t>科慧产品如何支撑学科、情报服务？</a:t>
            </a:r>
            <a:endParaRPr lang="zh-CN" sz="2400" b="1" dirty="0">
              <a:latin typeface="楷体" panose="02010609060101010101" pitchFamily="49" charset="-122"/>
              <a:ea typeface="楷体" panose="02010609060101010101" pitchFamily="49" charset="-122"/>
              <a:cs typeface="Times New Roman" panose="02020603050405020304" pitchFamily="18"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p:cNvSpPr/>
          <p:nvPr/>
        </p:nvSpPr>
        <p:spPr>
          <a:xfrm>
            <a:off x="653877" y="756025"/>
            <a:ext cx="10555143" cy="462915"/>
          </a:xfrm>
          <a:prstGeom prst="rect">
            <a:avLst/>
          </a:prstGeom>
          <a:noFill/>
          <a:ln w="28575" cmpd="sng">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dirty="0">
                <a:solidFill>
                  <a:schemeClr val="bg1"/>
                </a:solidFill>
              </a:rPr>
              <a:t>数据分析服务案例（八）</a:t>
            </a:r>
            <a:r>
              <a:rPr lang="en-US" altLang="zh-CN" sz="2000" dirty="0">
                <a:solidFill>
                  <a:schemeClr val="bg1"/>
                </a:solidFill>
              </a:rPr>
              <a:t>---</a:t>
            </a:r>
            <a:r>
              <a:rPr lang="zh-CN" altLang="en-US" sz="2000" b="1" dirty="0"/>
              <a:t>基于科学</a:t>
            </a:r>
            <a:r>
              <a:rPr lang="en-US" altLang="zh-CN" sz="2000" b="1" dirty="0"/>
              <a:t>-</a:t>
            </a:r>
            <a:r>
              <a:rPr lang="zh-CN" altLang="en-US" sz="2000" b="1" dirty="0"/>
              <a:t>技术</a:t>
            </a:r>
            <a:r>
              <a:rPr lang="en-US" altLang="zh-CN" sz="2000" b="1" dirty="0"/>
              <a:t>-</a:t>
            </a:r>
            <a:r>
              <a:rPr lang="zh-CN" altLang="en-US" sz="2000" b="1" dirty="0"/>
              <a:t>产品关联分析测度科技成果转化及其启示</a:t>
            </a:r>
            <a:r>
              <a:rPr lang="zh-CN" altLang="en-US" sz="2000" dirty="0">
                <a:solidFill>
                  <a:schemeClr val="bg1"/>
                </a:solidFill>
              </a:rPr>
              <a:t>？</a:t>
            </a:r>
          </a:p>
        </p:txBody>
      </p:sp>
      <p:sp>
        <p:nvSpPr>
          <p:cNvPr id="5" name="Rectangle 4"/>
          <p:cNvSpPr/>
          <p:nvPr/>
        </p:nvSpPr>
        <p:spPr>
          <a:xfrm>
            <a:off x="290945" y="5770465"/>
            <a:ext cx="11901055" cy="645160"/>
          </a:xfrm>
          <a:prstGeom prst="rect">
            <a:avLst/>
          </a:prstGeom>
        </p:spPr>
        <p:txBody>
          <a:bodyPr wrap="square">
            <a:spAutoFit/>
          </a:bodyPr>
          <a:lstStyle/>
          <a:p>
            <a:r>
              <a:rPr lang="en-US" b="1" dirty="0">
                <a:solidFill>
                  <a:schemeClr val="tx1"/>
                </a:solidFill>
              </a:rPr>
              <a:t>Du J*, Li PX, </a:t>
            </a:r>
            <a:r>
              <a:rPr lang="en-US" b="1" dirty="0" err="1">
                <a:solidFill>
                  <a:schemeClr val="tx1"/>
                </a:solidFill>
              </a:rPr>
              <a:t>Guo</a:t>
            </a:r>
            <a:r>
              <a:rPr lang="en-US" b="1" dirty="0">
                <a:solidFill>
                  <a:schemeClr val="tx1"/>
                </a:solidFill>
              </a:rPr>
              <a:t> QY, Tang XL. Measuring the knowledge translation and convergence in pharmaceutical innovation by funding-science-technology-innovation linkages analysis. </a:t>
            </a:r>
            <a:r>
              <a:rPr lang="en-US" b="1" dirty="0">
                <a:solidFill>
                  <a:schemeClr val="tx1"/>
                </a:solidFill>
                <a:hlinkClick r:id="rId2"/>
              </a:rPr>
              <a:t>Journal of </a:t>
            </a:r>
            <a:r>
              <a:rPr lang="en-US" b="1" dirty="0" err="1">
                <a:solidFill>
                  <a:schemeClr val="tx1"/>
                </a:solidFill>
                <a:hlinkClick r:id="rId2"/>
              </a:rPr>
              <a:t>Informetrics</a:t>
            </a:r>
            <a:r>
              <a:rPr lang="en-US" b="1" dirty="0">
                <a:solidFill>
                  <a:schemeClr val="tx1"/>
                </a:solidFill>
              </a:rPr>
              <a:t>, 2019, 13(1): 132-148</a:t>
            </a:r>
            <a:endParaRPr lang="en-US" dirty="0">
              <a:solidFill>
                <a:schemeClr val="tx1"/>
              </a:solidFill>
            </a:endParaRPr>
          </a:p>
        </p:txBody>
      </p:sp>
      <p:sp>
        <p:nvSpPr>
          <p:cNvPr id="2" name="AutoShape 2" descr="https://mmbiz.qpic.cn/mmbiz_jpg/kH4Vv8bJRhGiauHndGy2F4qq2fRvrqVyQFICkA5l79ibu642391VYmXaENbWEDT19iaAOJPicPtSehQfQRUeKE66EA/640?wx_fmt=jpeg&amp;tp=webp&amp;wxfrom=5&amp;wx_lazy=1&amp;wx_co=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500505"/>
            <a:ext cx="4431030" cy="3348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075" y="1218565"/>
            <a:ext cx="6591935" cy="3630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4"/>
          <p:cNvSpPr/>
          <p:nvPr/>
        </p:nvSpPr>
        <p:spPr>
          <a:xfrm>
            <a:off x="-13327" y="207079"/>
            <a:ext cx="144000" cy="54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24762" y="229180"/>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5</a:t>
            </a:r>
          </a:p>
        </p:txBody>
      </p:sp>
      <p:sp>
        <p:nvSpPr>
          <p:cNvPr id="7" name="TextBox 12"/>
          <p:cNvSpPr txBox="1">
            <a:spLocks noChangeArrowheads="1"/>
          </p:cNvSpPr>
          <p:nvPr/>
        </p:nvSpPr>
        <p:spPr bwMode="auto">
          <a:xfrm>
            <a:off x="1065666" y="184945"/>
            <a:ext cx="4957986"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sz="2400" b="1" dirty="0" smtClean="0">
                <a:latin typeface="楷体" panose="02010609060101010101" pitchFamily="49" charset="-122"/>
                <a:ea typeface="楷体" panose="02010609060101010101" pitchFamily="49" charset="-122"/>
                <a:cs typeface="Times New Roman" panose="02020603050405020304" pitchFamily="18" charset="0"/>
              </a:rPr>
              <a:t>科慧产品如何支撑学科、情报服务？</a:t>
            </a:r>
            <a:endParaRPr lang="zh-CN" sz="2400" b="1" dirty="0">
              <a:latin typeface="楷体" panose="02010609060101010101" pitchFamily="49" charset="-122"/>
              <a:ea typeface="楷体" panose="02010609060101010101" pitchFamily="49" charset="-122"/>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spc="200">
              <a:solidFill>
                <a:schemeClr val="bg1"/>
              </a:solidFill>
              <a:uFillTx/>
              <a:latin typeface="微软雅黑" panose="020B0503020204020204" pitchFamily="34" charset="-122"/>
              <a:ea typeface="汉仪旗黑-85S" panose="00020600040101010101" pitchFamily="18" charset="-122"/>
              <a:cs typeface="+mj-cs"/>
              <a:sym typeface="+mn-ea"/>
            </a:endParaRPr>
          </a:p>
        </p:txBody>
      </p:sp>
      <p:grpSp>
        <p:nvGrpSpPr>
          <p:cNvPr id="7" name="组合 6"/>
          <p:cNvGrpSpPr/>
          <p:nvPr/>
        </p:nvGrpSpPr>
        <p:grpSpPr>
          <a:xfrm>
            <a:off x="2536190" y="3789045"/>
            <a:ext cx="7119620" cy="782320"/>
            <a:chOff x="2117" y="4021724"/>
            <a:chExt cx="12187769" cy="1270071"/>
          </a:xfrm>
        </p:grpSpPr>
        <p:sp>
          <p:nvSpPr>
            <p:cNvPr id="4" name="任意多边形: 形状 3"/>
            <p:cNvSpPr/>
            <p:nvPr/>
          </p:nvSpPr>
          <p:spPr>
            <a:xfrm flipH="1">
              <a:off x="248873" y="4021724"/>
              <a:ext cx="11694255" cy="430501"/>
            </a:xfrm>
            <a:custGeom>
              <a:avLst/>
              <a:gdLst>
                <a:gd name="connsiteX0" fmla="*/ 5636943 w 11694255"/>
                <a:gd name="connsiteY0" fmla="*/ 0 h 430501"/>
                <a:gd name="connsiteX1" fmla="*/ 5249386 w 11694255"/>
                <a:gd name="connsiteY1" fmla="*/ 0 h 430501"/>
                <a:gd name="connsiteX2" fmla="*/ 5249385 w 11694255"/>
                <a:gd name="connsiteY2" fmla="*/ 0 h 430501"/>
                <a:gd name="connsiteX3" fmla="*/ 79531 w 11694255"/>
                <a:gd name="connsiteY3" fmla="*/ 0 h 430501"/>
                <a:gd name="connsiteX4" fmla="*/ 0 w 11694255"/>
                <a:gd name="connsiteY4" fmla="*/ 181494 h 430501"/>
                <a:gd name="connsiteX5" fmla="*/ 5501386 w 11694255"/>
                <a:gd name="connsiteY5" fmla="*/ 181494 h 430501"/>
                <a:gd name="connsiteX6" fmla="*/ 5847127 w 11694255"/>
                <a:gd name="connsiteY6" fmla="*/ 430501 h 430501"/>
                <a:gd name="connsiteX7" fmla="*/ 6192868 w 11694255"/>
                <a:gd name="connsiteY7" fmla="*/ 181494 h 430501"/>
                <a:gd name="connsiteX8" fmla="*/ 11694255 w 11694255"/>
                <a:gd name="connsiteY8" fmla="*/ 181494 h 430501"/>
                <a:gd name="connsiteX9" fmla="*/ 11614724 w 11694255"/>
                <a:gd name="connsiteY9" fmla="*/ 1 h 430501"/>
                <a:gd name="connsiteX10" fmla="*/ 6444869 w 11694255"/>
                <a:gd name="connsiteY10" fmla="*/ 1 h 430501"/>
                <a:gd name="connsiteX11" fmla="*/ 6444868 w 11694255"/>
                <a:gd name="connsiteY11" fmla="*/ 1 h 430501"/>
                <a:gd name="connsiteX12" fmla="*/ 6057311 w 11694255"/>
                <a:gd name="connsiteY12" fmla="*/ 1 h 430501"/>
                <a:gd name="connsiteX13" fmla="*/ 5847127 w 11694255"/>
                <a:gd name="connsiteY13" fmla="*/ 151377 h 430501"/>
                <a:gd name="connsiteX14" fmla="*/ 5847127 w 11694255"/>
                <a:gd name="connsiteY14" fmla="*/ 151376 h 43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694255" h="430501">
                  <a:moveTo>
                    <a:pt x="5636943" y="0"/>
                  </a:moveTo>
                  <a:lnTo>
                    <a:pt x="5249386" y="0"/>
                  </a:lnTo>
                  <a:lnTo>
                    <a:pt x="5249385" y="0"/>
                  </a:lnTo>
                  <a:lnTo>
                    <a:pt x="79531" y="0"/>
                  </a:lnTo>
                  <a:lnTo>
                    <a:pt x="0" y="181494"/>
                  </a:lnTo>
                  <a:lnTo>
                    <a:pt x="5501386" y="181494"/>
                  </a:lnTo>
                  <a:lnTo>
                    <a:pt x="5847127" y="430501"/>
                  </a:lnTo>
                  <a:lnTo>
                    <a:pt x="6192868" y="181494"/>
                  </a:lnTo>
                  <a:lnTo>
                    <a:pt x="11694255" y="181494"/>
                  </a:lnTo>
                  <a:lnTo>
                    <a:pt x="11614724" y="1"/>
                  </a:lnTo>
                  <a:lnTo>
                    <a:pt x="6444869" y="1"/>
                  </a:lnTo>
                  <a:lnTo>
                    <a:pt x="6444868" y="1"/>
                  </a:lnTo>
                  <a:lnTo>
                    <a:pt x="6057311" y="1"/>
                  </a:lnTo>
                  <a:lnTo>
                    <a:pt x="5847127" y="151377"/>
                  </a:lnTo>
                  <a:lnTo>
                    <a:pt x="5847127" y="1513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p:cNvSpPr/>
            <p:nvPr/>
          </p:nvSpPr>
          <p:spPr>
            <a:xfrm flipH="1">
              <a:off x="124464" y="4305555"/>
              <a:ext cx="11943073" cy="568504"/>
            </a:xfrm>
            <a:custGeom>
              <a:avLst/>
              <a:gdLst>
                <a:gd name="connsiteX0" fmla="*/ 6759062 w 11943073"/>
                <a:gd name="connsiteY0" fmla="*/ 0 h 568504"/>
                <a:gd name="connsiteX1" fmla="*/ 6371504 w 11943073"/>
                <a:gd name="connsiteY1" fmla="*/ 0 h 568504"/>
                <a:gd name="connsiteX2" fmla="*/ 6161320 w 11943073"/>
                <a:gd name="connsiteY2" fmla="*/ 151377 h 568504"/>
                <a:gd name="connsiteX3" fmla="*/ 6161320 w 11943073"/>
                <a:gd name="connsiteY3" fmla="*/ 152695 h 568504"/>
                <a:gd name="connsiteX4" fmla="*/ 5971537 w 11943073"/>
                <a:gd name="connsiteY4" fmla="*/ 289379 h 568504"/>
                <a:gd name="connsiteX5" fmla="*/ 5971536 w 11943073"/>
                <a:gd name="connsiteY5" fmla="*/ 289379 h 568504"/>
                <a:gd name="connsiteX6" fmla="*/ 5971535 w 11943073"/>
                <a:gd name="connsiteY6" fmla="*/ 289379 h 568504"/>
                <a:gd name="connsiteX7" fmla="*/ 5781752 w 11943073"/>
                <a:gd name="connsiteY7" fmla="*/ 152695 h 568504"/>
                <a:gd name="connsiteX8" fmla="*/ 5781752 w 11943073"/>
                <a:gd name="connsiteY8" fmla="*/ 151377 h 568504"/>
                <a:gd name="connsiteX9" fmla="*/ 5571568 w 11943073"/>
                <a:gd name="connsiteY9" fmla="*/ 0 h 568504"/>
                <a:gd name="connsiteX10" fmla="*/ 5184010 w 11943073"/>
                <a:gd name="connsiteY10" fmla="*/ 0 h 568504"/>
                <a:gd name="connsiteX11" fmla="*/ 5184119 w 11943073"/>
                <a:gd name="connsiteY11" fmla="*/ 78 h 568504"/>
                <a:gd name="connsiteX12" fmla="*/ 79531 w 11943073"/>
                <a:gd name="connsiteY12" fmla="*/ 78 h 568504"/>
                <a:gd name="connsiteX13" fmla="*/ 0 w 11943073"/>
                <a:gd name="connsiteY13" fmla="*/ 181572 h 568504"/>
                <a:gd name="connsiteX14" fmla="*/ 5434287 w 11943073"/>
                <a:gd name="connsiteY14" fmla="*/ 181572 h 568504"/>
                <a:gd name="connsiteX15" fmla="*/ 5971535 w 11943073"/>
                <a:gd name="connsiteY15" fmla="*/ 568504 h 568504"/>
                <a:gd name="connsiteX16" fmla="*/ 5971536 w 11943073"/>
                <a:gd name="connsiteY16" fmla="*/ 568503 h 568504"/>
                <a:gd name="connsiteX17" fmla="*/ 5971537 w 11943073"/>
                <a:gd name="connsiteY17" fmla="*/ 568504 h 568504"/>
                <a:gd name="connsiteX18" fmla="*/ 6508785 w 11943073"/>
                <a:gd name="connsiteY18" fmla="*/ 181572 h 568504"/>
                <a:gd name="connsiteX19" fmla="*/ 11943073 w 11943073"/>
                <a:gd name="connsiteY19" fmla="*/ 181572 h 568504"/>
                <a:gd name="connsiteX20" fmla="*/ 11863541 w 11943073"/>
                <a:gd name="connsiteY20" fmla="*/ 78 h 568504"/>
                <a:gd name="connsiteX21" fmla="*/ 6758953 w 11943073"/>
                <a:gd name="connsiteY21" fmla="*/ 78 h 56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943073" h="568504">
                  <a:moveTo>
                    <a:pt x="6759062" y="0"/>
                  </a:moveTo>
                  <a:lnTo>
                    <a:pt x="6371504" y="0"/>
                  </a:lnTo>
                  <a:lnTo>
                    <a:pt x="6161320" y="151377"/>
                  </a:lnTo>
                  <a:lnTo>
                    <a:pt x="6161320" y="152695"/>
                  </a:lnTo>
                  <a:lnTo>
                    <a:pt x="5971537" y="289379"/>
                  </a:lnTo>
                  <a:lnTo>
                    <a:pt x="5971536" y="289379"/>
                  </a:lnTo>
                  <a:lnTo>
                    <a:pt x="5971535" y="289379"/>
                  </a:lnTo>
                  <a:lnTo>
                    <a:pt x="5781752" y="152695"/>
                  </a:lnTo>
                  <a:lnTo>
                    <a:pt x="5781752" y="151377"/>
                  </a:lnTo>
                  <a:lnTo>
                    <a:pt x="5571568" y="0"/>
                  </a:lnTo>
                  <a:lnTo>
                    <a:pt x="5184010" y="0"/>
                  </a:lnTo>
                  <a:lnTo>
                    <a:pt x="5184119" y="78"/>
                  </a:lnTo>
                  <a:lnTo>
                    <a:pt x="79531" y="78"/>
                  </a:lnTo>
                  <a:lnTo>
                    <a:pt x="0" y="181572"/>
                  </a:lnTo>
                  <a:lnTo>
                    <a:pt x="5434287" y="181572"/>
                  </a:lnTo>
                  <a:lnTo>
                    <a:pt x="5971535" y="568504"/>
                  </a:lnTo>
                  <a:lnTo>
                    <a:pt x="5971536" y="568503"/>
                  </a:lnTo>
                  <a:lnTo>
                    <a:pt x="5971537" y="568504"/>
                  </a:lnTo>
                  <a:lnTo>
                    <a:pt x="6508785" y="181572"/>
                  </a:lnTo>
                  <a:lnTo>
                    <a:pt x="11943073" y="181572"/>
                  </a:lnTo>
                  <a:lnTo>
                    <a:pt x="11863541" y="78"/>
                  </a:lnTo>
                  <a:lnTo>
                    <a:pt x="6758953" y="7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形状 5"/>
            <p:cNvSpPr/>
            <p:nvPr/>
          </p:nvSpPr>
          <p:spPr>
            <a:xfrm flipH="1">
              <a:off x="2117" y="4584836"/>
              <a:ext cx="12187769" cy="706959"/>
            </a:xfrm>
            <a:custGeom>
              <a:avLst/>
              <a:gdLst>
                <a:gd name="connsiteX0" fmla="*/ 5501313 w 12187769"/>
                <a:gd name="connsiteY0" fmla="*/ 0 h 706959"/>
                <a:gd name="connsiteX1" fmla="*/ 79531 w 12187769"/>
                <a:gd name="connsiteY1" fmla="*/ 0 h 706959"/>
                <a:gd name="connsiteX2" fmla="*/ 0 w 12187769"/>
                <a:gd name="connsiteY2" fmla="*/ 181494 h 706959"/>
                <a:gd name="connsiteX3" fmla="*/ 5365134 w 12187769"/>
                <a:gd name="connsiteY3" fmla="*/ 181494 h 706959"/>
                <a:gd name="connsiteX4" fmla="*/ 5496990 w 12187769"/>
                <a:gd name="connsiteY4" fmla="*/ 276458 h 706959"/>
                <a:gd name="connsiteX5" fmla="*/ 5496142 w 12187769"/>
                <a:gd name="connsiteY5" fmla="*/ 276458 h 706959"/>
                <a:gd name="connsiteX6" fmla="*/ 6093884 w 12187769"/>
                <a:gd name="connsiteY6" fmla="*/ 706958 h 706959"/>
                <a:gd name="connsiteX7" fmla="*/ 6093885 w 12187769"/>
                <a:gd name="connsiteY7" fmla="*/ 706958 h 706959"/>
                <a:gd name="connsiteX8" fmla="*/ 6093885 w 12187769"/>
                <a:gd name="connsiteY8" fmla="*/ 706959 h 706959"/>
                <a:gd name="connsiteX9" fmla="*/ 6093886 w 12187769"/>
                <a:gd name="connsiteY9" fmla="*/ 706959 h 706959"/>
                <a:gd name="connsiteX10" fmla="*/ 6691628 w 12187769"/>
                <a:gd name="connsiteY10" fmla="*/ 276459 h 706959"/>
                <a:gd name="connsiteX11" fmla="*/ 6690780 w 12187769"/>
                <a:gd name="connsiteY11" fmla="*/ 276459 h 706959"/>
                <a:gd name="connsiteX12" fmla="*/ 6822636 w 12187769"/>
                <a:gd name="connsiteY12" fmla="*/ 181494 h 706959"/>
                <a:gd name="connsiteX13" fmla="*/ 12187769 w 12187769"/>
                <a:gd name="connsiteY13" fmla="*/ 181494 h 706959"/>
                <a:gd name="connsiteX14" fmla="*/ 12108238 w 12187769"/>
                <a:gd name="connsiteY14" fmla="*/ 1 h 706959"/>
                <a:gd name="connsiteX15" fmla="*/ 6686457 w 12187769"/>
                <a:gd name="connsiteY15" fmla="*/ 1 h 706959"/>
                <a:gd name="connsiteX16" fmla="*/ 6434458 w 12187769"/>
                <a:gd name="connsiteY16" fmla="*/ 181494 h 706959"/>
                <a:gd name="connsiteX17" fmla="*/ 6435078 w 12187769"/>
                <a:gd name="connsiteY17" fmla="*/ 181494 h 706959"/>
                <a:gd name="connsiteX18" fmla="*/ 6287664 w 12187769"/>
                <a:gd name="connsiteY18" fmla="*/ 287664 h 706959"/>
                <a:gd name="connsiteX19" fmla="*/ 6287663 w 12187769"/>
                <a:gd name="connsiteY19" fmla="*/ 287664 h 706959"/>
                <a:gd name="connsiteX20" fmla="*/ 6287663 w 12187769"/>
                <a:gd name="connsiteY20" fmla="*/ 288275 h 706959"/>
                <a:gd name="connsiteX21" fmla="*/ 6093885 w 12187769"/>
                <a:gd name="connsiteY21" fmla="*/ 427836 h 706959"/>
                <a:gd name="connsiteX22" fmla="*/ 6093885 w 12187769"/>
                <a:gd name="connsiteY22" fmla="*/ 427835 h 706959"/>
                <a:gd name="connsiteX23" fmla="*/ 5900107 w 12187769"/>
                <a:gd name="connsiteY23" fmla="*/ 288274 h 706959"/>
                <a:gd name="connsiteX24" fmla="*/ 5900107 w 12187769"/>
                <a:gd name="connsiteY24" fmla="*/ 287663 h 706959"/>
                <a:gd name="connsiteX25" fmla="*/ 5900106 w 12187769"/>
                <a:gd name="connsiteY25" fmla="*/ 287663 h 706959"/>
                <a:gd name="connsiteX26" fmla="*/ 5752692 w 12187769"/>
                <a:gd name="connsiteY26" fmla="*/ 181494 h 706959"/>
                <a:gd name="connsiteX27" fmla="*/ 5753312 w 12187769"/>
                <a:gd name="connsiteY27" fmla="*/ 181494 h 70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87769" h="706959">
                  <a:moveTo>
                    <a:pt x="5501313" y="0"/>
                  </a:moveTo>
                  <a:lnTo>
                    <a:pt x="79531" y="0"/>
                  </a:lnTo>
                  <a:lnTo>
                    <a:pt x="0" y="181494"/>
                  </a:lnTo>
                  <a:lnTo>
                    <a:pt x="5365134" y="181494"/>
                  </a:lnTo>
                  <a:lnTo>
                    <a:pt x="5496990" y="276458"/>
                  </a:lnTo>
                  <a:lnTo>
                    <a:pt x="5496142" y="276458"/>
                  </a:lnTo>
                  <a:lnTo>
                    <a:pt x="6093884" y="706958"/>
                  </a:lnTo>
                  <a:lnTo>
                    <a:pt x="6093885" y="706958"/>
                  </a:lnTo>
                  <a:lnTo>
                    <a:pt x="6093885" y="706959"/>
                  </a:lnTo>
                  <a:lnTo>
                    <a:pt x="6093886" y="706959"/>
                  </a:lnTo>
                  <a:lnTo>
                    <a:pt x="6691628" y="276459"/>
                  </a:lnTo>
                  <a:lnTo>
                    <a:pt x="6690780" y="276459"/>
                  </a:lnTo>
                  <a:lnTo>
                    <a:pt x="6822636" y="181494"/>
                  </a:lnTo>
                  <a:lnTo>
                    <a:pt x="12187769" y="181494"/>
                  </a:lnTo>
                  <a:lnTo>
                    <a:pt x="12108238" y="1"/>
                  </a:lnTo>
                  <a:lnTo>
                    <a:pt x="6686457" y="1"/>
                  </a:lnTo>
                  <a:lnTo>
                    <a:pt x="6434458" y="181494"/>
                  </a:lnTo>
                  <a:lnTo>
                    <a:pt x="6435078" y="181494"/>
                  </a:lnTo>
                  <a:lnTo>
                    <a:pt x="6287664" y="287664"/>
                  </a:lnTo>
                  <a:lnTo>
                    <a:pt x="6287663" y="287664"/>
                  </a:lnTo>
                  <a:lnTo>
                    <a:pt x="6287663" y="288275"/>
                  </a:lnTo>
                  <a:lnTo>
                    <a:pt x="6093885" y="427836"/>
                  </a:lnTo>
                  <a:lnTo>
                    <a:pt x="6093885" y="427835"/>
                  </a:lnTo>
                  <a:lnTo>
                    <a:pt x="5900107" y="288274"/>
                  </a:lnTo>
                  <a:lnTo>
                    <a:pt x="5900107" y="287663"/>
                  </a:lnTo>
                  <a:lnTo>
                    <a:pt x="5900106" y="287663"/>
                  </a:lnTo>
                  <a:lnTo>
                    <a:pt x="5752692" y="181494"/>
                  </a:lnTo>
                  <a:lnTo>
                    <a:pt x="5753312" y="18149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4258170" y="2404605"/>
            <a:ext cx="3675686" cy="1015663"/>
          </a:xfrm>
          <a:prstGeom prst="rect">
            <a:avLst/>
          </a:prstGeom>
          <a:noFill/>
        </p:spPr>
        <p:txBody>
          <a:bodyPr wrap="none" lIns="0" tIns="0" rIns="0" bIns="0" rtlCol="0">
            <a:spAutoFit/>
          </a:bodyPr>
          <a:lstStyle>
            <a:defPPr>
              <a:defRPr lang="zh-CN"/>
            </a:defPPr>
            <a:lvl1pPr>
              <a:defRPr sz="2400">
                <a:solidFill>
                  <a:schemeClr val="tx2"/>
                </a:solidFill>
                <a:latin typeface="+mj-lt"/>
                <a:ea typeface="+mj-ea"/>
              </a:defRPr>
            </a:lvl1pPr>
          </a:lstStyle>
          <a:p>
            <a:pPr algn="ctr"/>
            <a:r>
              <a:rPr lang="en-US" altLang="zh-CN" sz="6600" dirty="0">
                <a:solidFill>
                  <a:schemeClr val="accent4"/>
                </a:solidFill>
              </a:rPr>
              <a:t>T</a:t>
            </a:r>
            <a:r>
              <a:rPr lang="en-US" altLang="zh-CN" sz="6600" dirty="0">
                <a:solidFill>
                  <a:schemeClr val="bg1"/>
                </a:solidFill>
              </a:rPr>
              <a:t>HANK YOU</a:t>
            </a:r>
            <a:endParaRPr lang="zh-CN" altLang="en-US" sz="66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124762" y="228575"/>
            <a:ext cx="662985" cy="584775"/>
          </a:xfrm>
          <a:prstGeom prst="rect">
            <a:avLst/>
          </a:prstGeom>
          <a:noFill/>
          <a:ln w="3175">
            <a:solidFill>
              <a:schemeClr val="tx1"/>
            </a:solidFill>
          </a:ln>
        </p:spPr>
        <p:txBody>
          <a:bodyPr wrap="square" rtlCol="0" anchor="ctr" anchorCtr="1">
            <a:spAutoFit/>
          </a:bodyPr>
          <a:lstStyle/>
          <a:p>
            <a:pPr algn="ctr"/>
            <a:r>
              <a:rPr lang="en-US" altLang="zh-CN" sz="3200" dirty="0">
                <a:latin typeface="Times New Roman" panose="02020603050405020304" pitchFamily="18" charset="0"/>
                <a:cs typeface="Times New Roman" panose="02020603050405020304" pitchFamily="18" charset="0"/>
              </a:rPr>
              <a:t>1</a:t>
            </a:r>
            <a:endParaRPr lang="zh-CN" altLang="en-US" sz="3200" dirty="0">
              <a:latin typeface="Times New Roman" panose="02020603050405020304" pitchFamily="18" charset="0"/>
              <a:cs typeface="Times New Roman" panose="02020603050405020304" pitchFamily="18" charset="0"/>
            </a:endParaRPr>
          </a:p>
        </p:txBody>
      </p:sp>
      <p:sp>
        <p:nvSpPr>
          <p:cNvPr id="45" name="TextBox 12"/>
          <p:cNvSpPr txBox="1">
            <a:spLocks noChangeArrowheads="1"/>
          </p:cNvSpPr>
          <p:nvPr/>
        </p:nvSpPr>
        <p:spPr bwMode="auto">
          <a:xfrm>
            <a:off x="978535" y="202565"/>
            <a:ext cx="916622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科慧产品是什么？</a:t>
            </a:r>
            <a:endParaRPr lang="en-US" altLang="zh-CN" sz="2400" b="1" dirty="0" smtClean="0">
              <a:latin typeface="楷体" panose="02010609060101010101" pitchFamily="49" charset="-122"/>
              <a:ea typeface="楷体" panose="02010609060101010101" pitchFamily="49" charset="-122"/>
              <a:cs typeface="Times New Roman" panose="02020603050405020304" pitchFamily="18" charset="0"/>
            </a:endParaRPr>
          </a:p>
        </p:txBody>
      </p:sp>
      <p:sp>
        <p:nvSpPr>
          <p:cNvPr id="48" name="文本框 47"/>
          <p:cNvSpPr txBox="1"/>
          <p:nvPr/>
        </p:nvSpPr>
        <p:spPr>
          <a:xfrm>
            <a:off x="473075" y="1379220"/>
            <a:ext cx="11276965" cy="3815080"/>
          </a:xfrm>
          <a:prstGeom prst="rect">
            <a:avLst/>
          </a:prstGeom>
          <a:noFill/>
        </p:spPr>
        <p:txBody>
          <a:bodyPr wrap="square" rtlCol="0" anchor="t">
            <a:spAutoFit/>
          </a:bodyPr>
          <a:lstStyle/>
          <a:p>
            <a:pPr marL="342900" indent="-342900" fontAlgn="auto">
              <a:lnSpc>
                <a:spcPct val="100000"/>
              </a:lnSpc>
              <a:spcBef>
                <a:spcPts val="600"/>
              </a:spcBef>
              <a:spcAft>
                <a:spcPts val="600"/>
              </a:spcAft>
              <a:buFont typeface="Wingdings" panose="05000000000000000000" charset="0"/>
              <a:buChar char="l"/>
            </a:pPr>
            <a:r>
              <a:rPr lang="zh-CN" altLang="en-US" sz="2400"/>
              <a:t>科慧产品动态跟踪、收录世界各国近</a:t>
            </a:r>
            <a:r>
              <a:rPr lang="en-US" altLang="zh-CN" sz="2400"/>
              <a:t>60</a:t>
            </a:r>
            <a:r>
              <a:rPr lang="zh-CN" altLang="en-US" sz="2400"/>
              <a:t>个大型科研资助团体（近</a:t>
            </a:r>
            <a:r>
              <a:rPr lang="en-US" altLang="zh-CN" sz="2400"/>
              <a:t>160</a:t>
            </a:r>
            <a:r>
              <a:rPr lang="zh-CN" altLang="en-US" sz="2400"/>
              <a:t>多个科研资助机构）的公开的科研项目、人才项目、奖励基金，</a:t>
            </a:r>
            <a:r>
              <a:rPr lang="zh-CN" altLang="en-US" sz="2400">
                <a:solidFill>
                  <a:schemeClr val="tx1"/>
                </a:solidFill>
              </a:rPr>
              <a:t>目前涵盖中国、</a:t>
            </a:r>
            <a:r>
              <a:rPr sz="2400" spc="-10" dirty="0">
                <a:solidFill>
                  <a:schemeClr val="tx1"/>
                </a:solidFill>
                <a:latin typeface="宋体" panose="02010600030101010101" pitchFamily="2" charset="-122"/>
                <a:cs typeface="宋体" panose="02010600030101010101" pitchFamily="2" charset="-122"/>
                <a:sym typeface="+mn-ea"/>
              </a:rPr>
              <a:t>北</a:t>
            </a:r>
            <a:r>
              <a:rPr sz="2400" spc="10" dirty="0">
                <a:solidFill>
                  <a:schemeClr val="tx1"/>
                </a:solidFill>
                <a:latin typeface="宋体" panose="02010600030101010101" pitchFamily="2" charset="-122"/>
                <a:cs typeface="宋体" panose="02010600030101010101" pitchFamily="2" charset="-122"/>
                <a:sym typeface="+mn-ea"/>
              </a:rPr>
              <a:t>美</a:t>
            </a:r>
            <a:r>
              <a:rPr sz="2400" spc="-10" dirty="0">
                <a:solidFill>
                  <a:schemeClr val="tx1"/>
                </a:solidFill>
                <a:latin typeface="宋体" panose="02010600030101010101" pitchFamily="2" charset="-122"/>
                <a:cs typeface="宋体" panose="02010600030101010101" pitchFamily="2" charset="-122"/>
                <a:sym typeface="+mn-ea"/>
              </a:rPr>
              <a:t>，欧</a:t>
            </a:r>
            <a:r>
              <a:rPr sz="2400" spc="10" dirty="0">
                <a:solidFill>
                  <a:schemeClr val="tx1"/>
                </a:solidFill>
                <a:latin typeface="宋体" panose="02010600030101010101" pitchFamily="2" charset="-122"/>
                <a:cs typeface="宋体" panose="02010600030101010101" pitchFamily="2" charset="-122"/>
                <a:sym typeface="+mn-ea"/>
              </a:rPr>
              <a:t>洲</a:t>
            </a:r>
            <a:r>
              <a:rPr sz="2400" spc="-10" dirty="0">
                <a:solidFill>
                  <a:schemeClr val="tx1"/>
                </a:solidFill>
                <a:latin typeface="宋体" panose="02010600030101010101" pitchFamily="2" charset="-122"/>
                <a:cs typeface="宋体" panose="02010600030101010101" pitchFamily="2" charset="-122"/>
                <a:sym typeface="+mn-ea"/>
              </a:rPr>
              <a:t>，澳</a:t>
            </a:r>
            <a:r>
              <a:rPr sz="2400" spc="10" dirty="0">
                <a:solidFill>
                  <a:schemeClr val="tx1"/>
                </a:solidFill>
                <a:latin typeface="宋体" panose="02010600030101010101" pitchFamily="2" charset="-122"/>
                <a:cs typeface="宋体" panose="02010600030101010101" pitchFamily="2" charset="-122"/>
                <a:sym typeface="+mn-ea"/>
              </a:rPr>
              <a:t>洲</a:t>
            </a:r>
            <a:r>
              <a:rPr lang="zh-CN" sz="2400" spc="-10" dirty="0">
                <a:solidFill>
                  <a:schemeClr val="tx1"/>
                </a:solidFill>
                <a:latin typeface="宋体" panose="02010600030101010101" pitchFamily="2" charset="-122"/>
                <a:cs typeface="宋体" panose="02010600030101010101" pitchFamily="2" charset="-122"/>
                <a:sym typeface="+mn-ea"/>
              </a:rPr>
              <a:t>、</a:t>
            </a:r>
            <a:r>
              <a:rPr sz="2400" spc="-15" dirty="0">
                <a:solidFill>
                  <a:schemeClr val="tx1"/>
                </a:solidFill>
                <a:latin typeface="宋体" panose="02010600030101010101" pitchFamily="2" charset="-122"/>
                <a:cs typeface="宋体" panose="02010600030101010101" pitchFamily="2" charset="-122"/>
                <a:sym typeface="+mn-ea"/>
              </a:rPr>
              <a:t>日本</a:t>
            </a:r>
            <a:r>
              <a:rPr lang="zh-CN" sz="2400" spc="-15" dirty="0">
                <a:solidFill>
                  <a:schemeClr val="tx1"/>
                </a:solidFill>
                <a:latin typeface="宋体" panose="02010600030101010101" pitchFamily="2" charset="-122"/>
                <a:cs typeface="宋体" panose="02010600030101010101" pitchFamily="2" charset="-122"/>
                <a:sym typeface="+mn-ea"/>
              </a:rPr>
              <a:t>等近</a:t>
            </a:r>
            <a:r>
              <a:rPr lang="en-US" altLang="zh-CN" sz="2400" spc="-15" dirty="0">
                <a:solidFill>
                  <a:schemeClr val="tx1"/>
                </a:solidFill>
                <a:latin typeface="宋体" panose="02010600030101010101" pitchFamily="2" charset="-122"/>
                <a:cs typeface="宋体" panose="02010600030101010101" pitchFamily="2" charset="-122"/>
                <a:sym typeface="+mn-ea"/>
              </a:rPr>
              <a:t>20</a:t>
            </a:r>
            <a:r>
              <a:rPr lang="zh-CN" altLang="en-US" sz="2400" spc="-15" dirty="0">
                <a:solidFill>
                  <a:schemeClr val="tx1"/>
                </a:solidFill>
                <a:latin typeface="宋体" panose="02010600030101010101" pitchFamily="2" charset="-122"/>
                <a:cs typeface="宋体" panose="02010600030101010101" pitchFamily="2" charset="-122"/>
                <a:sym typeface="+mn-ea"/>
              </a:rPr>
              <a:t>个</a:t>
            </a:r>
            <a:r>
              <a:rPr sz="2400" spc="-15" dirty="0">
                <a:solidFill>
                  <a:schemeClr val="tx1"/>
                </a:solidFill>
                <a:latin typeface="宋体" panose="02010600030101010101" pitchFamily="2" charset="-122"/>
                <a:cs typeface="宋体" panose="02010600030101010101" pitchFamily="2" charset="-122"/>
                <a:sym typeface="+mn-ea"/>
              </a:rPr>
              <a:t>国家的相关信息，并</a:t>
            </a:r>
            <a:r>
              <a:rPr sz="2400" spc="5" dirty="0">
                <a:solidFill>
                  <a:schemeClr val="tx1"/>
                </a:solidFill>
                <a:latin typeface="宋体" panose="02010600030101010101" pitchFamily="2" charset="-122"/>
                <a:cs typeface="宋体" panose="02010600030101010101" pitchFamily="2" charset="-122"/>
                <a:sym typeface="+mn-ea"/>
              </a:rPr>
              <a:t>在</a:t>
            </a:r>
            <a:r>
              <a:rPr sz="2400" spc="-15" dirty="0">
                <a:solidFill>
                  <a:schemeClr val="tx1"/>
                </a:solidFill>
                <a:latin typeface="宋体" panose="02010600030101010101" pitchFamily="2" charset="-122"/>
                <a:cs typeface="宋体" panose="02010600030101010101" pitchFamily="2" charset="-122"/>
                <a:sym typeface="+mn-ea"/>
              </a:rPr>
              <a:t>不断</a:t>
            </a:r>
            <a:r>
              <a:rPr sz="2400" spc="5" dirty="0">
                <a:solidFill>
                  <a:schemeClr val="tx1"/>
                </a:solidFill>
                <a:latin typeface="宋体" panose="02010600030101010101" pitchFamily="2" charset="-122"/>
                <a:cs typeface="宋体" panose="02010600030101010101" pitchFamily="2" charset="-122"/>
                <a:sym typeface="+mn-ea"/>
              </a:rPr>
              <a:t>扩</a:t>
            </a:r>
            <a:r>
              <a:rPr sz="2400" spc="-15" dirty="0">
                <a:solidFill>
                  <a:schemeClr val="tx1"/>
                </a:solidFill>
                <a:latin typeface="宋体" panose="02010600030101010101" pitchFamily="2" charset="-122"/>
                <a:cs typeface="宋体" panose="02010600030101010101" pitchFamily="2" charset="-122"/>
                <a:sym typeface="+mn-ea"/>
              </a:rPr>
              <a:t>展中</a:t>
            </a:r>
            <a:r>
              <a:rPr lang="zh-CN" altLang="en-US" sz="2400">
                <a:solidFill>
                  <a:schemeClr val="tx1"/>
                </a:solidFill>
              </a:rPr>
              <a:t>。</a:t>
            </a:r>
          </a:p>
          <a:p>
            <a:pPr marL="812165" indent="-342900" fontAlgn="auto">
              <a:lnSpc>
                <a:spcPct val="100000"/>
              </a:lnSpc>
              <a:spcBef>
                <a:spcPts val="600"/>
              </a:spcBef>
              <a:spcAft>
                <a:spcPts val="600"/>
              </a:spcAft>
              <a:buFont typeface="Wingdings" panose="05000000000000000000" charset="0"/>
              <a:buChar char="l"/>
              <a:tabLst>
                <a:tab pos="616585" algn="l"/>
              </a:tabLst>
            </a:pPr>
            <a:r>
              <a:rPr lang="zh-CN" sz="2400" spc="-10" dirty="0">
                <a:solidFill>
                  <a:schemeClr val="tx1"/>
                </a:solidFill>
                <a:latin typeface="Calibri" panose="020F0502020204030204"/>
                <a:cs typeface="Calibri" panose="020F0502020204030204"/>
                <a:sym typeface="+mn-ea"/>
              </a:rPr>
              <a:t>超过</a:t>
            </a:r>
            <a:r>
              <a:rPr lang="en-US" altLang="zh-CN" sz="2400" spc="-10" dirty="0">
                <a:solidFill>
                  <a:schemeClr val="tx1"/>
                </a:solidFill>
                <a:latin typeface="Calibri" panose="020F0502020204030204"/>
                <a:cs typeface="Calibri" panose="020F0502020204030204"/>
                <a:sym typeface="+mn-ea"/>
              </a:rPr>
              <a:t>450</a:t>
            </a:r>
            <a:r>
              <a:rPr lang="zh-CN" altLang="en-US" sz="2400" spc="-10" dirty="0">
                <a:solidFill>
                  <a:schemeClr val="tx1"/>
                </a:solidFill>
                <a:latin typeface="Calibri" panose="020F0502020204030204"/>
                <a:cs typeface="Calibri" panose="020F0502020204030204"/>
                <a:sym typeface="+mn-ea"/>
              </a:rPr>
              <a:t>万条公开的科研项目信息，最早回溯至</a:t>
            </a:r>
            <a:r>
              <a:rPr lang="en-US" altLang="zh-CN" sz="2400" spc="-10" dirty="0">
                <a:solidFill>
                  <a:schemeClr val="tx1"/>
                </a:solidFill>
                <a:latin typeface="Calibri" panose="020F0502020204030204"/>
                <a:cs typeface="Calibri" panose="020F0502020204030204"/>
                <a:sym typeface="+mn-ea"/>
              </a:rPr>
              <a:t>1950</a:t>
            </a:r>
            <a:r>
              <a:rPr lang="zh-CN" altLang="en-US" sz="2400" spc="-10" dirty="0">
                <a:solidFill>
                  <a:schemeClr val="tx1"/>
                </a:solidFill>
                <a:latin typeface="Calibri" panose="020F0502020204030204"/>
                <a:cs typeface="Calibri" panose="020F0502020204030204"/>
                <a:sym typeface="+mn-ea"/>
              </a:rPr>
              <a:t>年（总量在不断增加中）</a:t>
            </a:r>
          </a:p>
          <a:p>
            <a:pPr marL="812165" indent="-342900" fontAlgn="auto">
              <a:lnSpc>
                <a:spcPct val="100000"/>
              </a:lnSpc>
              <a:spcBef>
                <a:spcPts val="600"/>
              </a:spcBef>
              <a:spcAft>
                <a:spcPts val="600"/>
              </a:spcAft>
              <a:buFont typeface="Wingdings" panose="05000000000000000000" charset="0"/>
              <a:buChar char="l"/>
              <a:tabLst>
                <a:tab pos="616585" algn="l"/>
              </a:tabLst>
            </a:pPr>
            <a:r>
              <a:rPr lang="en-US" altLang="zh-CN" sz="2400" spc="-10" dirty="0">
                <a:solidFill>
                  <a:schemeClr val="tx1"/>
                </a:solidFill>
                <a:latin typeface="Calibri" panose="020F0502020204030204"/>
                <a:cs typeface="Calibri" panose="020F0502020204030204"/>
                <a:sym typeface="+mn-ea"/>
              </a:rPr>
              <a:t>2015</a:t>
            </a:r>
            <a:r>
              <a:rPr lang="zh-CN" altLang="en-US" sz="2400" spc="-10" dirty="0">
                <a:solidFill>
                  <a:schemeClr val="tx1"/>
                </a:solidFill>
                <a:latin typeface="Calibri" panose="020F0502020204030204"/>
                <a:cs typeface="Calibri" panose="020F0502020204030204"/>
                <a:sym typeface="+mn-ea"/>
              </a:rPr>
              <a:t>年之后立项并正在进行中项目超过</a:t>
            </a:r>
            <a:r>
              <a:rPr lang="en-US" altLang="zh-CN" sz="2400" spc="-10" dirty="0">
                <a:solidFill>
                  <a:schemeClr val="tx1"/>
                </a:solidFill>
                <a:latin typeface="Calibri" panose="020F0502020204030204"/>
                <a:cs typeface="Calibri" panose="020F0502020204030204"/>
                <a:sym typeface="+mn-ea"/>
              </a:rPr>
              <a:t>60</a:t>
            </a:r>
            <a:r>
              <a:rPr lang="zh-CN" altLang="en-US" sz="2400" spc="-10" dirty="0">
                <a:solidFill>
                  <a:schemeClr val="tx1"/>
                </a:solidFill>
                <a:latin typeface="Calibri" panose="020F0502020204030204"/>
                <a:cs typeface="Calibri" panose="020F0502020204030204"/>
                <a:sym typeface="+mn-ea"/>
              </a:rPr>
              <a:t>万条；</a:t>
            </a:r>
          </a:p>
          <a:p>
            <a:pPr marL="812165" indent="-342900" fontAlgn="auto">
              <a:lnSpc>
                <a:spcPct val="100000"/>
              </a:lnSpc>
              <a:spcBef>
                <a:spcPts val="600"/>
              </a:spcBef>
              <a:spcAft>
                <a:spcPts val="600"/>
              </a:spcAft>
              <a:buFont typeface="Wingdings" panose="05000000000000000000" charset="0"/>
              <a:buChar char="l"/>
              <a:tabLst>
                <a:tab pos="616585" algn="l"/>
              </a:tabLst>
            </a:pPr>
            <a:r>
              <a:rPr sz="2400" spc="-15" dirty="0">
                <a:solidFill>
                  <a:schemeClr val="tx1"/>
                </a:solidFill>
                <a:latin typeface="宋体" panose="02010600030101010101" pitchFamily="2" charset="-122"/>
                <a:cs typeface="宋体" panose="02010600030101010101" pitchFamily="2" charset="-122"/>
                <a:sym typeface="+mn-ea"/>
              </a:rPr>
              <a:t>信息自动获取，</a:t>
            </a:r>
            <a:r>
              <a:rPr lang="zh-CN" sz="2400" spc="-15" dirty="0">
                <a:solidFill>
                  <a:schemeClr val="tx1"/>
                </a:solidFill>
                <a:latin typeface="宋体" panose="02010600030101010101" pitchFamily="2" charset="-122"/>
                <a:cs typeface="宋体" panose="02010600030101010101" pitchFamily="2" charset="-122"/>
                <a:sym typeface="+mn-ea"/>
              </a:rPr>
              <a:t>人工辅助</a:t>
            </a:r>
            <a:r>
              <a:rPr sz="2400" spc="-15" dirty="0">
                <a:solidFill>
                  <a:schemeClr val="tx1"/>
                </a:solidFill>
                <a:latin typeface="宋体" panose="02010600030101010101" pitchFamily="2" charset="-122"/>
                <a:cs typeface="宋体" panose="02010600030101010101" pitchFamily="2" charset="-122"/>
                <a:sym typeface="+mn-ea"/>
              </a:rPr>
              <a:t>加工</a:t>
            </a:r>
            <a:r>
              <a:rPr lang="zh-CN" sz="2400" spc="-15" dirty="0">
                <a:solidFill>
                  <a:schemeClr val="tx1"/>
                </a:solidFill>
                <a:latin typeface="宋体" panose="02010600030101010101" pitchFamily="2" charset="-122"/>
                <a:cs typeface="宋体" panose="02010600030101010101" pitchFamily="2" charset="-122"/>
                <a:sym typeface="+mn-ea"/>
              </a:rPr>
              <a:t>、规范</a:t>
            </a:r>
            <a:r>
              <a:rPr sz="2400" spc="-5" dirty="0">
                <a:solidFill>
                  <a:schemeClr val="tx1"/>
                </a:solidFill>
                <a:latin typeface="Calibri" panose="020F0502020204030204"/>
                <a:cs typeface="Calibri" panose="020F0502020204030204"/>
                <a:sym typeface="+mn-ea"/>
              </a:rPr>
              <a:t>;</a:t>
            </a:r>
            <a:endParaRPr sz="2400">
              <a:solidFill>
                <a:schemeClr val="tx1"/>
              </a:solidFill>
              <a:latin typeface="Calibri" panose="020F0502020204030204"/>
              <a:cs typeface="Calibri" panose="020F0502020204030204"/>
            </a:endParaRPr>
          </a:p>
          <a:p>
            <a:pPr marL="812165" indent="-342900" fontAlgn="auto">
              <a:lnSpc>
                <a:spcPct val="100000"/>
              </a:lnSpc>
              <a:spcBef>
                <a:spcPts val="600"/>
              </a:spcBef>
              <a:spcAft>
                <a:spcPts val="600"/>
              </a:spcAft>
              <a:buFont typeface="Wingdings" panose="05000000000000000000" charset="0"/>
              <a:buChar char="l"/>
              <a:tabLst>
                <a:tab pos="616585" algn="l"/>
              </a:tabLst>
            </a:pPr>
            <a:r>
              <a:rPr lang="zh-CN" sz="2400" spc="-10" dirty="0">
                <a:solidFill>
                  <a:schemeClr val="tx1"/>
                </a:solidFill>
                <a:latin typeface="宋体" panose="02010600030101010101" pitchFamily="2" charset="-122"/>
                <a:cs typeface="宋体" panose="02010600030101010101" pitchFamily="2" charset="-122"/>
                <a:sym typeface="+mn-ea"/>
              </a:rPr>
              <a:t>国内项目正式公示后一周内完成更新，国际项目月更新；</a:t>
            </a:r>
            <a:endParaRPr sz="2400" spc="-10" dirty="0">
              <a:solidFill>
                <a:schemeClr val="tx1"/>
              </a:solidFill>
              <a:latin typeface="宋体" panose="02010600030101010101" pitchFamily="2" charset="-122"/>
              <a:cs typeface="宋体" panose="02010600030101010101" pitchFamily="2" charset="-122"/>
              <a:sym typeface="+mn-ea"/>
            </a:endParaRPr>
          </a:p>
          <a:p>
            <a:pPr marL="812165" indent="-342900" fontAlgn="auto">
              <a:lnSpc>
                <a:spcPct val="100000"/>
              </a:lnSpc>
              <a:spcBef>
                <a:spcPts val="600"/>
              </a:spcBef>
              <a:spcAft>
                <a:spcPts val="600"/>
              </a:spcAft>
              <a:buFont typeface="Wingdings" panose="05000000000000000000" charset="0"/>
              <a:buChar char="l"/>
              <a:tabLst>
                <a:tab pos="616585" algn="l"/>
              </a:tabLst>
            </a:pPr>
            <a:r>
              <a:rPr lang="zh-CN" sz="2400" spc="-10" dirty="0">
                <a:solidFill>
                  <a:schemeClr val="tx1"/>
                </a:solidFill>
                <a:latin typeface="宋体" panose="02010600030101010101" pitchFamily="2" charset="-122"/>
                <a:cs typeface="宋体" panose="02010600030101010101" pitchFamily="2" charset="-122"/>
                <a:sym typeface="+mn-ea"/>
              </a:rPr>
              <a:t>原始来源有项目独立页面的</a:t>
            </a:r>
            <a:r>
              <a:rPr sz="2400" spc="-10" dirty="0">
                <a:solidFill>
                  <a:schemeClr val="tx1"/>
                </a:solidFill>
                <a:latin typeface="宋体" panose="02010600030101010101" pitchFamily="2" charset="-122"/>
                <a:cs typeface="宋体" panose="02010600030101010101" pitchFamily="2" charset="-122"/>
                <a:sym typeface="+mn-ea"/>
              </a:rPr>
              <a:t>能够</a:t>
            </a:r>
            <a:r>
              <a:rPr lang="zh-CN" sz="2400" spc="-10" dirty="0">
                <a:solidFill>
                  <a:schemeClr val="tx1"/>
                </a:solidFill>
                <a:latin typeface="宋体" panose="02010600030101010101" pitchFamily="2" charset="-122"/>
                <a:cs typeface="宋体" panose="02010600030101010101" pitchFamily="2" charset="-122"/>
                <a:sym typeface="+mn-ea"/>
              </a:rPr>
              <a:t>直接</a:t>
            </a:r>
            <a:r>
              <a:rPr sz="2400" spc="-10" dirty="0">
                <a:solidFill>
                  <a:schemeClr val="tx1"/>
                </a:solidFill>
                <a:latin typeface="宋体" panose="02010600030101010101" pitchFamily="2" charset="-122"/>
                <a:cs typeface="宋体" panose="02010600030101010101" pitchFamily="2" charset="-122"/>
                <a:sym typeface="+mn-ea"/>
              </a:rPr>
              <a:t>链接到原始的详细信</a:t>
            </a:r>
            <a:r>
              <a:rPr sz="2400" spc="-5" dirty="0">
                <a:solidFill>
                  <a:schemeClr val="tx1"/>
                </a:solidFill>
                <a:latin typeface="宋体" panose="02010600030101010101" pitchFamily="2" charset="-122"/>
                <a:cs typeface="宋体" panose="02010600030101010101" pitchFamily="2" charset="-122"/>
                <a:sym typeface="+mn-ea"/>
              </a:rPr>
              <a:t>息</a:t>
            </a:r>
            <a:r>
              <a:rPr lang="zh-CN" altLang="en-US" sz="2400">
                <a:solidFill>
                  <a:schemeClr val="tx1"/>
                </a:solidFill>
                <a:sym typeface="+mn-ea"/>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738313"/>
            <a:ext cx="12192000" cy="3381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528445" y="3429000"/>
            <a:ext cx="8205470" cy="676910"/>
          </a:xfrm>
          <a:prstGeom prst="rect">
            <a:avLst/>
          </a:prstGeom>
          <a:noFill/>
        </p:spPr>
        <p:txBody>
          <a:bodyPr wrap="square" lIns="0" tIns="0" rIns="0" bIns="0" rtlCol="0">
            <a:spAutoFit/>
          </a:bodyPr>
          <a:lstStyle/>
          <a:p>
            <a:r>
              <a:rPr lang="zh-CN" altLang="en-US" sz="4400" dirty="0" smtClean="0">
                <a:solidFill>
                  <a:schemeClr val="bg1"/>
                </a:solidFill>
                <a:latin typeface="+mj-lt"/>
                <a:ea typeface="+mj-ea"/>
              </a:rPr>
              <a:t>科慧有什么数据，来源于哪里？</a:t>
            </a:r>
            <a:endParaRPr lang="zh-CN" altLang="en-US" sz="4400" dirty="0">
              <a:solidFill>
                <a:schemeClr val="bg1"/>
              </a:solidFill>
              <a:latin typeface="+mj-lt"/>
              <a:ea typeface="+mj-ea"/>
            </a:endParaRPr>
          </a:p>
        </p:txBody>
      </p:sp>
      <p:sp>
        <p:nvSpPr>
          <p:cNvPr id="11" name="文本框 10"/>
          <p:cNvSpPr txBox="1"/>
          <p:nvPr/>
        </p:nvSpPr>
        <p:spPr>
          <a:xfrm>
            <a:off x="1430431" y="1795463"/>
            <a:ext cx="812165" cy="1769745"/>
          </a:xfrm>
          <a:prstGeom prst="rect">
            <a:avLst/>
          </a:prstGeom>
          <a:noFill/>
        </p:spPr>
        <p:txBody>
          <a:bodyPr wrap="none" lIns="0" tIns="0" rIns="0" bIns="0" rtlCol="0">
            <a:spAutoFit/>
          </a:bodyPr>
          <a:lstStyle>
            <a:defPPr>
              <a:defRPr lang="zh-CN"/>
            </a:defPPr>
            <a:lvl1pPr>
              <a:defRPr sz="2400">
                <a:solidFill>
                  <a:schemeClr val="tx2"/>
                </a:solidFill>
                <a:latin typeface="+mj-lt"/>
                <a:ea typeface="+mj-ea"/>
              </a:defRPr>
            </a:lvl1pPr>
          </a:lstStyle>
          <a:p>
            <a:r>
              <a:rPr lang="en-US" sz="11500">
                <a:solidFill>
                  <a:srgbClr val="92D050"/>
                </a:solidFill>
                <a:latin typeface="+mn-lt"/>
                <a:ea typeface="+mn-ea"/>
              </a:rPr>
              <a:t>2</a:t>
            </a:r>
            <a:endParaRPr lang="en-US" sz="11500" dirty="0">
              <a:solidFill>
                <a:srgbClr val="92D050"/>
              </a:solidFill>
              <a:latin typeface="+mn-lt"/>
              <a:ea typeface="+mn-ea"/>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124762" y="229180"/>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2</a:t>
            </a:r>
          </a:p>
        </p:txBody>
      </p:sp>
      <p:sp>
        <p:nvSpPr>
          <p:cNvPr id="45" name="TextBox 12"/>
          <p:cNvSpPr txBox="1">
            <a:spLocks noChangeArrowheads="1"/>
          </p:cNvSpPr>
          <p:nvPr/>
        </p:nvSpPr>
        <p:spPr bwMode="auto">
          <a:xfrm>
            <a:off x="978535" y="202565"/>
            <a:ext cx="916622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科慧</a:t>
            </a:r>
            <a:r>
              <a:rPr lang="zh-CN" sz="2400" b="1" dirty="0" smtClean="0">
                <a:latin typeface="楷体" panose="02010609060101010101" pitchFamily="49" charset="-122"/>
                <a:ea typeface="楷体" panose="02010609060101010101" pitchFamily="49" charset="-122"/>
                <a:cs typeface="Times New Roman" panose="02020603050405020304" pitchFamily="18" charset="0"/>
              </a:rPr>
              <a:t>有什么数据，来源于哪里？</a:t>
            </a:r>
          </a:p>
        </p:txBody>
      </p:sp>
      <p:sp>
        <p:nvSpPr>
          <p:cNvPr id="16" name="泪滴形 15"/>
          <p:cNvSpPr/>
          <p:nvPr>
            <p:custDataLst>
              <p:tags r:id="rId1"/>
            </p:custDataLst>
          </p:nvPr>
        </p:nvSpPr>
        <p:spPr>
          <a:xfrm rot="13500000">
            <a:off x="6121441" y="2975467"/>
            <a:ext cx="2242408" cy="2242408"/>
          </a:xfrm>
          <a:prstGeom prst="teardrop">
            <a:avLst/>
          </a:prstGeom>
          <a:gradFill>
            <a:gsLst>
              <a:gs pos="0">
                <a:srgbClr val="9BBB58"/>
              </a:gs>
              <a:gs pos="100000">
                <a:srgbClr val="9BBB58">
                  <a:lumMod val="75000"/>
                </a:srgbClr>
              </a:gs>
            </a:gsLst>
            <a:lin ang="10800000" scaled="0"/>
          </a:gradFill>
          <a:ln>
            <a:noFill/>
          </a:ln>
        </p:spPr>
        <p:style>
          <a:lnRef idx="2">
            <a:srgbClr val="1E74AD">
              <a:shade val="50000"/>
            </a:srgbClr>
          </a:lnRef>
          <a:fillRef idx="1">
            <a:srgbClr val="1E74AD"/>
          </a:fillRef>
          <a:effectRef idx="0">
            <a:srgbClr val="1E74AD"/>
          </a:effectRef>
          <a:fontRef idx="minor">
            <a:srgbClr val="FFFFFF"/>
          </a:fontRef>
        </p:style>
        <p:txBody>
          <a:bodyPr rtlCol="0" anchor="ctr"/>
          <a:lstStyle/>
          <a:p>
            <a:pPr algn="ctr"/>
            <a:endParaRPr lang="zh-CN" altLang="en-US">
              <a:solidFill>
                <a:srgbClr val="3398DA"/>
              </a:solidFill>
              <a:latin typeface="Arial" panose="020B0604020202020204" pitchFamily="34" charset="0"/>
              <a:sym typeface="Arial" panose="020B0604020202020204" pitchFamily="34" charset="0"/>
            </a:endParaRPr>
          </a:p>
        </p:txBody>
      </p:sp>
      <p:sp>
        <p:nvSpPr>
          <p:cNvPr id="15" name="任意多边形: 形状 14"/>
          <p:cNvSpPr/>
          <p:nvPr>
            <p:custDataLst>
              <p:tags r:id="rId2"/>
            </p:custDataLst>
          </p:nvPr>
        </p:nvSpPr>
        <p:spPr>
          <a:xfrm rot="13500000">
            <a:off x="5802974" y="3744312"/>
            <a:ext cx="1085346" cy="862377"/>
          </a:xfrm>
          <a:custGeom>
            <a:avLst/>
            <a:gdLst>
              <a:gd name="connsiteX0" fmla="*/ 1074174 w 1074174"/>
              <a:gd name="connsiteY0" fmla="*/ 853500 h 853500"/>
              <a:gd name="connsiteX1" fmla="*/ 1065537 w 1074174"/>
              <a:gd name="connsiteY1" fmla="*/ 818125 h 853500"/>
              <a:gd name="connsiteX2" fmla="*/ 776439 w 1074174"/>
              <a:gd name="connsiteY2" fmla="*/ 332982 h 853500"/>
              <a:gd name="connsiteX3" fmla="*/ 183654 w 1074174"/>
              <a:gd name="connsiteY3" fmla="*/ 17603 h 853500"/>
              <a:gd name="connsiteX4" fmla="*/ 0 w 1074174"/>
              <a:gd name="connsiteY4" fmla="*/ 0 h 853500"/>
              <a:gd name="connsiteX5" fmla="*/ 1074174 w 1074174"/>
              <a:gd name="connsiteY5" fmla="*/ 0 h 85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4174" h="853500">
                <a:moveTo>
                  <a:pt x="1074174" y="853500"/>
                </a:moveTo>
                <a:lnTo>
                  <a:pt x="1065537" y="818125"/>
                </a:lnTo>
                <a:cubicBezTo>
                  <a:pt x="1012974" y="640535"/>
                  <a:pt x="916608" y="473151"/>
                  <a:pt x="776439" y="332982"/>
                </a:cubicBezTo>
                <a:cubicBezTo>
                  <a:pt x="608237" y="164780"/>
                  <a:pt x="400844" y="59653"/>
                  <a:pt x="183654" y="17603"/>
                </a:cubicBezTo>
                <a:lnTo>
                  <a:pt x="0" y="0"/>
                </a:lnTo>
                <a:lnTo>
                  <a:pt x="1074174" y="0"/>
                </a:lnTo>
                <a:close/>
              </a:path>
            </a:pathLst>
          </a:custGeom>
          <a:solidFill>
            <a:srgbClr val="9BBB58">
              <a:lumMod val="75000"/>
              <a:alpha val="40000"/>
            </a:srgbClr>
          </a:solidFill>
          <a:ln>
            <a:noFill/>
          </a:ln>
        </p:spPr>
        <p:style>
          <a:lnRef idx="2">
            <a:srgbClr val="1E74AD">
              <a:shade val="50000"/>
            </a:srgbClr>
          </a:lnRef>
          <a:fillRef idx="1">
            <a:srgbClr val="1E74AD"/>
          </a:fillRef>
          <a:effectRef idx="0">
            <a:srgbClr val="1E74AD"/>
          </a:effectRef>
          <a:fontRef idx="minor">
            <a:srgbClr val="FFFFFF"/>
          </a:fontRef>
        </p:style>
        <p:txBody>
          <a:bodyPr rtlCol="0" anchor="ctr"/>
          <a:lstStyle/>
          <a:p>
            <a:pPr algn="ctr"/>
            <a:endParaRPr lang="zh-CN" altLang="en-US">
              <a:solidFill>
                <a:srgbClr val="3398DA"/>
              </a:solidFill>
              <a:latin typeface="Arial" panose="020B0604020202020204" pitchFamily="34" charset="0"/>
              <a:sym typeface="Arial" panose="020B0604020202020204" pitchFamily="34" charset="0"/>
            </a:endParaRPr>
          </a:p>
        </p:txBody>
      </p:sp>
      <p:sp>
        <p:nvSpPr>
          <p:cNvPr id="10" name="泪滴形 9"/>
          <p:cNvSpPr/>
          <p:nvPr>
            <p:custDataLst>
              <p:tags r:id="rId3"/>
            </p:custDataLst>
          </p:nvPr>
        </p:nvSpPr>
        <p:spPr>
          <a:xfrm rot="2700000">
            <a:off x="3622391" y="2306202"/>
            <a:ext cx="2242408" cy="2242408"/>
          </a:xfrm>
          <a:prstGeom prst="teardrop">
            <a:avLst/>
          </a:prstGeom>
          <a:gradFill>
            <a:gsLst>
              <a:gs pos="0">
                <a:srgbClr val="3398DA"/>
              </a:gs>
              <a:gs pos="100000">
                <a:srgbClr val="3398DA">
                  <a:lumMod val="75000"/>
                </a:srgbClr>
              </a:gs>
            </a:gsLst>
            <a:lin ang="4200000" scaled="0"/>
          </a:gradFill>
          <a:ln>
            <a:noFill/>
          </a:ln>
        </p:spPr>
        <p:style>
          <a:lnRef idx="2">
            <a:srgbClr val="1E74AD">
              <a:shade val="50000"/>
            </a:srgbClr>
          </a:lnRef>
          <a:fillRef idx="1">
            <a:srgbClr val="1E74AD"/>
          </a:fillRef>
          <a:effectRef idx="0">
            <a:srgbClr val="1E74AD"/>
          </a:effectRef>
          <a:fontRef idx="minor">
            <a:srgbClr val="FFFFFF"/>
          </a:fontRef>
        </p:style>
        <p:txBody>
          <a:bodyPr rtlCol="0" anchor="ctr"/>
          <a:lstStyle/>
          <a:p>
            <a:pPr algn="ctr"/>
            <a:endParaRPr lang="zh-CN" altLang="en-US">
              <a:latin typeface="Arial" panose="020B0604020202020204" pitchFamily="34" charset="0"/>
              <a:sym typeface="Arial" panose="020B0604020202020204" pitchFamily="34" charset="0"/>
            </a:endParaRPr>
          </a:p>
        </p:txBody>
      </p:sp>
      <p:sp>
        <p:nvSpPr>
          <p:cNvPr id="18" name="椭圆 17"/>
          <p:cNvSpPr/>
          <p:nvPr>
            <p:custDataLst>
              <p:tags r:id="rId4"/>
            </p:custDataLst>
          </p:nvPr>
        </p:nvSpPr>
        <p:spPr>
          <a:xfrm>
            <a:off x="3908431" y="2592242"/>
            <a:ext cx="1670327" cy="1670327"/>
          </a:xfrm>
          <a:prstGeom prst="ellipse">
            <a:avLst/>
          </a:prstGeom>
          <a:solidFill>
            <a:srgbClr val="FFFFFF"/>
          </a:solidFill>
          <a:ln>
            <a:noFill/>
          </a:ln>
          <a:effectLst>
            <a:outerShdw blurRad="50800" dist="38100" dir="2700000" algn="tl" rotWithShape="0">
              <a:prstClr val="black">
                <a:alpha val="40000"/>
              </a:prstClr>
            </a:outerShdw>
          </a:effectLst>
        </p:spPr>
        <p:style>
          <a:lnRef idx="2">
            <a:srgbClr val="1E74AD">
              <a:shade val="50000"/>
            </a:srgbClr>
          </a:lnRef>
          <a:fillRef idx="1">
            <a:srgbClr val="1E74AD"/>
          </a:fillRef>
          <a:effectRef idx="0">
            <a:srgbClr val="1E74AD"/>
          </a:effectRef>
          <a:fontRef idx="minor">
            <a:srgbClr val="FFFFFF"/>
          </a:fontRef>
        </p:style>
        <p:txBody>
          <a:bodyPr rtlCol="0" anchor="ctr"/>
          <a:lstStyle/>
          <a:p>
            <a:pPr algn="ctr"/>
            <a:endParaRPr lang="zh-CN" altLang="en-US">
              <a:latin typeface="Arial" panose="020B0604020202020204" pitchFamily="34" charset="0"/>
              <a:sym typeface="Arial" panose="020B0604020202020204" pitchFamily="34" charset="0"/>
            </a:endParaRPr>
          </a:p>
        </p:txBody>
      </p:sp>
      <p:sp>
        <p:nvSpPr>
          <p:cNvPr id="21" name="椭圆 20"/>
          <p:cNvSpPr/>
          <p:nvPr>
            <p:custDataLst>
              <p:tags r:id="rId5"/>
            </p:custDataLst>
          </p:nvPr>
        </p:nvSpPr>
        <p:spPr>
          <a:xfrm>
            <a:off x="6407483" y="3261506"/>
            <a:ext cx="1670327" cy="1670327"/>
          </a:xfrm>
          <a:prstGeom prst="ellipse">
            <a:avLst/>
          </a:prstGeom>
          <a:solidFill>
            <a:srgbClr val="FFFFFF"/>
          </a:solidFill>
          <a:ln>
            <a:noFill/>
          </a:ln>
          <a:effectLst>
            <a:outerShdw blurRad="50800" dist="38100" dir="2700000" algn="tl" rotWithShape="0">
              <a:prstClr val="black">
                <a:alpha val="40000"/>
              </a:prstClr>
            </a:outerShdw>
          </a:effectLst>
        </p:spPr>
        <p:style>
          <a:lnRef idx="2">
            <a:srgbClr val="1E74AD">
              <a:shade val="50000"/>
            </a:srgbClr>
          </a:lnRef>
          <a:fillRef idx="1">
            <a:srgbClr val="1E74AD"/>
          </a:fillRef>
          <a:effectRef idx="0">
            <a:srgbClr val="1E74AD"/>
          </a:effectRef>
          <a:fontRef idx="minor">
            <a:srgbClr val="FFFFFF"/>
          </a:fontRef>
        </p:style>
        <p:txBody>
          <a:bodyPr rtlCol="0" anchor="ctr"/>
          <a:lstStyle/>
          <a:p>
            <a:pPr algn="ctr"/>
            <a:endParaRPr lang="zh-CN" altLang="en-US">
              <a:latin typeface="Arial" panose="020B0604020202020204" pitchFamily="34" charset="0"/>
              <a:sym typeface="Arial" panose="020B0604020202020204" pitchFamily="34" charset="0"/>
            </a:endParaRPr>
          </a:p>
        </p:txBody>
      </p:sp>
      <p:sp>
        <p:nvSpPr>
          <p:cNvPr id="22" name="任意多边形 36"/>
          <p:cNvSpPr/>
          <p:nvPr>
            <p:custDataLst>
              <p:tags r:id="rId6"/>
            </p:custDataLst>
          </p:nvPr>
        </p:nvSpPr>
        <p:spPr bwMode="auto">
          <a:xfrm>
            <a:off x="6778929" y="3486894"/>
            <a:ext cx="786462" cy="764889"/>
          </a:xfrm>
          <a:custGeom>
            <a:avLst/>
            <a:gdLst>
              <a:gd name="connsiteX0" fmla="*/ 443971 w 581388"/>
              <a:gd name="connsiteY0" fmla="*/ 441285 h 565441"/>
              <a:gd name="connsiteX1" fmla="*/ 429555 w 581388"/>
              <a:gd name="connsiteY1" fmla="*/ 455593 h 565441"/>
              <a:gd name="connsiteX2" fmla="*/ 429555 w 581388"/>
              <a:gd name="connsiteY2" fmla="*/ 472479 h 565441"/>
              <a:gd name="connsiteX3" fmla="*/ 412735 w 581388"/>
              <a:gd name="connsiteY3" fmla="*/ 472479 h 565441"/>
              <a:gd name="connsiteX4" fmla="*/ 398407 w 581388"/>
              <a:gd name="connsiteY4" fmla="*/ 486788 h 565441"/>
              <a:gd name="connsiteX5" fmla="*/ 412735 w 581388"/>
              <a:gd name="connsiteY5" fmla="*/ 501097 h 565441"/>
              <a:gd name="connsiteX6" fmla="*/ 429555 w 581388"/>
              <a:gd name="connsiteY6" fmla="*/ 501097 h 565441"/>
              <a:gd name="connsiteX7" fmla="*/ 429555 w 581388"/>
              <a:gd name="connsiteY7" fmla="*/ 517983 h 565441"/>
              <a:gd name="connsiteX8" fmla="*/ 443971 w 581388"/>
              <a:gd name="connsiteY8" fmla="*/ 532291 h 565441"/>
              <a:gd name="connsiteX9" fmla="*/ 458299 w 581388"/>
              <a:gd name="connsiteY9" fmla="*/ 517983 h 565441"/>
              <a:gd name="connsiteX10" fmla="*/ 458299 w 581388"/>
              <a:gd name="connsiteY10" fmla="*/ 501097 h 565441"/>
              <a:gd name="connsiteX11" fmla="*/ 475119 w 581388"/>
              <a:gd name="connsiteY11" fmla="*/ 501097 h 565441"/>
              <a:gd name="connsiteX12" fmla="*/ 489536 w 581388"/>
              <a:gd name="connsiteY12" fmla="*/ 486788 h 565441"/>
              <a:gd name="connsiteX13" fmla="*/ 475119 w 581388"/>
              <a:gd name="connsiteY13" fmla="*/ 472479 h 565441"/>
              <a:gd name="connsiteX14" fmla="*/ 458299 w 581388"/>
              <a:gd name="connsiteY14" fmla="*/ 472479 h 565441"/>
              <a:gd name="connsiteX15" fmla="*/ 458299 w 581388"/>
              <a:gd name="connsiteY15" fmla="*/ 455593 h 565441"/>
              <a:gd name="connsiteX16" fmla="*/ 443971 w 581388"/>
              <a:gd name="connsiteY16" fmla="*/ 441285 h 565441"/>
              <a:gd name="connsiteX17" fmla="*/ 443971 w 581388"/>
              <a:gd name="connsiteY17" fmla="*/ 407868 h 565441"/>
              <a:gd name="connsiteX18" fmla="*/ 522819 w 581388"/>
              <a:gd name="connsiteY18" fmla="*/ 486699 h 565441"/>
              <a:gd name="connsiteX19" fmla="*/ 443971 w 581388"/>
              <a:gd name="connsiteY19" fmla="*/ 565441 h 565441"/>
              <a:gd name="connsiteX20" fmla="*/ 365035 w 581388"/>
              <a:gd name="connsiteY20" fmla="*/ 486699 h 565441"/>
              <a:gd name="connsiteX21" fmla="*/ 443971 w 581388"/>
              <a:gd name="connsiteY21" fmla="*/ 407868 h 565441"/>
              <a:gd name="connsiteX22" fmla="*/ 581388 w 581388"/>
              <a:gd name="connsiteY22" fmla="*/ 125254 h 565441"/>
              <a:gd name="connsiteX23" fmla="*/ 581388 w 581388"/>
              <a:gd name="connsiteY23" fmla="*/ 430968 h 565441"/>
              <a:gd name="connsiteX24" fmla="*/ 575336 w 581388"/>
              <a:gd name="connsiteY24" fmla="*/ 446609 h 565441"/>
              <a:gd name="connsiteX25" fmla="*/ 443800 w 581388"/>
              <a:gd name="connsiteY25" fmla="*/ 349562 h 565441"/>
              <a:gd name="connsiteX26" fmla="*/ 314933 w 581388"/>
              <a:gd name="connsiteY26" fmla="*/ 439411 h 565441"/>
              <a:gd name="connsiteX27" fmla="*/ 314933 w 581388"/>
              <a:gd name="connsiteY27" fmla="*/ 221856 h 565441"/>
              <a:gd name="connsiteX28" fmla="*/ 0 w 581388"/>
              <a:gd name="connsiteY28" fmla="*/ 125113 h 565441"/>
              <a:gd name="connsiteX29" fmla="*/ 266384 w 581388"/>
              <a:gd name="connsiteY29" fmla="*/ 221806 h 565441"/>
              <a:gd name="connsiteX30" fmla="*/ 266384 w 581388"/>
              <a:gd name="connsiteY30" fmla="*/ 544413 h 565441"/>
              <a:gd name="connsiteX31" fmla="*/ 15842 w 581388"/>
              <a:gd name="connsiteY31" fmla="*/ 453586 h 565441"/>
              <a:gd name="connsiteX32" fmla="*/ 0 w 581388"/>
              <a:gd name="connsiteY32" fmla="*/ 430834 h 565441"/>
              <a:gd name="connsiteX33" fmla="*/ 290720 w 581388"/>
              <a:gd name="connsiteY33" fmla="*/ 0 h 565441"/>
              <a:gd name="connsiteX34" fmla="*/ 556831 w 581388"/>
              <a:gd name="connsiteY34" fmla="*/ 82562 h 565441"/>
              <a:gd name="connsiteX35" fmla="*/ 290720 w 581388"/>
              <a:gd name="connsiteY35" fmla="*/ 179166 h 565441"/>
              <a:gd name="connsiteX36" fmla="*/ 24698 w 581388"/>
              <a:gd name="connsiteY36" fmla="*/ 82562 h 5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81388" h="565441">
                <a:moveTo>
                  <a:pt x="443971" y="441285"/>
                </a:moveTo>
                <a:cubicBezTo>
                  <a:pt x="435962" y="441285"/>
                  <a:pt x="429555" y="447684"/>
                  <a:pt x="429555" y="455593"/>
                </a:cubicBezTo>
                <a:lnTo>
                  <a:pt x="429555" y="472479"/>
                </a:lnTo>
                <a:lnTo>
                  <a:pt x="412735" y="472479"/>
                </a:lnTo>
                <a:cubicBezTo>
                  <a:pt x="404815" y="472479"/>
                  <a:pt x="398407" y="478878"/>
                  <a:pt x="398407" y="486788"/>
                </a:cubicBezTo>
                <a:cubicBezTo>
                  <a:pt x="398407" y="494698"/>
                  <a:pt x="404815" y="501097"/>
                  <a:pt x="412735" y="501097"/>
                </a:cubicBezTo>
                <a:lnTo>
                  <a:pt x="429555" y="501097"/>
                </a:lnTo>
                <a:lnTo>
                  <a:pt x="429555" y="517983"/>
                </a:lnTo>
                <a:cubicBezTo>
                  <a:pt x="429555" y="525892"/>
                  <a:pt x="435962" y="532291"/>
                  <a:pt x="443971" y="532291"/>
                </a:cubicBezTo>
                <a:cubicBezTo>
                  <a:pt x="451892" y="532291"/>
                  <a:pt x="458299" y="525892"/>
                  <a:pt x="458299" y="517983"/>
                </a:cubicBezTo>
                <a:lnTo>
                  <a:pt x="458299" y="501097"/>
                </a:lnTo>
                <a:lnTo>
                  <a:pt x="475119" y="501097"/>
                </a:lnTo>
                <a:cubicBezTo>
                  <a:pt x="483128" y="501097"/>
                  <a:pt x="489536" y="494698"/>
                  <a:pt x="489536" y="486788"/>
                </a:cubicBezTo>
                <a:cubicBezTo>
                  <a:pt x="489536" y="478878"/>
                  <a:pt x="483128" y="472479"/>
                  <a:pt x="475119" y="472479"/>
                </a:cubicBezTo>
                <a:lnTo>
                  <a:pt x="458299" y="472479"/>
                </a:lnTo>
                <a:lnTo>
                  <a:pt x="458299" y="455593"/>
                </a:lnTo>
                <a:cubicBezTo>
                  <a:pt x="458299" y="447684"/>
                  <a:pt x="451892" y="441285"/>
                  <a:pt x="443971" y="441285"/>
                </a:cubicBezTo>
                <a:close/>
                <a:moveTo>
                  <a:pt x="443971" y="407868"/>
                </a:moveTo>
                <a:cubicBezTo>
                  <a:pt x="487489" y="407868"/>
                  <a:pt x="522819" y="443151"/>
                  <a:pt x="522819" y="486699"/>
                </a:cubicBezTo>
                <a:cubicBezTo>
                  <a:pt x="522819" y="530158"/>
                  <a:pt x="487489" y="565441"/>
                  <a:pt x="443971" y="565441"/>
                </a:cubicBezTo>
                <a:cubicBezTo>
                  <a:pt x="400365" y="565441"/>
                  <a:pt x="365035" y="530158"/>
                  <a:pt x="365035" y="486699"/>
                </a:cubicBezTo>
                <a:cubicBezTo>
                  <a:pt x="365035" y="443151"/>
                  <a:pt x="400365" y="407868"/>
                  <a:pt x="443971" y="407868"/>
                </a:cubicBezTo>
                <a:close/>
                <a:moveTo>
                  <a:pt x="581388" y="125254"/>
                </a:moveTo>
                <a:lnTo>
                  <a:pt x="581388" y="430968"/>
                </a:lnTo>
                <a:cubicBezTo>
                  <a:pt x="581388" y="436922"/>
                  <a:pt x="578985" y="442343"/>
                  <a:pt x="575336" y="446609"/>
                </a:cubicBezTo>
                <a:cubicBezTo>
                  <a:pt x="558071" y="390443"/>
                  <a:pt x="505652" y="349562"/>
                  <a:pt x="443800" y="349562"/>
                </a:cubicBezTo>
                <a:cubicBezTo>
                  <a:pt x="384706" y="349562"/>
                  <a:pt x="334423" y="386977"/>
                  <a:pt x="314933" y="439411"/>
                </a:cubicBezTo>
                <a:lnTo>
                  <a:pt x="314933" y="221856"/>
                </a:lnTo>
                <a:close/>
                <a:moveTo>
                  <a:pt x="0" y="125113"/>
                </a:moveTo>
                <a:lnTo>
                  <a:pt x="266384" y="221806"/>
                </a:lnTo>
                <a:lnTo>
                  <a:pt x="266384" y="544413"/>
                </a:lnTo>
                <a:lnTo>
                  <a:pt x="15842" y="453586"/>
                </a:lnTo>
                <a:cubicBezTo>
                  <a:pt x="6408" y="450120"/>
                  <a:pt x="0" y="440966"/>
                  <a:pt x="0" y="430834"/>
                </a:cubicBezTo>
                <a:close/>
                <a:moveTo>
                  <a:pt x="290720" y="0"/>
                </a:moveTo>
                <a:lnTo>
                  <a:pt x="556831" y="82562"/>
                </a:lnTo>
                <a:lnTo>
                  <a:pt x="290720" y="179166"/>
                </a:lnTo>
                <a:lnTo>
                  <a:pt x="24698" y="82562"/>
                </a:lnTo>
                <a:close/>
              </a:path>
            </a:pathLst>
          </a:custGeom>
          <a:solidFill>
            <a:srgbClr val="9BBB58"/>
          </a:solidFill>
          <a:ln>
            <a:noFill/>
          </a:ln>
        </p:spPr>
        <p:txBody>
          <a:bodyPr vert="horz" wrap="square" lIns="91440" tIns="45720" rIns="91440" bIns="45720" numCol="1" anchor="t" anchorCtr="0" compatLnSpc="1">
            <a:normAutofit/>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31" name="文本框 30"/>
          <p:cNvSpPr txBox="1"/>
          <p:nvPr>
            <p:custDataLst>
              <p:tags r:id="rId7"/>
            </p:custDataLst>
          </p:nvPr>
        </p:nvSpPr>
        <p:spPr>
          <a:xfrm>
            <a:off x="4140835" y="3487420"/>
            <a:ext cx="1300480" cy="435610"/>
          </a:xfrm>
          <a:prstGeom prst="rect">
            <a:avLst/>
          </a:prstGeom>
          <a:noFill/>
        </p:spPr>
        <p:txBody>
          <a:bodyPr wrap="square" lIns="91440" tIns="45720" rIns="91440" bIns="45720" rtlCol="0">
            <a:noAutofit/>
          </a:bodyPr>
          <a:lstStyle/>
          <a:p>
            <a:pPr algn="ctr">
              <a:lnSpc>
                <a:spcPct val="120000"/>
              </a:lnSpc>
            </a:pPr>
            <a:r>
              <a:rPr lang="zh-CN" altLang="en-US" sz="1600" b="1" spc="300">
                <a:solidFill>
                  <a:schemeClr val="tx1"/>
                </a:solidFill>
                <a:latin typeface="Arial" panose="020B0604020202020204" pitchFamily="34" charset="0"/>
                <a:ea typeface="微软雅黑" panose="020B0503020204020204" pitchFamily="34" charset="-122"/>
                <a:sym typeface="Arial" panose="020B0604020202020204" pitchFamily="34" charset="0"/>
              </a:rPr>
              <a:t>科研项目</a:t>
            </a:r>
          </a:p>
        </p:txBody>
      </p:sp>
      <p:sp>
        <p:nvSpPr>
          <p:cNvPr id="33" name="文本框 32"/>
          <p:cNvSpPr txBox="1"/>
          <p:nvPr>
            <p:custDataLst>
              <p:tags r:id="rId8"/>
            </p:custDataLst>
          </p:nvPr>
        </p:nvSpPr>
        <p:spPr>
          <a:xfrm>
            <a:off x="316865" y="1901825"/>
            <a:ext cx="3355340" cy="1701165"/>
          </a:xfrm>
          <a:prstGeom prst="rect">
            <a:avLst/>
          </a:prstGeom>
          <a:noFill/>
        </p:spPr>
        <p:txBody>
          <a:bodyPr wrap="square" rtlCol="0">
            <a:noAutofit/>
          </a:bodyPr>
          <a:lstStyle/>
          <a:p>
            <a:pPr algn="l">
              <a:lnSpc>
                <a:spcPct val="120000"/>
              </a:lnSpc>
            </a:pPr>
            <a:r>
              <a:rPr lang="zh-CN" altLang="en-US" spc="150">
                <a:solidFill>
                  <a:srgbClr val="000000">
                    <a:lumMod val="75000"/>
                    <a:lumOff val="25000"/>
                  </a:srgbClr>
                </a:solidFill>
                <a:latin typeface="Arial" panose="020B0604020202020204" pitchFamily="34" charset="0"/>
                <a:ea typeface="微软雅黑" panose="020B0503020204020204" pitchFamily="34" charset="-122"/>
                <a:sym typeface="Arial" panose="020B0604020202020204" pitchFamily="34" charset="0"/>
              </a:rPr>
              <a:t>所有收录的科研项目均直接来源于所收录的资助机构官方网站。未来国内会努力促成与政府机构的合作交换。</a:t>
            </a:r>
          </a:p>
        </p:txBody>
      </p:sp>
      <p:sp>
        <p:nvSpPr>
          <p:cNvPr id="34" name="文本框 33"/>
          <p:cNvSpPr txBox="1"/>
          <p:nvPr>
            <p:custDataLst>
              <p:tags r:id="rId9"/>
            </p:custDataLst>
          </p:nvPr>
        </p:nvSpPr>
        <p:spPr>
          <a:xfrm>
            <a:off x="8260715" y="1998345"/>
            <a:ext cx="3402330" cy="880110"/>
          </a:xfrm>
          <a:prstGeom prst="rect">
            <a:avLst/>
          </a:prstGeom>
          <a:noFill/>
        </p:spPr>
        <p:txBody>
          <a:bodyPr wrap="square" rtlCol="0">
            <a:noAutofit/>
          </a:bodyPr>
          <a:lstStyle/>
          <a:p>
            <a:pPr algn="l">
              <a:lnSpc>
                <a:spcPct val="120000"/>
              </a:lnSpc>
            </a:pPr>
            <a:r>
              <a:rPr lang="zh-CN" altLang="en-US" spc="150">
                <a:solidFill>
                  <a:srgbClr val="000000">
                    <a:lumMod val="75000"/>
                    <a:lumOff val="25000"/>
                  </a:srgbClr>
                </a:solidFill>
                <a:latin typeface="Arial" panose="020B0604020202020204" pitchFamily="34" charset="0"/>
                <a:ea typeface="微软雅黑" panose="020B0503020204020204" pitchFamily="34" charset="-122"/>
                <a:sym typeface="Arial" panose="020B0604020202020204" pitchFamily="34" charset="0"/>
              </a:rPr>
              <a:t>万方本地自有期刊论文、专利、科技报告等。</a:t>
            </a:r>
          </a:p>
        </p:txBody>
      </p:sp>
      <p:sp>
        <p:nvSpPr>
          <p:cNvPr id="36" name="文本框 35"/>
          <p:cNvSpPr txBox="1"/>
          <p:nvPr>
            <p:custDataLst>
              <p:tags r:id="rId10"/>
            </p:custDataLst>
          </p:nvPr>
        </p:nvSpPr>
        <p:spPr>
          <a:xfrm>
            <a:off x="8438515" y="3265170"/>
            <a:ext cx="3225165" cy="880110"/>
          </a:xfrm>
          <a:prstGeom prst="rect">
            <a:avLst/>
          </a:prstGeom>
          <a:noFill/>
        </p:spPr>
        <p:txBody>
          <a:bodyPr wrap="square" rtlCol="0">
            <a:normAutofit/>
          </a:bodyPr>
          <a:lstStyle/>
          <a:p>
            <a:pPr algn="l">
              <a:lnSpc>
                <a:spcPct val="120000"/>
              </a:lnSpc>
            </a:pPr>
            <a:r>
              <a:rPr lang="zh-CN" altLang="en-US" spc="150">
                <a:solidFill>
                  <a:srgbClr val="000000">
                    <a:lumMod val="75000"/>
                    <a:lumOff val="25000"/>
                  </a:srgbClr>
                </a:solidFill>
                <a:latin typeface="Arial" panose="020B0604020202020204" pitchFamily="34" charset="0"/>
                <a:ea typeface="微软雅黑" panose="020B0503020204020204" pitchFamily="34" charset="-122"/>
                <a:sym typeface="Arial" panose="020B0604020202020204" pitchFamily="34" charset="0"/>
              </a:rPr>
              <a:t>万方与合作方交换的英文期刊、会议、图书元数据等</a:t>
            </a:r>
          </a:p>
        </p:txBody>
      </p:sp>
      <p:sp>
        <p:nvSpPr>
          <p:cNvPr id="39" name="文本框 38"/>
          <p:cNvSpPr txBox="1"/>
          <p:nvPr>
            <p:custDataLst>
              <p:tags r:id="rId11"/>
            </p:custDataLst>
          </p:nvPr>
        </p:nvSpPr>
        <p:spPr>
          <a:xfrm>
            <a:off x="316865" y="3714115"/>
            <a:ext cx="3201035" cy="1967865"/>
          </a:xfrm>
          <a:prstGeom prst="rect">
            <a:avLst/>
          </a:prstGeom>
          <a:noFill/>
        </p:spPr>
        <p:txBody>
          <a:bodyPr wrap="square" rtlCol="0">
            <a:normAutofit lnSpcReduction="10000"/>
          </a:bodyPr>
          <a:lstStyle/>
          <a:p>
            <a:pPr algn="l">
              <a:lnSpc>
                <a:spcPct val="120000"/>
              </a:lnSpc>
            </a:pPr>
            <a:r>
              <a:rPr lang="zh-CN" altLang="en-US" spc="150">
                <a:solidFill>
                  <a:srgbClr val="000000">
                    <a:lumMod val="75000"/>
                    <a:lumOff val="25000"/>
                  </a:srgbClr>
                </a:solidFill>
                <a:latin typeface="Arial" panose="020B0604020202020204" pitchFamily="34" charset="0"/>
                <a:ea typeface="微软雅黑" panose="020B0503020204020204" pitchFamily="34" charset="-122"/>
                <a:sym typeface="Arial" panose="020B0604020202020204" pitchFamily="34" charset="0"/>
              </a:rPr>
              <a:t>国际收录范围：近</a:t>
            </a:r>
            <a:r>
              <a:rPr lang="en-US" altLang="zh-CN" spc="150">
                <a:solidFill>
                  <a:srgbClr val="000000">
                    <a:lumMod val="75000"/>
                    <a:lumOff val="25000"/>
                  </a:srgbClr>
                </a:solidFill>
                <a:latin typeface="Arial" panose="020B0604020202020204" pitchFamily="34" charset="0"/>
                <a:ea typeface="微软雅黑" panose="020B0503020204020204" pitchFamily="34" charset="-122"/>
                <a:sym typeface="Arial" panose="020B0604020202020204" pitchFamily="34" charset="0"/>
              </a:rPr>
              <a:t>20</a:t>
            </a:r>
            <a:r>
              <a:rPr lang="zh-CN" altLang="en-US" spc="150">
                <a:solidFill>
                  <a:srgbClr val="000000">
                    <a:lumMod val="75000"/>
                    <a:lumOff val="25000"/>
                  </a:srgbClr>
                </a:solidFill>
                <a:latin typeface="Arial" panose="020B0604020202020204" pitchFamily="34" charset="0"/>
                <a:ea typeface="微软雅黑" panose="020B0503020204020204" pitchFamily="34" charset="-122"/>
                <a:sym typeface="Arial" panose="020B0604020202020204" pitchFamily="34" charset="0"/>
              </a:rPr>
              <a:t>个国家的国家级资助项目、有重要影响力的私人基金。</a:t>
            </a:r>
          </a:p>
          <a:p>
            <a:pPr algn="l">
              <a:lnSpc>
                <a:spcPct val="120000"/>
              </a:lnSpc>
            </a:pPr>
            <a:r>
              <a:rPr lang="zh-CN" altLang="en-US" spc="150">
                <a:solidFill>
                  <a:srgbClr val="000000">
                    <a:lumMod val="75000"/>
                    <a:lumOff val="25000"/>
                  </a:srgbClr>
                </a:solidFill>
                <a:latin typeface="Arial" panose="020B0604020202020204" pitchFamily="34" charset="0"/>
                <a:ea typeface="微软雅黑" panose="020B0503020204020204" pitchFamily="34" charset="-122"/>
                <a:sym typeface="Arial" panose="020B0604020202020204" pitchFamily="34" charset="0"/>
              </a:rPr>
              <a:t>国内收录范围：国家级重要科研基金、省级资助项目（正在陆续增加中）。</a:t>
            </a:r>
          </a:p>
        </p:txBody>
      </p:sp>
      <p:sp>
        <p:nvSpPr>
          <p:cNvPr id="40" name="文本框 39"/>
          <p:cNvSpPr txBox="1"/>
          <p:nvPr>
            <p:custDataLst>
              <p:tags r:id="rId12"/>
            </p:custDataLst>
          </p:nvPr>
        </p:nvSpPr>
        <p:spPr>
          <a:xfrm>
            <a:off x="8438515" y="4551045"/>
            <a:ext cx="3224530" cy="880110"/>
          </a:xfrm>
          <a:prstGeom prst="rect">
            <a:avLst/>
          </a:prstGeom>
          <a:noFill/>
        </p:spPr>
        <p:txBody>
          <a:bodyPr wrap="square" rtlCol="0">
            <a:normAutofit/>
          </a:bodyPr>
          <a:lstStyle/>
          <a:p>
            <a:pPr algn="l">
              <a:lnSpc>
                <a:spcPct val="120000"/>
              </a:lnSpc>
            </a:pPr>
            <a:r>
              <a:rPr lang="zh-CN" altLang="en-US" spc="150">
                <a:solidFill>
                  <a:schemeClr val="tx1"/>
                </a:solidFill>
                <a:latin typeface="Arial" panose="020B0604020202020204" pitchFamily="34" charset="0"/>
                <a:ea typeface="微软雅黑" panose="020B0503020204020204" pitchFamily="34" charset="-122"/>
                <a:sym typeface="Arial" panose="020B0604020202020204" pitchFamily="34" charset="0"/>
              </a:rPr>
              <a:t>资助机构官方公示的项目产出元数据。</a:t>
            </a:r>
          </a:p>
        </p:txBody>
      </p:sp>
      <p:pic>
        <p:nvPicPr>
          <p:cNvPr id="52" name="图片 51" descr="4529355"/>
          <p:cNvPicPr>
            <a:picLocks noChangeAspect="1"/>
          </p:cNvPicPr>
          <p:nvPr/>
        </p:nvPicPr>
        <p:blipFill>
          <a:blip r:embed="rId16"/>
          <a:stretch>
            <a:fillRect/>
          </a:stretch>
        </p:blipFill>
        <p:spPr>
          <a:xfrm>
            <a:off x="4351655" y="2587625"/>
            <a:ext cx="914400" cy="914400"/>
          </a:xfrm>
          <a:prstGeom prst="rect">
            <a:avLst/>
          </a:prstGeom>
        </p:spPr>
      </p:pic>
      <p:sp>
        <p:nvSpPr>
          <p:cNvPr id="3" name="文本框 2"/>
          <p:cNvSpPr txBox="1"/>
          <p:nvPr>
            <p:custDataLst>
              <p:tags r:id="rId13"/>
            </p:custDataLst>
          </p:nvPr>
        </p:nvSpPr>
        <p:spPr>
          <a:xfrm>
            <a:off x="6592570" y="4262120"/>
            <a:ext cx="1300480" cy="435610"/>
          </a:xfrm>
          <a:prstGeom prst="rect">
            <a:avLst/>
          </a:prstGeom>
          <a:noFill/>
        </p:spPr>
        <p:txBody>
          <a:bodyPr wrap="square" lIns="91440" tIns="45720" rIns="91440" bIns="45720" rtlCol="0">
            <a:noAutofit/>
          </a:bodyPr>
          <a:lstStyle/>
          <a:p>
            <a:pPr algn="ctr">
              <a:lnSpc>
                <a:spcPct val="120000"/>
              </a:lnSpc>
            </a:pPr>
            <a:r>
              <a:rPr lang="zh-CN" altLang="en-US" sz="1600" b="1" spc="300">
                <a:solidFill>
                  <a:schemeClr val="tx1"/>
                </a:solidFill>
                <a:latin typeface="Arial" panose="020B0604020202020204" pitchFamily="34" charset="0"/>
                <a:ea typeface="微软雅黑" panose="020B0503020204020204" pitchFamily="34" charset="-122"/>
                <a:sym typeface="Arial" panose="020B0604020202020204" pitchFamily="34" charset="0"/>
              </a:rPr>
              <a:t>科研产出</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738313"/>
            <a:ext cx="12192000" cy="3381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528445" y="3429000"/>
            <a:ext cx="9508490" cy="676910"/>
          </a:xfrm>
          <a:prstGeom prst="rect">
            <a:avLst/>
          </a:prstGeom>
          <a:noFill/>
        </p:spPr>
        <p:txBody>
          <a:bodyPr wrap="square" lIns="0" tIns="0" rIns="0" bIns="0" rtlCol="0">
            <a:spAutoFit/>
          </a:bodyPr>
          <a:lstStyle/>
          <a:p>
            <a:r>
              <a:rPr lang="zh-CN" altLang="en-US" sz="4400" dirty="0" smtClean="0">
                <a:solidFill>
                  <a:schemeClr val="bg1"/>
                </a:solidFill>
                <a:latin typeface="+mj-lt"/>
                <a:ea typeface="+mj-ea"/>
              </a:rPr>
              <a:t>科慧产品如何组织多来源、多品类数据？</a:t>
            </a:r>
            <a:endParaRPr lang="zh-CN" altLang="en-US" sz="4400" dirty="0">
              <a:solidFill>
                <a:schemeClr val="bg1"/>
              </a:solidFill>
              <a:latin typeface="+mj-lt"/>
              <a:ea typeface="+mj-ea"/>
            </a:endParaRPr>
          </a:p>
        </p:txBody>
      </p:sp>
      <p:sp>
        <p:nvSpPr>
          <p:cNvPr id="11" name="文本框 10"/>
          <p:cNvSpPr txBox="1"/>
          <p:nvPr/>
        </p:nvSpPr>
        <p:spPr>
          <a:xfrm>
            <a:off x="1430431" y="1795463"/>
            <a:ext cx="812165" cy="1769745"/>
          </a:xfrm>
          <a:prstGeom prst="rect">
            <a:avLst/>
          </a:prstGeom>
          <a:noFill/>
        </p:spPr>
        <p:txBody>
          <a:bodyPr wrap="none" lIns="0" tIns="0" rIns="0" bIns="0" rtlCol="0">
            <a:spAutoFit/>
          </a:bodyPr>
          <a:lstStyle>
            <a:defPPr>
              <a:defRPr lang="zh-CN"/>
            </a:defPPr>
            <a:lvl1pPr>
              <a:defRPr sz="2400">
                <a:solidFill>
                  <a:schemeClr val="tx2"/>
                </a:solidFill>
                <a:latin typeface="+mj-lt"/>
                <a:ea typeface="+mj-ea"/>
              </a:defRPr>
            </a:lvl1pPr>
          </a:lstStyle>
          <a:p>
            <a:r>
              <a:rPr lang="en-US" sz="11500" dirty="0">
                <a:solidFill>
                  <a:srgbClr val="92D050"/>
                </a:solidFill>
                <a:latin typeface="+mn-lt"/>
                <a:ea typeface="+mn-ea"/>
              </a:rPr>
              <a:t>3</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124762" y="229180"/>
            <a:ext cx="662985" cy="583565"/>
          </a:xfrm>
          <a:prstGeom prst="rect">
            <a:avLst/>
          </a:prstGeom>
          <a:noFill/>
          <a:ln w="3175">
            <a:solidFill>
              <a:schemeClr val="tx1"/>
            </a:solidFill>
          </a:ln>
        </p:spPr>
        <p:txBody>
          <a:bodyPr wrap="square" rtlCol="0" anchor="ctr" anchorCtr="1">
            <a:spAutoFit/>
          </a:bodyPr>
          <a:lstStyle/>
          <a:p>
            <a:pPr algn="ctr"/>
            <a:r>
              <a:rPr lang="en-US" sz="3200" dirty="0">
                <a:latin typeface="Times New Roman" panose="02020603050405020304" pitchFamily="18" charset="0"/>
                <a:cs typeface="Times New Roman" panose="02020603050405020304" pitchFamily="18" charset="0"/>
              </a:rPr>
              <a:t>3</a:t>
            </a:r>
          </a:p>
        </p:txBody>
      </p:sp>
      <p:sp>
        <p:nvSpPr>
          <p:cNvPr id="45" name="TextBox 12"/>
          <p:cNvSpPr txBox="1">
            <a:spLocks noChangeArrowheads="1"/>
          </p:cNvSpPr>
          <p:nvPr/>
        </p:nvSpPr>
        <p:spPr bwMode="auto">
          <a:xfrm>
            <a:off x="978535" y="202565"/>
            <a:ext cx="916622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科慧产品</a:t>
            </a:r>
            <a:r>
              <a:rPr lang="zh-CN" sz="2400" b="1" dirty="0" smtClean="0">
                <a:latin typeface="楷体" panose="02010609060101010101" pitchFamily="49" charset="-122"/>
                <a:ea typeface="楷体" panose="02010609060101010101" pitchFamily="49" charset="-122"/>
                <a:cs typeface="Times New Roman" panose="02020603050405020304" pitchFamily="18" charset="0"/>
              </a:rPr>
              <a:t>如何组织多来源、多品类数据？</a:t>
            </a:r>
          </a:p>
        </p:txBody>
      </p:sp>
      <p:sp>
        <p:nvSpPr>
          <p:cNvPr id="48" name="文本框 47"/>
          <p:cNvSpPr txBox="1"/>
          <p:nvPr/>
        </p:nvSpPr>
        <p:spPr>
          <a:xfrm>
            <a:off x="457200" y="1249045"/>
            <a:ext cx="11276965" cy="4554220"/>
          </a:xfrm>
          <a:prstGeom prst="rect">
            <a:avLst/>
          </a:prstGeom>
          <a:noFill/>
        </p:spPr>
        <p:txBody>
          <a:bodyPr wrap="square" rtlCol="0" anchor="t">
            <a:spAutoFit/>
          </a:bodyPr>
          <a:lstStyle/>
          <a:p>
            <a:pPr marL="342900" indent="-342900" fontAlgn="auto">
              <a:lnSpc>
                <a:spcPct val="100000"/>
              </a:lnSpc>
              <a:spcBef>
                <a:spcPts val="600"/>
              </a:spcBef>
              <a:spcAft>
                <a:spcPts val="600"/>
              </a:spcAft>
              <a:buFont typeface="Wingdings" panose="05000000000000000000" charset="0"/>
              <a:buChar char="l"/>
            </a:pPr>
            <a:r>
              <a:rPr lang="zh-CN" altLang="en-US" sz="2400"/>
              <a:t>科研项目方面：</a:t>
            </a:r>
          </a:p>
          <a:p>
            <a:pPr marL="800100" lvl="1" indent="-342900" fontAlgn="auto">
              <a:lnSpc>
                <a:spcPct val="100000"/>
              </a:lnSpc>
              <a:spcBef>
                <a:spcPts val="600"/>
              </a:spcBef>
              <a:spcAft>
                <a:spcPts val="600"/>
              </a:spcAft>
              <a:buFont typeface="Wingdings" panose="05000000000000000000" charset="0"/>
              <a:buChar char="l"/>
            </a:pPr>
            <a:r>
              <a:rPr lang="zh-CN" altLang="en-US" sz="2400">
                <a:sym typeface="+mn-ea"/>
              </a:rPr>
              <a:t>科慧针对不同来源的基金项目数据使用统一的元数据模型进行规范化处理。</a:t>
            </a:r>
            <a:endParaRPr lang="zh-CN" altLang="en-US" sz="2400"/>
          </a:p>
          <a:p>
            <a:pPr marL="800100" lvl="1" indent="-342900" fontAlgn="auto">
              <a:lnSpc>
                <a:spcPct val="100000"/>
              </a:lnSpc>
              <a:spcBef>
                <a:spcPts val="600"/>
              </a:spcBef>
              <a:spcAft>
                <a:spcPts val="600"/>
              </a:spcAft>
              <a:buFont typeface="Wingdings" panose="05000000000000000000" charset="0"/>
              <a:buChar char="l"/>
            </a:pPr>
            <a:r>
              <a:rPr lang="zh-CN" sz="2400">
                <a:sym typeface="+mn-ea"/>
              </a:rPr>
              <a:t>统一</a:t>
            </a:r>
            <a:r>
              <a:rPr sz="2400">
                <a:sym typeface="+mn-ea"/>
              </a:rPr>
              <a:t>检索字段包括：项目题名、项目负责人、资助机构</a:t>
            </a:r>
            <a:r>
              <a:rPr lang="zh-CN" sz="2400">
                <a:sym typeface="+mn-ea"/>
              </a:rPr>
              <a:t>（资助机构团体）</a:t>
            </a:r>
            <a:r>
              <a:rPr sz="2400">
                <a:sym typeface="+mn-ea"/>
              </a:rPr>
              <a:t>、承担机构、学科分类、项目编号、关键词、申请摘要、结题摘要</a:t>
            </a:r>
            <a:r>
              <a:rPr lang="zh-CN" altLang="en-US" sz="2400">
                <a:sym typeface="+mn-ea"/>
              </a:rPr>
              <a:t>。</a:t>
            </a:r>
            <a:endParaRPr lang="zh-CN" altLang="en-US" sz="2400"/>
          </a:p>
          <a:p>
            <a:pPr marL="800100" lvl="1" indent="-342900" fontAlgn="auto">
              <a:lnSpc>
                <a:spcPct val="100000"/>
              </a:lnSpc>
              <a:spcBef>
                <a:spcPts val="600"/>
              </a:spcBef>
              <a:spcAft>
                <a:spcPts val="600"/>
              </a:spcAft>
              <a:buFont typeface="Wingdings" panose="05000000000000000000" charset="0"/>
              <a:buChar char="l"/>
            </a:pPr>
            <a:r>
              <a:rPr lang="zh-CN" altLang="en-US" sz="2400">
                <a:sym typeface="+mn-ea"/>
              </a:rPr>
              <a:t>基金项目详情字段：展示包括标题、受资助机构、项目周期、状态、项目负责人、项目原始链接、项目类型、项目学科分类（归一分类+原始分类）、关键词、申请摘要、结题摘要等信息，并提供部分资助机构的特色字段如逐年资助经费、技术摘要、方法说明等。</a:t>
            </a:r>
            <a:endParaRPr lang="zh-CN" altLang="en-US" sz="2400"/>
          </a:p>
          <a:p>
            <a:pPr marL="342900" indent="-342900" fontAlgn="auto">
              <a:lnSpc>
                <a:spcPct val="100000"/>
              </a:lnSpc>
              <a:spcBef>
                <a:spcPts val="600"/>
              </a:spcBef>
              <a:spcAft>
                <a:spcPts val="600"/>
              </a:spcAft>
              <a:buFont typeface="Wingdings" panose="05000000000000000000" charset="0"/>
              <a:buChar char="l"/>
            </a:pPr>
            <a:r>
              <a:rPr lang="zh-CN" altLang="en-US" sz="2400"/>
              <a:t>科研产出方面：</a:t>
            </a:r>
          </a:p>
          <a:p>
            <a:pPr marL="800100" lvl="1" indent="-342900" fontAlgn="auto">
              <a:lnSpc>
                <a:spcPct val="100000"/>
              </a:lnSpc>
              <a:spcBef>
                <a:spcPts val="600"/>
              </a:spcBef>
              <a:spcAft>
                <a:spcPts val="600"/>
              </a:spcAft>
              <a:buFont typeface="Wingdings" panose="05000000000000000000" charset="0"/>
              <a:buChar char="l"/>
            </a:pPr>
            <a:r>
              <a:rPr lang="zh-CN" altLang="en-US" sz="2400"/>
              <a:t>与科研项目形成投入产出关联。</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DOC_GUID" val="{59a7256b-eb8f-425b-b6e9-2a73be28251e}"/>
</p:tagLst>
</file>

<file path=ppt/tags/tag10.xml><?xml version="1.0" encoding="utf-8"?>
<p:tagLst xmlns:a="http://schemas.openxmlformats.org/drawingml/2006/main" xmlns:r="http://schemas.openxmlformats.org/officeDocument/2006/relationships" xmlns:p="http://schemas.openxmlformats.org/presentationml/2006/main">
  <p:tag name="KSO_WM_UNIT_NOCLEAR" val="0"/>
  <p:tag name="KSO_WM_UNIT_SHOW_EDIT_AREA_INDICATION" val="0"/>
  <p:tag name="KSO_WM_UNIT_HIGHLIGHT" val="0"/>
  <p:tag name="KSO_WM_UNIT_COMPATIBLE" val="0"/>
  <p:tag name="KSO_WM_UNIT_DIAGRAM_ISNUMVISUAL" val="0"/>
  <p:tag name="KSO_WM_UNIT_DIAGRAM_IS_NEED_ADD_PATH_ANIM" val="0"/>
  <p:tag name="KSO_WM_UNIT_DIAGRAM_ISREFERUNIT" val="0"/>
  <p:tag name="KSO_WM_DIAGRAM_GROUP_CODE" val="r1-1"/>
  <p:tag name="KSO_WM_UNIT_TYPE" val="r_v"/>
  <p:tag name="KSO_WM_UNIT_INDEX" val="1_1"/>
  <p:tag name="KSO_WM_UNIT_ID" val="diagram20189827_3*r_v*1_1"/>
  <p:tag name="KSO_WM_TEMPLATE_CATEGORY" val="diagram"/>
  <p:tag name="KSO_WM_TEMPLATE_INDEX" val="20189827"/>
  <p:tag name="KSO_WM_UNIT_LAYERLEVEL" val="1_1"/>
  <p:tag name="KSO_WM_TAG_VERSION" val="1.0"/>
  <p:tag name="KSO_WM_BEAUTIFY_FLAG" val="#wm#"/>
  <p:tag name="KSO_WM_UNIT_DIAGRAM_CONTRAST_TITLE_CNT" val="2"/>
  <p:tag name="KSO_WM_UNIT_DIAGRAM_DIMENSION_TITLE_CNT" val="2"/>
  <p:tag name="KSO_WM_UNIT_PRESET_TEXT" val="单击此处添加文本具体内容，简明扼要地阐述你的观点"/>
  <p:tag name="KSO_WM_UNIT_TEXT_FILL_FORE_SCHEMECOLOR_INDEX" val="13"/>
  <p:tag name="KSO_WM_UNIT_TEXT_FILL_TYPE" val="1"/>
  <p:tag name="KSO_WM_UNIT_USESOURCEFORMAT_APPLY" val="1"/>
</p:tagLst>
</file>

<file path=ppt/tags/tag11.xml><?xml version="1.0" encoding="utf-8"?>
<p:tagLst xmlns:a="http://schemas.openxmlformats.org/drawingml/2006/main" xmlns:r="http://schemas.openxmlformats.org/officeDocument/2006/relationships" xmlns:p="http://schemas.openxmlformats.org/presentationml/2006/main">
  <p:tag name="KSO_WM_UNIT_NOCLEAR" val="0"/>
  <p:tag name="KSO_WM_UNIT_SHOW_EDIT_AREA_INDICATION" val="0"/>
  <p:tag name="KSO_WM_UNIT_HIGHLIGHT" val="0"/>
  <p:tag name="KSO_WM_UNIT_COMPATIBLE" val="0"/>
  <p:tag name="KSO_WM_UNIT_DIAGRAM_ISNUMVISUAL" val="0"/>
  <p:tag name="KSO_WM_UNIT_DIAGRAM_IS_NEED_ADD_PATH_ANIM" val="0"/>
  <p:tag name="KSO_WM_UNIT_DIAGRAM_ISREFERUNIT" val="0"/>
  <p:tag name="KSO_WM_DIAGRAM_GROUP_CODE" val="r1-1"/>
  <p:tag name="KSO_WM_UNIT_TYPE" val="r_v"/>
  <p:tag name="KSO_WM_UNIT_INDEX" val="1_2"/>
  <p:tag name="KSO_WM_UNIT_ID" val="diagram20189827_3*r_v*1_2"/>
  <p:tag name="KSO_WM_TEMPLATE_CATEGORY" val="diagram"/>
  <p:tag name="KSO_WM_TEMPLATE_INDEX" val="20189827"/>
  <p:tag name="KSO_WM_UNIT_LAYERLEVEL" val="1_1"/>
  <p:tag name="KSO_WM_TAG_VERSION" val="1.0"/>
  <p:tag name="KSO_WM_BEAUTIFY_FLAG" val="#wm#"/>
  <p:tag name="KSO_WM_UNIT_DIAGRAM_CONTRAST_TITLE_CNT" val="2"/>
  <p:tag name="KSO_WM_UNIT_DIAGRAM_DIMENSION_TITLE_CNT" val="2"/>
  <p:tag name="KSO_WM_UNIT_PRESET_TEXT" val="单击此处添加文本具体内容，简明扼要地阐述你的观点"/>
  <p:tag name="KSO_WM_UNIT_TEXT_FILL_FORE_SCHEMECOLOR_INDEX" val="13"/>
  <p:tag name="KSO_WM_UNIT_TEXT_FILL_TYPE" val="1"/>
  <p:tag name="KSO_WM_UNIT_USESOURCEFORMAT_APPLY" val="1"/>
</p:tagLst>
</file>

<file path=ppt/tags/tag12.xml><?xml version="1.0" encoding="utf-8"?>
<p:tagLst xmlns:a="http://schemas.openxmlformats.org/drawingml/2006/main" xmlns:r="http://schemas.openxmlformats.org/officeDocument/2006/relationships" xmlns:p="http://schemas.openxmlformats.org/presentationml/2006/main">
  <p:tag name="KSO_WM_UNIT_NOCLEAR" val="0"/>
  <p:tag name="KSO_WM_UNIT_SHOW_EDIT_AREA_INDICATION" val="0"/>
  <p:tag name="KSO_WM_UNIT_HIGHLIGHT" val="0"/>
  <p:tag name="KSO_WM_UNIT_COMPATIBLE" val="0"/>
  <p:tag name="KSO_WM_UNIT_DIAGRAM_ISNUMVISUAL" val="0"/>
  <p:tag name="KSO_WM_UNIT_DIAGRAM_IS_NEED_ADD_PATH_ANIM" val="0"/>
  <p:tag name="KSO_WM_UNIT_DIAGRAM_ISREFERUNIT" val="0"/>
  <p:tag name="KSO_WM_DIAGRAM_GROUP_CODE" val="r1-1"/>
  <p:tag name="KSO_WM_UNIT_TYPE" val="r_v"/>
  <p:tag name="KSO_WM_UNIT_INDEX" val="1_4"/>
  <p:tag name="KSO_WM_UNIT_ID" val="diagram20189827_3*r_v*1_4"/>
  <p:tag name="KSO_WM_TEMPLATE_CATEGORY" val="diagram"/>
  <p:tag name="KSO_WM_TEMPLATE_INDEX" val="20189827"/>
  <p:tag name="KSO_WM_UNIT_LAYERLEVEL" val="1_1"/>
  <p:tag name="KSO_WM_TAG_VERSION" val="1.0"/>
  <p:tag name="KSO_WM_BEAUTIFY_FLAG" val="#wm#"/>
  <p:tag name="KSO_WM_UNIT_DIAGRAM_CONTRAST_TITLE_CNT" val="2"/>
  <p:tag name="KSO_WM_UNIT_DIAGRAM_DIMENSION_TITLE_CNT" val="2"/>
  <p:tag name="KSO_WM_UNIT_PRESET_TEXT" val="单击此处添加文本具体内容，简明扼要地阐述你的观点"/>
  <p:tag name="KSO_WM_UNIT_TEXT_FILL_FORE_SCHEMECOLOR_INDEX" val="13"/>
  <p:tag name="KSO_WM_UNIT_TEXT_FILL_TYPE" val="1"/>
  <p:tag name="KSO_WM_UNIT_USESOURCEFORMAT_APPLY" val="1"/>
</p:tagLst>
</file>

<file path=ppt/tags/tag13.xml><?xml version="1.0" encoding="utf-8"?>
<p:tagLst xmlns:a="http://schemas.openxmlformats.org/drawingml/2006/main" xmlns:r="http://schemas.openxmlformats.org/officeDocument/2006/relationships" xmlns:p="http://schemas.openxmlformats.org/presentationml/2006/main">
  <p:tag name="KSO_WM_UNIT_NOCLEAR" val="0"/>
  <p:tag name="KSO_WM_UNIT_SHOW_EDIT_AREA_INDICATION" val="0"/>
  <p:tag name="KSO_WM_UNIT_HIGHLIGHT" val="0"/>
  <p:tag name="KSO_WM_UNIT_COMPATIBLE" val="0"/>
  <p:tag name="KSO_WM_UNIT_DIAGRAM_ISNUMVISUAL" val="0"/>
  <p:tag name="KSO_WM_UNIT_DIAGRAM_IS_NEED_ADD_PATH_ANIM" val="0"/>
  <p:tag name="KSO_WM_UNIT_DIAGRAM_ISREFERUNIT" val="0"/>
  <p:tag name="KSO_WM_DIAGRAM_GROUP_CODE" val="r1-1"/>
  <p:tag name="KSO_WM_UNIT_TYPE" val="r_v"/>
  <p:tag name="KSO_WM_UNIT_INDEX" val="1_5"/>
  <p:tag name="KSO_WM_UNIT_ID" val="diagram20189827_3*r_v*1_5"/>
  <p:tag name="KSO_WM_TEMPLATE_CATEGORY" val="diagram"/>
  <p:tag name="KSO_WM_TEMPLATE_INDEX" val="20189827"/>
  <p:tag name="KSO_WM_UNIT_LAYERLEVEL" val="1_1"/>
  <p:tag name="KSO_WM_TAG_VERSION" val="1.0"/>
  <p:tag name="KSO_WM_BEAUTIFY_FLAG" val="#wm#"/>
  <p:tag name="KSO_WM_UNIT_DIAGRAM_CONTRAST_TITLE_CNT" val="2"/>
  <p:tag name="KSO_WM_UNIT_DIAGRAM_DIMENSION_TITLE_CNT" val="2"/>
  <p:tag name="KSO_WM_UNIT_PRESET_TEXT" val="单击此处添加文本具体内容，简明扼要地阐述你的观点"/>
  <p:tag name="KSO_WM_UNIT_TEXT_FILL_FORE_SCHEMECOLOR_INDEX" val="13"/>
  <p:tag name="KSO_WM_UNIT_TEXT_FILL_TYPE" val="1"/>
  <p:tag name="KSO_WM_UNIT_USESOURCEFORMAT_APPLY" val="1"/>
</p:tagLst>
</file>

<file path=ppt/tags/tag14.xml><?xml version="1.0" encoding="utf-8"?>
<p:tagLst xmlns:a="http://schemas.openxmlformats.org/drawingml/2006/main" xmlns:r="http://schemas.openxmlformats.org/officeDocument/2006/relationships" xmlns:p="http://schemas.openxmlformats.org/presentationml/2006/main">
  <p:tag name="KSO_WM_UNIT_NOCLEAR" val="0"/>
  <p:tag name="KSO_WM_UNIT_SHOW_EDIT_AREA_INDICATION" val="0"/>
  <p:tag name="KSO_WM_UNIT_HIGHLIGHT" val="0"/>
  <p:tag name="KSO_WM_UNIT_COMPATIBLE" val="0"/>
  <p:tag name="KSO_WM_UNIT_DIAGRAM_ISNUMVISUAL" val="0"/>
  <p:tag name="KSO_WM_UNIT_DIAGRAM_IS_NEED_ADD_PATH_ANIM" val="0"/>
  <p:tag name="KSO_WM_UNIT_DIAGRAM_ISREFERUNIT" val="0"/>
  <p:tag name="KSO_WM_DIAGRAM_GROUP_CODE" val="r1-1"/>
  <p:tag name="KSO_WM_UNIT_TYPE" val="r_v"/>
  <p:tag name="KSO_WM_UNIT_INDEX" val="1_6"/>
  <p:tag name="KSO_WM_UNIT_ID" val="diagram20189827_3*r_v*1_6"/>
  <p:tag name="KSO_WM_TEMPLATE_CATEGORY" val="diagram"/>
  <p:tag name="KSO_WM_TEMPLATE_INDEX" val="20189827"/>
  <p:tag name="KSO_WM_UNIT_LAYERLEVEL" val="1_1"/>
  <p:tag name="KSO_WM_TAG_VERSION" val="1.0"/>
  <p:tag name="KSO_WM_BEAUTIFY_FLAG" val="#wm#"/>
  <p:tag name="KSO_WM_UNIT_DIAGRAM_CONTRAST_TITLE_CNT" val="2"/>
  <p:tag name="KSO_WM_UNIT_DIAGRAM_DIMENSION_TITLE_CNT" val="2"/>
  <p:tag name="KSO_WM_UNIT_PRESET_TEXT" val="单击此处添加文本具体内容，简明扼要地阐述你的观点"/>
  <p:tag name="KSO_WM_UNIT_TEXT_FILL_FORE_SCHEMECOLOR_INDEX" val="13"/>
  <p:tag name="KSO_WM_UNIT_TEXT_FILL_TYPE" val="1"/>
  <p:tag name="KSO_WM_UNIT_USESOURCEFORMAT_APPLY" val="1"/>
</p:tagLst>
</file>

<file path=ppt/tags/tag15.xml><?xml version="1.0" encoding="utf-8"?>
<p:tagLst xmlns:a="http://schemas.openxmlformats.org/drawingml/2006/main" xmlns:r="http://schemas.openxmlformats.org/officeDocument/2006/relationships" xmlns:p="http://schemas.openxmlformats.org/presentationml/2006/main">
  <p:tag name="KSO_WM_UNIT_NOCLEAR" val="0"/>
  <p:tag name="KSO_WM_UNIT_SHOW_EDIT_AREA_INDICATION" val="0"/>
  <p:tag name="KSO_WM_UNIT_VALUE" val="8"/>
  <p:tag name="KSO_WM_UNIT_HIGHLIGHT" val="0"/>
  <p:tag name="KSO_WM_UNIT_COMPATIBLE" val="0"/>
  <p:tag name="KSO_WM_UNIT_DIAGRAM_ISNUMVISUAL" val="0"/>
  <p:tag name="KSO_WM_UNIT_DIAGRAM_IS_NEED_ADD_PATH_ANIM" val="0"/>
  <p:tag name="KSO_WM_UNIT_DIAGRAM_ISREFERUNIT" val="0"/>
  <p:tag name="KSO_WM_DIAGRAM_GROUP_CODE" val="r1-1"/>
  <p:tag name="KSO_WM_UNIT_TYPE" val="r_t"/>
  <p:tag name="KSO_WM_UNIT_INDEX" val="1_1"/>
  <p:tag name="KSO_WM_UNIT_ID" val="diagram20189827_3*r_t*1_1"/>
  <p:tag name="KSO_WM_TEMPLATE_CATEGORY" val="diagram"/>
  <p:tag name="KSO_WM_TEMPLATE_INDEX" val="20189827"/>
  <p:tag name="KSO_WM_UNIT_LAYERLEVEL" val="1_1"/>
  <p:tag name="KSO_WM_TAG_VERSION" val="1.0"/>
  <p:tag name="KSO_WM_BEAUTIFY_FLAG" val="#wm#"/>
  <p:tag name="KSO_WM_UNIT_DIAGRAM_CONTRAST_TITLE_CNT" val="2"/>
  <p:tag name="KSO_WM_UNIT_DIAGRAM_DIMENSION_TITLE_CNT" val="2"/>
  <p:tag name="KSO_WM_UNIT_PRESET_TEXT" val="单击此处添加标题"/>
  <p:tag name="KSO_WM_UNIT_TEXT_FILL_FORE_SCHEMECOLOR_INDEX" val="6"/>
  <p:tag name="KSO_WM_UNIT_TEXT_FILL_TYPE" val="1"/>
  <p:tag name="KSO_WM_UNIT_USESOURCEFORMAT_APPLY" val="1"/>
</p:tagLst>
</file>

<file path=ppt/tags/tag16.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1_2_1"/>
  <p:tag name="KSO_WM_UNIT_ID" val="diagram20200111_1*q_h_a*1_2_1"/>
  <p:tag name="KSO_WM_TEMPLATE_CATEGORY" val="diagram"/>
  <p:tag name="KSO_WM_TEMPLATE_INDEX" val="20200111"/>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7.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0239_4*l_h_a*1_1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18.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custom20200239_4*l_h_a*1_2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19.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custom20200239_4*l_h_a*1_3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2.xml><?xml version="1.0" encoding="utf-8"?>
<p:tagLst xmlns:a="http://schemas.openxmlformats.org/drawingml/2006/main" xmlns:r="http://schemas.openxmlformats.org/officeDocument/2006/relationships" xmlns:p="http://schemas.openxmlformats.org/presentationml/2006/main">
  <p:tag name="KSO_WM_SLIDE_ID" val="diagram20201546_1"/>
  <p:tag name="KSO_WM_TEMPLATE_SUBCATEGORY" val="0"/>
  <p:tag name="KSO_WM_SLIDE_TYPE" val="text"/>
  <p:tag name="KSO_WM_SLIDE_SUBTYPE" val="diag"/>
  <p:tag name="KSO_WM_SLIDE_ITEM_CNT" val="13"/>
  <p:tag name="KSO_WM_SLIDE_INDEX" val="1"/>
  <p:tag name="KSO_WM_SLIDE_SIZE" val="763.4*353.85"/>
  <p:tag name="KSO_WM_SLIDE_POSITION" val="100.4*146.9"/>
  <p:tag name="KSO_WM_TAG_VERSION" val="1.0"/>
  <p:tag name="KSO_WM_BEAUTIFY_FLAG" val="#wm#"/>
  <p:tag name="KSO_WM_TEMPLATE_CATEGORY" val="diagram"/>
  <p:tag name="KSO_WM_TEMPLATE_INDEX" val="20201546"/>
  <p:tag name="KSO_WM_DIAGRAM_GROUP_CODE" val="p1-1"/>
  <p:tag name="KSO_WM_SLIDE_DIAGTYPE" val="p"/>
  <p:tag name="KSO_WM_SLIDE_LAYOUT" val="a_f_p"/>
  <p:tag name="KSO_WM_SLIDE_LAYOUT_CNT" val="1_1_1"/>
</p:tagLst>
</file>

<file path=ppt/tags/tag20.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custom20200239_4*l_h_a*1_3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i"/>
  <p:tag name="KSO_WM_UNIT_INDEX" val="1_1"/>
  <p:tag name="KSO_WM_UNIT_ID" val="diagram20187487_3*l_i*1_1"/>
  <p:tag name="KSO_WM_TEMPLATE_CATEGORY" val="diagram"/>
  <p:tag name="KSO_WM_TEMPLATE_INDEX" val="20187487"/>
  <p:tag name="KSO_WM_UNIT_LAYERLEVEL" val="1_1"/>
  <p:tag name="KSO_WM_TAG_VERSION" val="1.0"/>
  <p:tag name="KSO_WM_BEAUTIFY_FLAG" val="#wm#"/>
  <p:tag name="KSO_WM_UNIT_DIAGRAM_ISNUMVISUAL" val="0"/>
  <p:tag name="KSO_WM_UNIT_DIAGRAM_ISREFERUNIT" val="0"/>
  <p:tag name="KSO_WM_UNIT_TEXT_FILL_FORE_SCHEMECOLOR_INDEX" val="13"/>
  <p:tag name="KSO_WM_UNIT_TEXT_FILL_TYPE" val="1"/>
  <p:tag name="KSO_WM_UNIT_USESOURCEFORMAT_APPLY" val="1"/>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i"/>
  <p:tag name="KSO_WM_UNIT_INDEX" val="1_2"/>
  <p:tag name="KSO_WM_UNIT_ID" val="diagram20187487_3*l_i*1_2"/>
  <p:tag name="KSO_WM_TEMPLATE_CATEGORY" val="diagram"/>
  <p:tag name="KSO_WM_TEMPLATE_INDEX" val="20187487"/>
  <p:tag name="KSO_WM_UNIT_LAYERLEVEL" val="1_1"/>
  <p:tag name="KSO_WM_TAG_VERSION" val="1.0"/>
  <p:tag name="KSO_WM_BEAUTIFY_FLAG" val="#wm#"/>
  <p:tag name="KSO_WM_UNIT_DIAGRAM_ISNUMVISUAL" val="0"/>
  <p:tag name="KSO_WM_UNIT_DIAGRAM_ISREFERUNIT" val="0"/>
  <p:tag name="KSO_WM_UNIT_FILL_FORE_SCHEMECOLOR_INDEX" val="14"/>
  <p:tag name="KSO_WM_UNIT_FILL_TYPE" val="1"/>
  <p:tag name="KSO_WM_UNIT_TEXT_FILL_FORE_SCHEMECOLOR_INDEX" val="13"/>
  <p:tag name="KSO_WM_UNIT_TEXT_FILL_TYPE" val="1"/>
  <p:tag name="KSO_WM_UNIT_USESOURCEFORMAT_APPLY" val="1"/>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i"/>
  <p:tag name="KSO_WM_UNIT_INDEX" val="1_3"/>
  <p:tag name="KSO_WM_UNIT_ID" val="diagram20187487_3*l_i*1_3"/>
  <p:tag name="KSO_WM_TEMPLATE_CATEGORY" val="diagram"/>
  <p:tag name="KSO_WM_TEMPLATE_INDEX" val="20187487"/>
  <p:tag name="KSO_WM_UNIT_LAYERLEVEL" val="1_1"/>
  <p:tag name="KSO_WM_TAG_VERSION" val="1.0"/>
  <p:tag name="KSO_WM_BEAUTIFY_FLAG" val="#wm#"/>
  <p:tag name="KSO_WM_UNIT_DIAGRAM_ISNUMVISUAL" val="0"/>
  <p:tag name="KSO_WM_UNIT_DIAGRAM_ISREFERUNIT" val="0"/>
  <p:tag name="KSO_WM_UNIT_FILL_FORE_SCHEMECOLOR_INDEX" val="13"/>
  <p:tag name="KSO_WM_UNIT_FILL_TYPE" val="1"/>
  <p:tag name="KSO_WM_UNIT_TEXT_FILL_FORE_SCHEMECOLOR_INDEX" val="13"/>
  <p:tag name="KSO_WM_UNIT_TEXT_FILL_TYPE" val="1"/>
  <p:tag name="KSO_WM_UNIT_USESOURCEFORMAT_APPLY" val="1"/>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1_3"/>
  <p:tag name="KSO_WM_UNIT_ID" val="diagram20187487_3*l_h_i*1_1_3"/>
  <p:tag name="KSO_WM_TEMPLATE_CATEGORY" val="diagram"/>
  <p:tag name="KSO_WM_TEMPLATE_INDEX" val="20187487"/>
  <p:tag name="KSO_WM_UNIT_LAYERLEVEL" val="1_1_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2"/>
  <p:tag name="KSO_WM_UNIT_TEXT_FILL_TYPE" val="1"/>
  <p:tag name="KSO_WM_UNIT_USESOURCEFORMAT_APPLY" val="1"/>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1_2"/>
  <p:tag name="KSO_WM_UNIT_ID" val="diagram20187487_3*l_h_i*1_1_2"/>
  <p:tag name="KSO_WM_TEMPLATE_CATEGORY" val="diagram"/>
  <p:tag name="KSO_WM_TEMPLATE_INDEX" val="20187487"/>
  <p:tag name="KSO_WM_UNIT_LAYERLEVEL" val="1_1_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2"/>
  <p:tag name="KSO_WM_UNIT_TEXT_FILL_TYPE" val="1"/>
  <p:tag name="KSO_WM_UNIT_USESOURCEFORMAT_APPLY" val="1"/>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1_1"/>
  <p:tag name="KSO_WM_UNIT_ID" val="diagram20187487_3*l_h_i*1_1_1"/>
  <p:tag name="KSO_WM_TEMPLATE_CATEGORY" val="diagram"/>
  <p:tag name="KSO_WM_TEMPLATE_INDEX" val="20187487"/>
  <p:tag name="KSO_WM_UNIT_LAYERLEVEL" val="1_1_1"/>
  <p:tag name="KSO_WM_TAG_VERSION" val="1.0"/>
  <p:tag name="KSO_WM_BEAUTIFY_FLAG" val="#wm#"/>
  <p:tag name="KSO_WM_UNIT_DIAGRAM_ISNUMVISUAL" val="0"/>
  <p:tag name="KSO_WM_UNIT_DIAGRAM_ISREFERUNIT" val="0"/>
  <p:tag name="KSO_WM_UNIT_FILL_FORE_SCHEMECOLOR_INDEX" val="14"/>
  <p:tag name="KSO_WM_UNIT_FILL_TYPE" val="1"/>
  <p:tag name="KSO_WM_UNIT_TEXT_FILL_FORE_SCHEMECOLOR_INDEX" val="13"/>
  <p:tag name="KSO_WM_UNIT_TEXT_FILL_TYPE" val="1"/>
  <p:tag name="KSO_WM_UNIT_USESOURCEFORMAT_APPLY" val="1"/>
</p:tagLst>
</file>

<file path=ppt/tags/tag27.xml><?xml version="1.0" encoding="utf-8"?>
<p:tagLst xmlns:a="http://schemas.openxmlformats.org/drawingml/2006/main" xmlns:r="http://schemas.openxmlformats.org/officeDocument/2006/relationships" xmlns:p="http://schemas.openxmlformats.org/presentationml/2006/main">
  <p:tag name="KSO_WM_UNIT_VALUE" val="54"/>
  <p:tag name="KSO_WM_UNIT_HIGHLIGHT" val="0"/>
  <p:tag name="KSO_WM_UNIT_COMPATIBLE" val="0"/>
  <p:tag name="KSO_WM_DIAGRAM_GROUP_CODE" val="l1-1"/>
  <p:tag name="KSO_WM_UNIT_TYPE" val="l_h_f"/>
  <p:tag name="KSO_WM_UNIT_INDEX" val="1_1_1"/>
  <p:tag name="KSO_WM_UNIT_ID" val="diagram20187487_3*l_h_f*1_1_1"/>
  <p:tag name="KSO_WM_TEMPLATE_CATEGORY" val="diagram"/>
  <p:tag name="KSO_WM_TEMPLATE_INDEX" val="20187487"/>
  <p:tag name="KSO_WM_UNIT_LAYERLEVEL" val="1_1_1"/>
  <p:tag name="KSO_WM_TAG_VERSION" val="1.0"/>
  <p:tag name="KSO_WM_BEAUTIFY_FLAG" val="#wm#"/>
  <p:tag name="KSO_WM_UNIT_PRESET_TEXT" val="单击此处添加文本具体内容，简明扼要的阐述您的观点。"/>
  <p:tag name="KSO_WM_UNIT_DIAGRAM_ISNUMVISUAL" val="0"/>
  <p:tag name="KSO_WM_UNIT_DIAGRAM_ISREFERUNIT" val="0"/>
  <p:tag name="KSO_WM_UNIT_NOCLEAR" val="0"/>
  <p:tag name="KSO_WM_UNIT_TEXT_FILL_FORE_SCHEMECOLOR_INDEX" val="1"/>
  <p:tag name="KSO_WM_UNIT_TEXT_FILL_TYPE" val="1"/>
  <p:tag name="KSO_WM_UNIT_USESOURCEFORMAT_APPLY" val="1"/>
</p:tagLst>
</file>

<file path=ppt/tags/tag28.xml><?xml version="1.0" encoding="utf-8"?>
<p:tagLst xmlns:a="http://schemas.openxmlformats.org/drawingml/2006/main" xmlns:r="http://schemas.openxmlformats.org/officeDocument/2006/relationships" xmlns:p="http://schemas.openxmlformats.org/presentationml/2006/main">
  <p:tag name="KSO_WM_UNIT_ISCONTENTSTITLE" val="0"/>
  <p:tag name="KSO_WM_UNIT_VALUE" val="16"/>
  <p:tag name="KSO_WM_UNIT_HIGHLIGHT" val="0"/>
  <p:tag name="KSO_WM_UNIT_COMPATIBLE" val="0"/>
  <p:tag name="KSO_WM_DIAGRAM_GROUP_CODE" val="l1-1"/>
  <p:tag name="KSO_WM_UNIT_TYPE" val="l_h_a"/>
  <p:tag name="KSO_WM_UNIT_INDEX" val="1_1_1"/>
  <p:tag name="KSO_WM_UNIT_ID" val="diagram20187487_3*l_h_a*1_1_1"/>
  <p:tag name="KSO_WM_TEMPLATE_CATEGORY" val="diagram"/>
  <p:tag name="KSO_WM_TEMPLATE_INDEX" val="20187487"/>
  <p:tag name="KSO_WM_UNIT_LAYERLEVEL" val="1_1_1"/>
  <p:tag name="KSO_WM_TAG_VERSION" val="1.0"/>
  <p:tag name="KSO_WM_BEAUTIFY_FLAG" val="#wm#"/>
  <p:tag name="KSO_WM_UNIT_PRESET_TEXT" val="单击此处添加标题"/>
  <p:tag name="KSO_WM_UNIT_DIAGRAM_ISNUMVISUAL" val="0"/>
  <p:tag name="KSO_WM_UNIT_DIAGRAM_ISREFERUNIT" val="0"/>
  <p:tag name="KSO_WM_UNIT_NOCLEAR" val="0"/>
  <p:tag name="KSO_WM_UNIT_TEXT_FILL_FORE_SCHEMECOLOR_INDEX" val="5"/>
  <p:tag name="KSO_WM_UNIT_TEXT_FILL_TYPE" val="1"/>
  <p:tag name="KSO_WM_UNIT_USESOURCEFORMAT_APPLY" val="1"/>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2_3"/>
  <p:tag name="KSO_WM_UNIT_ID" val="diagram20187487_3*l_h_i*1_2_3"/>
  <p:tag name="KSO_WM_TEMPLATE_CATEGORY" val="diagram"/>
  <p:tag name="KSO_WM_TEMPLATE_INDEX" val="20187487"/>
  <p:tag name="KSO_WM_UNIT_LAYERLEVEL" val="1_1_1"/>
  <p:tag name="KSO_WM_TAG_VERSION" val="1.0"/>
  <p:tag name="KSO_WM_BEAUTIFY_FLAG" val="#wm#"/>
  <p:tag name="KSO_WM_UNIT_DIAGRAM_ISNUMVISUAL" val="0"/>
  <p:tag name="KSO_WM_UNIT_DIAGRAM_ISREFERUNIT" val="0"/>
  <p:tag name="KSO_WM_UNIT_FILL_FORE_SCHEMECOLOR_INDEX" val="6"/>
  <p:tag name="KSO_WM_UNIT_FILL_TYPE" val="1"/>
  <p:tag name="KSO_WM_UNIT_TEXT_FILL_FORE_SCHEMECOLOR_INDEX" val="2"/>
  <p:tag name="KSO_WM_UNIT_TEXT_FILL_TYPE" val="1"/>
  <p:tag name="KSO_WM_UNIT_USESOURCEFORMAT_APPLY" val="1"/>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DIAGRAM_GROUP_CODE" val="r1-1"/>
  <p:tag name="KSO_WM_UNIT_TYPE" val="r_i"/>
  <p:tag name="KSO_WM_UNIT_INDEX" val="1_3"/>
  <p:tag name="KSO_WM_UNIT_ID" val="diagram20189827_3*r_i*1_3"/>
  <p:tag name="KSO_WM_TEMPLATE_CATEGORY" val="diagram"/>
  <p:tag name="KSO_WM_TEMPLATE_INDEX" val="20189827"/>
  <p:tag name="KSO_WM_UNIT_LAYERLEVEL" val="1_1"/>
  <p:tag name="KSO_WM_TAG_VERSION" val="1.0"/>
  <p:tag name="KSO_WM_BEAUTIFY_FLAG" val="#wm#"/>
  <p:tag name="KSO_WM_UNIT_DIAGRAM_CONTRAST_TITLE_CNT" val="2"/>
  <p:tag name="KSO_WM_UNIT_DIAGRAM_DIMENSION_TITLE_CNT" val="2"/>
  <p:tag name="KSO_WM_UNIT_FILL_FORE_SCHEMECOLOR_INDEX" val="9"/>
  <p:tag name="KSO_WM_UNIT_FILL_TYPE" val="1"/>
  <p:tag name="KSO_WM_UNIT_TEXT_FILL_FORE_SCHEMECOLOR_INDEX" val="6"/>
  <p:tag name="KSO_WM_UNIT_TEXT_FILL_TYPE" val="1"/>
  <p:tag name="KSO_WM_UNIT_USESOURCEFORMAT_APPLY" val="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2_2"/>
  <p:tag name="KSO_WM_UNIT_ID" val="diagram20187487_3*l_h_i*1_2_2"/>
  <p:tag name="KSO_WM_TEMPLATE_CATEGORY" val="diagram"/>
  <p:tag name="KSO_WM_TEMPLATE_INDEX" val="20187487"/>
  <p:tag name="KSO_WM_UNIT_LAYERLEVEL" val="1_1_1"/>
  <p:tag name="KSO_WM_TAG_VERSION" val="1.0"/>
  <p:tag name="KSO_WM_BEAUTIFY_FLAG" val="#wm#"/>
  <p:tag name="KSO_WM_UNIT_DIAGRAM_ISNUMVISUAL" val="0"/>
  <p:tag name="KSO_WM_UNIT_DIAGRAM_ISREFERUNIT" val="0"/>
  <p:tag name="KSO_WM_UNIT_FILL_FORE_SCHEMECOLOR_INDEX" val="6"/>
  <p:tag name="KSO_WM_UNIT_FILL_TYPE" val="1"/>
  <p:tag name="KSO_WM_UNIT_TEXT_FILL_FORE_SCHEMECOLOR_INDEX" val="2"/>
  <p:tag name="KSO_WM_UNIT_TEXT_FILL_TYPE" val="1"/>
  <p:tag name="KSO_WM_UNIT_USESOURCEFORMAT_APPLY" val="1"/>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2_1"/>
  <p:tag name="KSO_WM_UNIT_ID" val="diagram20187487_3*l_h_i*1_2_1"/>
  <p:tag name="KSO_WM_TEMPLATE_CATEGORY" val="diagram"/>
  <p:tag name="KSO_WM_TEMPLATE_INDEX" val="20187487"/>
  <p:tag name="KSO_WM_UNIT_LAYERLEVEL" val="1_1_1"/>
  <p:tag name="KSO_WM_TAG_VERSION" val="1.0"/>
  <p:tag name="KSO_WM_BEAUTIFY_FLAG" val="#wm#"/>
  <p:tag name="KSO_WM_UNIT_DIAGRAM_ISNUMVISUAL" val="0"/>
  <p:tag name="KSO_WM_UNIT_DIAGRAM_ISREFERUNIT" val="0"/>
  <p:tag name="KSO_WM_UNIT_FILL_FORE_SCHEMECOLOR_INDEX" val="14"/>
  <p:tag name="KSO_WM_UNIT_FILL_TYPE" val="1"/>
  <p:tag name="KSO_WM_UNIT_TEXT_FILL_FORE_SCHEMECOLOR_INDEX" val="13"/>
  <p:tag name="KSO_WM_UNIT_TEXT_FILL_TYPE" val="1"/>
  <p:tag name="KSO_WM_UNIT_USESOURCEFORMAT_APPLY" val="1"/>
</p:tagLst>
</file>

<file path=ppt/tags/tag32.xml><?xml version="1.0" encoding="utf-8"?>
<p:tagLst xmlns:a="http://schemas.openxmlformats.org/drawingml/2006/main" xmlns:r="http://schemas.openxmlformats.org/officeDocument/2006/relationships" xmlns:p="http://schemas.openxmlformats.org/presentationml/2006/main">
  <p:tag name="KSO_WM_UNIT_VALUE" val="54"/>
  <p:tag name="KSO_WM_UNIT_HIGHLIGHT" val="0"/>
  <p:tag name="KSO_WM_UNIT_COMPATIBLE" val="0"/>
  <p:tag name="KSO_WM_DIAGRAM_GROUP_CODE" val="l1-1"/>
  <p:tag name="KSO_WM_UNIT_TYPE" val="l_h_f"/>
  <p:tag name="KSO_WM_UNIT_INDEX" val="1_2_1"/>
  <p:tag name="KSO_WM_UNIT_ID" val="diagram20187487_3*l_h_f*1_2_1"/>
  <p:tag name="KSO_WM_TEMPLATE_CATEGORY" val="diagram"/>
  <p:tag name="KSO_WM_TEMPLATE_INDEX" val="20187487"/>
  <p:tag name="KSO_WM_UNIT_LAYERLEVEL" val="1_1_1"/>
  <p:tag name="KSO_WM_TAG_VERSION" val="1.0"/>
  <p:tag name="KSO_WM_BEAUTIFY_FLAG" val="#wm#"/>
  <p:tag name="KSO_WM_UNIT_PRESET_TEXT" val="单击此处添加文本具体内容，简明扼要的阐述您的观点。"/>
  <p:tag name="KSO_WM_UNIT_DIAGRAM_ISNUMVISUAL" val="0"/>
  <p:tag name="KSO_WM_UNIT_DIAGRAM_ISREFERUNIT" val="0"/>
  <p:tag name="KSO_WM_UNIT_NOCLEAR" val="0"/>
  <p:tag name="KSO_WM_UNIT_TEXT_FILL_FORE_SCHEMECOLOR_INDEX" val="1"/>
  <p:tag name="KSO_WM_UNIT_TEXT_FILL_TYPE" val="1"/>
  <p:tag name="KSO_WM_UNIT_USESOURCEFORMAT_APPLY" val="1"/>
</p:tagLst>
</file>

<file path=ppt/tags/tag33.xml><?xml version="1.0" encoding="utf-8"?>
<p:tagLst xmlns:a="http://schemas.openxmlformats.org/drawingml/2006/main" xmlns:r="http://schemas.openxmlformats.org/officeDocument/2006/relationships" xmlns:p="http://schemas.openxmlformats.org/presentationml/2006/main">
  <p:tag name="KSO_WM_UNIT_ISCONTENTSTITLE" val="0"/>
  <p:tag name="KSO_WM_UNIT_VALUE" val="16"/>
  <p:tag name="KSO_WM_UNIT_HIGHLIGHT" val="0"/>
  <p:tag name="KSO_WM_UNIT_COMPATIBLE" val="0"/>
  <p:tag name="KSO_WM_DIAGRAM_GROUP_CODE" val="l1-1"/>
  <p:tag name="KSO_WM_UNIT_TYPE" val="l_h_a"/>
  <p:tag name="KSO_WM_UNIT_INDEX" val="1_2_1"/>
  <p:tag name="KSO_WM_UNIT_ID" val="diagram20187487_3*l_h_a*1_2_1"/>
  <p:tag name="KSO_WM_TEMPLATE_CATEGORY" val="diagram"/>
  <p:tag name="KSO_WM_TEMPLATE_INDEX" val="20187487"/>
  <p:tag name="KSO_WM_UNIT_LAYERLEVEL" val="1_1_1"/>
  <p:tag name="KSO_WM_TAG_VERSION" val="1.0"/>
  <p:tag name="KSO_WM_BEAUTIFY_FLAG" val="#wm#"/>
  <p:tag name="KSO_WM_UNIT_PRESET_TEXT" val="单击此处添加标题"/>
  <p:tag name="KSO_WM_UNIT_DIAGRAM_ISNUMVISUAL" val="0"/>
  <p:tag name="KSO_WM_UNIT_DIAGRAM_ISREFERUNIT" val="0"/>
  <p:tag name="KSO_WM_UNIT_NOCLEAR" val="0"/>
  <p:tag name="KSO_WM_UNIT_TEXT_FILL_FORE_SCHEMECOLOR_INDEX" val="6"/>
  <p:tag name="KSO_WM_UNIT_TEXT_FILL_TYPE" val="1"/>
  <p:tag name="KSO_WM_UNIT_USESOURCEFORMAT_APPLY" val="1"/>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4_3"/>
  <p:tag name="KSO_WM_UNIT_ID" val="diagram20187487_3*l_h_i*1_4_3"/>
  <p:tag name="KSO_WM_TEMPLATE_CATEGORY" val="diagram"/>
  <p:tag name="KSO_WM_TEMPLATE_INDEX" val="20187487"/>
  <p:tag name="KSO_WM_UNIT_LAYERLEVEL" val="1_1_1"/>
  <p:tag name="KSO_WM_TAG_VERSION" val="1.0"/>
  <p:tag name="KSO_WM_BEAUTIFY_FLAG" val="#wm#"/>
  <p:tag name="KSO_WM_UNIT_DIAGRAM_ISNUMVISUAL" val="0"/>
  <p:tag name="KSO_WM_UNIT_DIAGRAM_ISREFERUNIT" val="0"/>
  <p:tag name="KSO_WM_UNIT_FILL_FORE_SCHEMECOLOR_INDEX" val="7"/>
  <p:tag name="KSO_WM_UNIT_FILL_TYPE" val="1"/>
  <p:tag name="KSO_WM_UNIT_TEXT_FILL_FORE_SCHEMECOLOR_INDEX" val="2"/>
  <p:tag name="KSO_WM_UNIT_TEXT_FILL_TYPE" val="1"/>
  <p:tag name="KSO_WM_UNIT_USESOURCEFORMAT_APPLY" val="1"/>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4_2"/>
  <p:tag name="KSO_WM_UNIT_ID" val="diagram20187487_3*l_h_i*1_4_2"/>
  <p:tag name="KSO_WM_TEMPLATE_CATEGORY" val="diagram"/>
  <p:tag name="KSO_WM_TEMPLATE_INDEX" val="20187487"/>
  <p:tag name="KSO_WM_UNIT_LAYERLEVEL" val="1_1_1"/>
  <p:tag name="KSO_WM_TAG_VERSION" val="1.0"/>
  <p:tag name="KSO_WM_BEAUTIFY_FLAG" val="#wm#"/>
  <p:tag name="KSO_WM_UNIT_DIAGRAM_ISNUMVISUAL" val="0"/>
  <p:tag name="KSO_WM_UNIT_DIAGRAM_ISREFERUNIT" val="0"/>
  <p:tag name="KSO_WM_UNIT_FILL_FORE_SCHEMECOLOR_INDEX" val="7"/>
  <p:tag name="KSO_WM_UNIT_FILL_TYPE" val="1"/>
  <p:tag name="KSO_WM_UNIT_TEXT_FILL_FORE_SCHEMECOLOR_INDEX" val="2"/>
  <p:tag name="KSO_WM_UNIT_TEXT_FILL_TYPE" val="1"/>
  <p:tag name="KSO_WM_UNIT_USESOURCEFORMAT_APPLY" val="1"/>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4_1"/>
  <p:tag name="KSO_WM_UNIT_ID" val="diagram20187487_3*l_h_i*1_4_1"/>
  <p:tag name="KSO_WM_TEMPLATE_CATEGORY" val="diagram"/>
  <p:tag name="KSO_WM_TEMPLATE_INDEX" val="20187487"/>
  <p:tag name="KSO_WM_UNIT_LAYERLEVEL" val="1_1_1"/>
  <p:tag name="KSO_WM_TAG_VERSION" val="1.0"/>
  <p:tag name="KSO_WM_BEAUTIFY_FLAG" val="#wm#"/>
  <p:tag name="KSO_WM_UNIT_DIAGRAM_ISNUMVISUAL" val="0"/>
  <p:tag name="KSO_WM_UNIT_DIAGRAM_ISREFERUNIT" val="0"/>
  <p:tag name="KSO_WM_UNIT_FILL_FORE_SCHEMECOLOR_INDEX" val="14"/>
  <p:tag name="KSO_WM_UNIT_FILL_TYPE" val="1"/>
  <p:tag name="KSO_WM_UNIT_TEXT_FILL_FORE_SCHEMECOLOR_INDEX" val="13"/>
  <p:tag name="KSO_WM_UNIT_TEXT_FILL_TYPE" val="1"/>
  <p:tag name="KSO_WM_UNIT_USESOURCEFORMAT_APPLY" val="1"/>
</p:tagLst>
</file>

<file path=ppt/tags/tag37.xml><?xml version="1.0" encoding="utf-8"?>
<p:tagLst xmlns:a="http://schemas.openxmlformats.org/drawingml/2006/main" xmlns:r="http://schemas.openxmlformats.org/officeDocument/2006/relationships" xmlns:p="http://schemas.openxmlformats.org/presentationml/2006/main">
  <p:tag name="KSO_WM_UNIT_VALUE" val="54"/>
  <p:tag name="KSO_WM_UNIT_HIGHLIGHT" val="0"/>
  <p:tag name="KSO_WM_UNIT_COMPATIBLE" val="0"/>
  <p:tag name="KSO_WM_DIAGRAM_GROUP_CODE" val="l1-1"/>
  <p:tag name="KSO_WM_UNIT_TYPE" val="l_h_f"/>
  <p:tag name="KSO_WM_UNIT_INDEX" val="1_4_1"/>
  <p:tag name="KSO_WM_UNIT_ID" val="diagram20187487_3*l_h_f*1_4_1"/>
  <p:tag name="KSO_WM_TEMPLATE_CATEGORY" val="diagram"/>
  <p:tag name="KSO_WM_TEMPLATE_INDEX" val="20187487"/>
  <p:tag name="KSO_WM_UNIT_LAYERLEVEL" val="1_1_1"/>
  <p:tag name="KSO_WM_TAG_VERSION" val="1.0"/>
  <p:tag name="KSO_WM_BEAUTIFY_FLAG" val="#wm#"/>
  <p:tag name="KSO_WM_UNIT_PRESET_TEXT" val="单击此处添加文本具体内容，简明扼要的阐述您的观点。"/>
  <p:tag name="KSO_WM_UNIT_DIAGRAM_ISNUMVISUAL" val="0"/>
  <p:tag name="KSO_WM_UNIT_DIAGRAM_ISREFERUNIT" val="0"/>
  <p:tag name="KSO_WM_UNIT_NOCLEAR" val="0"/>
  <p:tag name="KSO_WM_UNIT_TEXT_FILL_FORE_SCHEMECOLOR_INDEX" val="1"/>
  <p:tag name="KSO_WM_UNIT_TEXT_FILL_TYPE" val="1"/>
  <p:tag name="KSO_WM_UNIT_USESOURCEFORMAT_APPLY" val="1"/>
</p:tagLst>
</file>

<file path=ppt/tags/tag38.xml><?xml version="1.0" encoding="utf-8"?>
<p:tagLst xmlns:a="http://schemas.openxmlformats.org/drawingml/2006/main" xmlns:r="http://schemas.openxmlformats.org/officeDocument/2006/relationships" xmlns:p="http://schemas.openxmlformats.org/presentationml/2006/main">
  <p:tag name="KSO_WM_UNIT_ISCONTENTSTITLE" val="0"/>
  <p:tag name="KSO_WM_UNIT_VALUE" val="16"/>
  <p:tag name="KSO_WM_UNIT_HIGHLIGHT" val="0"/>
  <p:tag name="KSO_WM_UNIT_COMPATIBLE" val="0"/>
  <p:tag name="KSO_WM_DIAGRAM_GROUP_CODE" val="l1-1"/>
  <p:tag name="KSO_WM_UNIT_TYPE" val="l_h_a"/>
  <p:tag name="KSO_WM_UNIT_INDEX" val="1_4_1"/>
  <p:tag name="KSO_WM_UNIT_ID" val="diagram20187487_3*l_h_a*1_4_1"/>
  <p:tag name="KSO_WM_TEMPLATE_CATEGORY" val="diagram"/>
  <p:tag name="KSO_WM_TEMPLATE_INDEX" val="20187487"/>
  <p:tag name="KSO_WM_UNIT_LAYERLEVEL" val="1_1_1"/>
  <p:tag name="KSO_WM_TAG_VERSION" val="1.0"/>
  <p:tag name="KSO_WM_BEAUTIFY_FLAG" val="#wm#"/>
  <p:tag name="KSO_WM_UNIT_PRESET_TEXT" val="单击此处添加标题"/>
  <p:tag name="KSO_WM_UNIT_DIAGRAM_ISNUMVISUAL" val="0"/>
  <p:tag name="KSO_WM_UNIT_DIAGRAM_ISREFERUNIT" val="0"/>
  <p:tag name="KSO_WM_UNIT_NOCLEAR" val="0"/>
  <p:tag name="KSO_WM_UNIT_TEXT_FILL_FORE_SCHEMECOLOR_INDEX" val="7"/>
  <p:tag name="KSO_WM_UNIT_TEXT_FILL_TYPE" val="1"/>
  <p:tag name="KSO_WM_UNIT_USESOURCEFORMAT_APPLY" val="1"/>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3_2"/>
  <p:tag name="KSO_WM_UNIT_ID" val="diagram20187487_3*l_h_i*1_3_2"/>
  <p:tag name="KSO_WM_TEMPLATE_CATEGORY" val="diagram"/>
  <p:tag name="KSO_WM_TEMPLATE_INDEX" val="20187487"/>
  <p:tag name="KSO_WM_UNIT_LAYERLEVEL" val="1_1_1"/>
  <p:tag name="KSO_WM_TAG_VERSION" val="1.0"/>
  <p:tag name="KSO_WM_BEAUTIFY_FLAG" val="#wm#"/>
  <p:tag name="KSO_WM_UNIT_DIAGRAM_ISNUMVISUAL" val="0"/>
  <p:tag name="KSO_WM_UNIT_DIAGRAM_ISREFERUNIT" val="0"/>
  <p:tag name="KSO_WM_UNIT_FILL_FORE_SCHEMECOLOR_INDEX" val="9"/>
  <p:tag name="KSO_WM_UNIT_FILL_TYPE" val="1"/>
  <p:tag name="KSO_WM_UNIT_TEXT_FILL_FORE_SCHEMECOLOR_INDEX" val="2"/>
  <p:tag name="KSO_WM_UNIT_TEXT_FILL_TYPE" val="1"/>
  <p:tag name="KSO_WM_UNIT_USESOURCEFORMAT_APPLY" val="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DIAGRAM_GROUP_CODE" val="r1-1"/>
  <p:tag name="KSO_WM_UNIT_TYPE" val="r_i"/>
  <p:tag name="KSO_WM_UNIT_INDEX" val="1_4"/>
  <p:tag name="KSO_WM_UNIT_ID" val="diagram20189827_3*r_i*1_4"/>
  <p:tag name="KSO_WM_TEMPLATE_CATEGORY" val="diagram"/>
  <p:tag name="KSO_WM_TEMPLATE_INDEX" val="20189827"/>
  <p:tag name="KSO_WM_UNIT_LAYERLEVEL" val="1_1"/>
  <p:tag name="KSO_WM_TAG_VERSION" val="1.0"/>
  <p:tag name="KSO_WM_BEAUTIFY_FLAG" val="#wm#"/>
  <p:tag name="KSO_WM_UNIT_DIAGRAM_CONTRAST_TITLE_CNT" val="2"/>
  <p:tag name="KSO_WM_UNIT_DIAGRAM_DIMENSION_TITLE_CNT" val="2"/>
  <p:tag name="KSO_WM_UNIT_FILL_FORE_SCHEMECOLOR_INDEX" val="9"/>
  <p:tag name="KSO_WM_UNIT_FILL_TYPE" val="1"/>
  <p:tag name="KSO_WM_UNIT_TEXT_FILL_FORE_SCHEMECOLOR_INDEX" val="6"/>
  <p:tag name="KSO_WM_UNIT_TEXT_FILL_TYPE" val="1"/>
  <p:tag name="KSO_WM_UNIT_USESOURCEFORMAT_APPLY" val="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3_1"/>
  <p:tag name="KSO_WM_UNIT_ID" val="diagram20187487_3*l_h_i*1_3_1"/>
  <p:tag name="KSO_WM_TEMPLATE_CATEGORY" val="diagram"/>
  <p:tag name="KSO_WM_TEMPLATE_INDEX" val="20187487"/>
  <p:tag name="KSO_WM_UNIT_LAYERLEVEL" val="1_1_1"/>
  <p:tag name="KSO_WM_TAG_VERSION" val="1.0"/>
  <p:tag name="KSO_WM_BEAUTIFY_FLAG" val="#wm#"/>
  <p:tag name="KSO_WM_UNIT_DIAGRAM_ISNUMVISUAL" val="0"/>
  <p:tag name="KSO_WM_UNIT_DIAGRAM_ISREFERUNIT" val="0"/>
  <p:tag name="KSO_WM_UNIT_FILL_FORE_SCHEMECOLOR_INDEX" val="9"/>
  <p:tag name="KSO_WM_UNIT_FILL_TYPE" val="1"/>
  <p:tag name="KSO_WM_UNIT_TEXT_FILL_FORE_SCHEMECOLOR_INDEX" val="2"/>
  <p:tag name="KSO_WM_UNIT_TEXT_FILL_TYPE" val="1"/>
  <p:tag name="KSO_WM_UNIT_USESOURCEFORMAT_APPLY" val="1"/>
</p:tagLst>
</file>

<file path=ppt/tags/tag41.xml><?xml version="1.0" encoding="utf-8"?>
<p:tagLst xmlns:a="http://schemas.openxmlformats.org/drawingml/2006/main" xmlns:r="http://schemas.openxmlformats.org/officeDocument/2006/relationships" xmlns:p="http://schemas.openxmlformats.org/presentationml/2006/main">
  <p:tag name="KSO_WM_UNIT_VALUE" val="54"/>
  <p:tag name="KSO_WM_UNIT_HIGHLIGHT" val="0"/>
  <p:tag name="KSO_WM_UNIT_COMPATIBLE" val="0"/>
  <p:tag name="KSO_WM_DIAGRAM_GROUP_CODE" val="l1-1"/>
  <p:tag name="KSO_WM_UNIT_TYPE" val="l_h_f"/>
  <p:tag name="KSO_WM_UNIT_INDEX" val="1_3_1"/>
  <p:tag name="KSO_WM_UNIT_ID" val="diagram20187487_3*l_h_f*1_3_1"/>
  <p:tag name="KSO_WM_TEMPLATE_CATEGORY" val="diagram"/>
  <p:tag name="KSO_WM_TEMPLATE_INDEX" val="20187487"/>
  <p:tag name="KSO_WM_UNIT_LAYERLEVEL" val="1_1_1"/>
  <p:tag name="KSO_WM_TAG_VERSION" val="1.0"/>
  <p:tag name="KSO_WM_BEAUTIFY_FLAG" val="#wm#"/>
  <p:tag name="KSO_WM_UNIT_PRESET_TEXT" val="单击此处添加文本具体内容，简明扼要的阐述您的观点。"/>
  <p:tag name="KSO_WM_UNIT_DIAGRAM_ISNUMVISUAL" val="0"/>
  <p:tag name="KSO_WM_UNIT_DIAGRAM_ISREFERUNIT" val="0"/>
  <p:tag name="KSO_WM_UNIT_NOCLEAR" val="0"/>
  <p:tag name="KSO_WM_UNIT_TEXT_FILL_FORE_SCHEMECOLOR_INDEX" val="1"/>
  <p:tag name="KSO_WM_UNIT_TEXT_FILL_TYPE" val="1"/>
  <p:tag name="KSO_WM_UNIT_USESOURCEFORMAT_APPLY" val="1"/>
</p:tagLst>
</file>

<file path=ppt/tags/tag42.xml><?xml version="1.0" encoding="utf-8"?>
<p:tagLst xmlns:a="http://schemas.openxmlformats.org/drawingml/2006/main" xmlns:r="http://schemas.openxmlformats.org/officeDocument/2006/relationships" xmlns:p="http://schemas.openxmlformats.org/presentationml/2006/main">
  <p:tag name="KSO_WM_UNIT_ISCONTENTSTITLE" val="0"/>
  <p:tag name="KSO_WM_UNIT_VALUE" val="16"/>
  <p:tag name="KSO_WM_UNIT_HIGHLIGHT" val="0"/>
  <p:tag name="KSO_WM_UNIT_COMPATIBLE" val="0"/>
  <p:tag name="KSO_WM_DIAGRAM_GROUP_CODE" val="l1-1"/>
  <p:tag name="KSO_WM_UNIT_TYPE" val="l_h_a"/>
  <p:tag name="KSO_WM_UNIT_INDEX" val="1_3_1"/>
  <p:tag name="KSO_WM_UNIT_ID" val="diagram20187487_3*l_h_a*1_3_1"/>
  <p:tag name="KSO_WM_TEMPLATE_CATEGORY" val="diagram"/>
  <p:tag name="KSO_WM_TEMPLATE_INDEX" val="20187487"/>
  <p:tag name="KSO_WM_UNIT_LAYERLEVEL" val="1_1_1"/>
  <p:tag name="KSO_WM_TAG_VERSION" val="1.0"/>
  <p:tag name="KSO_WM_BEAUTIFY_FLAG" val="#wm#"/>
  <p:tag name="KSO_WM_UNIT_PRESET_TEXT" val="单击此处添加标题"/>
  <p:tag name="KSO_WM_UNIT_DIAGRAM_ISNUMVISUAL" val="0"/>
  <p:tag name="KSO_WM_UNIT_DIAGRAM_ISREFERUNIT" val="0"/>
  <p:tag name="KSO_WM_UNIT_NOCLEAR" val="0"/>
  <p:tag name="KSO_WM_UNIT_TEXT_FILL_FORE_SCHEMECOLOR_INDEX" val="9"/>
  <p:tag name="KSO_WM_UNIT_TEXT_FILL_TYPE" val="1"/>
  <p:tag name="KSO_WM_UNIT_USESOURCEFORMAT_APPLY"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5_3"/>
  <p:tag name="KSO_WM_UNIT_ID" val="diagram20187487_3*l_h_i*1_5_3"/>
  <p:tag name="KSO_WM_TEMPLATE_CATEGORY" val="diagram"/>
  <p:tag name="KSO_WM_TEMPLATE_INDEX" val="20187487"/>
  <p:tag name="KSO_WM_UNIT_LAYERLEVEL" val="1_1_1"/>
  <p:tag name="KSO_WM_TAG_VERSION" val="1.0"/>
  <p:tag name="KSO_WM_BEAUTIFY_FLAG" val="#wm#"/>
  <p:tag name="KSO_WM_UNIT_DIAGRAM_ISNUMVISUAL" val="0"/>
  <p:tag name="KSO_WM_UNIT_DIAGRAM_ISREFERUNIT" val="0"/>
  <p:tag name="KSO_WM_UNIT_FILL_FORE_SCHEMECOLOR_INDEX" val="8"/>
  <p:tag name="KSO_WM_UNIT_FILL_TYPE" val="1"/>
  <p:tag name="KSO_WM_UNIT_TEXT_FILL_FORE_SCHEMECOLOR_INDEX" val="2"/>
  <p:tag name="KSO_WM_UNIT_TEXT_FILL_TYPE" val="1"/>
  <p:tag name="KSO_WM_UNIT_USESOURCEFORMAT_APPLY" val="1"/>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5_2"/>
  <p:tag name="KSO_WM_UNIT_ID" val="diagram20187487_3*l_h_i*1_5_2"/>
  <p:tag name="KSO_WM_TEMPLATE_CATEGORY" val="diagram"/>
  <p:tag name="KSO_WM_TEMPLATE_INDEX" val="20187487"/>
  <p:tag name="KSO_WM_UNIT_LAYERLEVEL" val="1_1_1"/>
  <p:tag name="KSO_WM_TAG_VERSION" val="1.0"/>
  <p:tag name="KSO_WM_BEAUTIFY_FLAG" val="#wm#"/>
  <p:tag name="KSO_WM_UNIT_DIAGRAM_ISNUMVISUAL" val="0"/>
  <p:tag name="KSO_WM_UNIT_DIAGRAM_ISREFERUNIT" val="0"/>
  <p:tag name="KSO_WM_UNIT_FILL_FORE_SCHEMECOLOR_INDEX" val="8"/>
  <p:tag name="KSO_WM_UNIT_FILL_TYPE" val="1"/>
  <p:tag name="KSO_WM_UNIT_TEXT_FILL_FORE_SCHEMECOLOR_INDEX" val="2"/>
  <p:tag name="KSO_WM_UNIT_TEXT_FILL_TYPE" val="1"/>
  <p:tag name="KSO_WM_UNIT_USESOURCEFORMAT_APPLY" val="1"/>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5_1"/>
  <p:tag name="KSO_WM_UNIT_ID" val="diagram20187487_3*l_h_i*1_5_1"/>
  <p:tag name="KSO_WM_TEMPLATE_CATEGORY" val="diagram"/>
  <p:tag name="KSO_WM_TEMPLATE_INDEX" val="20187487"/>
  <p:tag name="KSO_WM_UNIT_LAYERLEVEL" val="1_1_1"/>
  <p:tag name="KSO_WM_TAG_VERSION" val="1.0"/>
  <p:tag name="KSO_WM_BEAUTIFY_FLAG" val="#wm#"/>
  <p:tag name="KSO_WM_UNIT_DIAGRAM_ISNUMVISUAL" val="0"/>
  <p:tag name="KSO_WM_UNIT_DIAGRAM_ISREFERUNIT" val="0"/>
  <p:tag name="KSO_WM_UNIT_FILL_FORE_SCHEMECOLOR_INDEX" val="14"/>
  <p:tag name="KSO_WM_UNIT_FILL_TYPE" val="1"/>
  <p:tag name="KSO_WM_UNIT_TEXT_FILL_FORE_SCHEMECOLOR_INDEX" val="13"/>
  <p:tag name="KSO_WM_UNIT_TEXT_FILL_TYPE" val="1"/>
  <p:tag name="KSO_WM_UNIT_USESOURCEFORMAT_APPLY" val="1"/>
</p:tagLst>
</file>

<file path=ppt/tags/tag46.xml><?xml version="1.0" encoding="utf-8"?>
<p:tagLst xmlns:a="http://schemas.openxmlformats.org/drawingml/2006/main" xmlns:r="http://schemas.openxmlformats.org/officeDocument/2006/relationships" xmlns:p="http://schemas.openxmlformats.org/presentationml/2006/main">
  <p:tag name="KSO_WM_UNIT_VALUE" val="54"/>
  <p:tag name="KSO_WM_UNIT_HIGHLIGHT" val="0"/>
  <p:tag name="KSO_WM_UNIT_COMPATIBLE" val="0"/>
  <p:tag name="KSO_WM_DIAGRAM_GROUP_CODE" val="l1-1"/>
  <p:tag name="KSO_WM_UNIT_TYPE" val="l_h_f"/>
  <p:tag name="KSO_WM_UNIT_INDEX" val="1_5_1"/>
  <p:tag name="KSO_WM_UNIT_ID" val="diagram20187487_3*l_h_f*1_5_1"/>
  <p:tag name="KSO_WM_TEMPLATE_CATEGORY" val="diagram"/>
  <p:tag name="KSO_WM_TEMPLATE_INDEX" val="20187487"/>
  <p:tag name="KSO_WM_UNIT_LAYERLEVEL" val="1_1_1"/>
  <p:tag name="KSO_WM_TAG_VERSION" val="1.0"/>
  <p:tag name="KSO_WM_BEAUTIFY_FLAG" val="#wm#"/>
  <p:tag name="KSO_WM_UNIT_PRESET_TEXT" val="单击此处添加文本具体内容，简明扼要的阐述您的观点。"/>
  <p:tag name="KSO_WM_UNIT_DIAGRAM_ISNUMVISUAL" val="0"/>
  <p:tag name="KSO_WM_UNIT_DIAGRAM_ISREFERUNIT" val="0"/>
  <p:tag name="KSO_WM_UNIT_NOCLEAR" val="0"/>
  <p:tag name="KSO_WM_UNIT_TEXT_FILL_FORE_SCHEMECOLOR_INDEX" val="1"/>
  <p:tag name="KSO_WM_UNIT_TEXT_FILL_TYPE" val="1"/>
  <p:tag name="KSO_WM_UNIT_USESOURCEFORMAT_APPLY" val="1"/>
</p:tagLst>
</file>

<file path=ppt/tags/tag47.xml><?xml version="1.0" encoding="utf-8"?>
<p:tagLst xmlns:a="http://schemas.openxmlformats.org/drawingml/2006/main" xmlns:r="http://schemas.openxmlformats.org/officeDocument/2006/relationships" xmlns:p="http://schemas.openxmlformats.org/presentationml/2006/main">
  <p:tag name="KSO_WM_UNIT_ISCONTENTSTITLE" val="0"/>
  <p:tag name="KSO_WM_UNIT_VALUE" val="16"/>
  <p:tag name="KSO_WM_UNIT_HIGHLIGHT" val="0"/>
  <p:tag name="KSO_WM_UNIT_COMPATIBLE" val="0"/>
  <p:tag name="KSO_WM_DIAGRAM_GROUP_CODE" val="l1-1"/>
  <p:tag name="KSO_WM_UNIT_TYPE" val="l_h_a"/>
  <p:tag name="KSO_WM_UNIT_INDEX" val="1_5_1"/>
  <p:tag name="KSO_WM_UNIT_ID" val="diagram20187487_3*l_h_a*1_5_1"/>
  <p:tag name="KSO_WM_TEMPLATE_CATEGORY" val="diagram"/>
  <p:tag name="KSO_WM_TEMPLATE_INDEX" val="20187487"/>
  <p:tag name="KSO_WM_UNIT_LAYERLEVEL" val="1_1_1"/>
  <p:tag name="KSO_WM_TAG_VERSION" val="1.0"/>
  <p:tag name="KSO_WM_BEAUTIFY_FLAG" val="#wm#"/>
  <p:tag name="KSO_WM_UNIT_PRESET_TEXT" val="单击此处添加标题"/>
  <p:tag name="KSO_WM_UNIT_DIAGRAM_ISNUMVISUAL" val="0"/>
  <p:tag name="KSO_WM_UNIT_DIAGRAM_ISREFERUNIT" val="0"/>
  <p:tag name="KSO_WM_UNIT_NOCLEAR" val="0"/>
  <p:tag name="KSO_WM_UNIT_TEXT_FILL_FORE_SCHEMECOLOR_INDEX" val="8"/>
  <p:tag name="KSO_WM_UNIT_TEXT_FILL_TYPE" val="1"/>
  <p:tag name="KSO_WM_UNIT_USESOURCEFORMAT_APPLY" val="1"/>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3_3"/>
  <p:tag name="KSO_WM_UNIT_ID" val="diagram20187487_3*l_h_i*1_3_3"/>
  <p:tag name="KSO_WM_TEMPLATE_CATEGORY" val="diagram"/>
  <p:tag name="KSO_WM_TEMPLATE_INDEX" val="20187487"/>
  <p:tag name="KSO_WM_UNIT_LAYERLEVEL" val="1_1_1"/>
  <p:tag name="KSO_WM_TAG_VERSION" val="1.0"/>
  <p:tag name="KSO_WM_BEAUTIFY_FLAG" val="#wm#"/>
  <p:tag name="KSO_WM_UNIT_DIAGRAM_ISNUMVISUAL" val="0"/>
  <p:tag name="KSO_WM_UNIT_DIAGRAM_ISREFERUNIT" val="0"/>
  <p:tag name="KSO_WM_UNIT_FILL_FORE_SCHEMECOLOR_INDEX" val="14"/>
  <p:tag name="KSO_WM_UNIT_FILL_TYPE" val="1"/>
  <p:tag name="KSO_WM_UNIT_TEXT_FILL_FORE_SCHEMECOLOR_INDEX" val="2"/>
  <p:tag name="KSO_WM_UNIT_TEXT_FILL_TYPE" val="1"/>
  <p:tag name="KSO_WM_UNIT_USESOURCEFORMAT_APPLY" val="1"/>
</p:tagLst>
</file>

<file path=ppt/tags/tag49.xml><?xml version="1.0" encoding="utf-8"?>
<p:tagLst xmlns:a="http://schemas.openxmlformats.org/drawingml/2006/main" xmlns:r="http://schemas.openxmlformats.org/officeDocument/2006/relationships" xmlns:p="http://schemas.openxmlformats.org/presentationml/2006/main">
  <p:tag name="KSO_WM_UNIT_VALUE" val="1567*1566"/>
  <p:tag name="KSO_WM_UNIT_HIGHLIGHT" val="0"/>
  <p:tag name="KSO_WM_UNIT_COMPATIBLE" val="0"/>
  <p:tag name="KSO_WM_UNIT_DIAGRAM_ISNUMVISUAL" val="0"/>
  <p:tag name="KSO_WM_UNIT_DIAGRAM_ISREFERUNIT" val="0"/>
  <p:tag name="KSO_WM_UNIT_TYPE" val="d"/>
  <p:tag name="KSO_WM_UNIT_INDEX" val="1"/>
  <p:tag name="KSO_WM_UNIT_ID" val="diagram20200328_1*d*1"/>
  <p:tag name="KSO_WM_TEMPLATE_CATEGORY" val="diagram"/>
  <p:tag name="KSO_WM_TEMPLATE_INDEX" val="20200328"/>
  <p:tag name="KSO_WM_UNIT_LAYERLEVEL" val="1"/>
  <p:tag name="KSO_WM_TAG_VERSION" val="1.0"/>
  <p:tag name="KSO_WM_BEAUTIFY_FLAG" val="#wm#"/>
  <p:tag name="KSO_WM_UNIT_PLACING_PICTURE_INFO" val="{&quot;full_picture&quot;:false,&quot;last_crop_picture&quot;:&quot;1-1&quot;,&quot;selected&quot;:&quot;1-1&quot;,&quot;spacing&quot;:6}"/>
  <p:tag name="KSO_WM_UNIT_BLOCK" val="0"/>
  <p:tag name="KSO_WM_UNIT_PLACING_PICTURE" val="43676.7248265278"/>
  <p:tag name="KSO_WM_UNIT_SUPPORT_UNIT_TYPE" val="[&quot;l&quot;,&quot;m&quot;,&quot;n&quot;,&quot;o&quot;,&quot;p&quot;,&quot;q&quot;,&quot;r&quot;,&quot;δ&quot;]"/>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DIAGRAM_GROUP_CODE" val="r1-1"/>
  <p:tag name="KSO_WM_UNIT_TYPE" val="r_i"/>
  <p:tag name="KSO_WM_UNIT_INDEX" val="1_5"/>
  <p:tag name="KSO_WM_UNIT_ID" val="diagram20189827_3*r_i*1_5"/>
  <p:tag name="KSO_WM_TEMPLATE_CATEGORY" val="diagram"/>
  <p:tag name="KSO_WM_TEMPLATE_INDEX" val="20189827"/>
  <p:tag name="KSO_WM_UNIT_LAYERLEVEL" val="1_1"/>
  <p:tag name="KSO_WM_TAG_VERSION" val="1.0"/>
  <p:tag name="KSO_WM_BEAUTIFY_FLAG" val="#wm#"/>
  <p:tag name="KSO_WM_UNIT_DIAGRAM_CONTRAST_TITLE_CNT" val="2"/>
  <p:tag name="KSO_WM_UNIT_DIAGRAM_DIMENSION_TITLE_CNT" val="2"/>
  <p:tag name="KSO_WM_UNIT_FILL_FORE_SCHEMECOLOR_INDEX" val="6"/>
  <p:tag name="KSO_WM_UNIT_FILL_TYPE" val="1"/>
  <p:tag name="KSO_WM_UNIT_TEXT_FILL_FORE_SCHEMECOLOR_INDEX" val="2"/>
  <p:tag name="KSO_WM_UNIT_TEXT_FILL_TYPE" val="1"/>
  <p:tag name="KSO_WM_UNIT_USESOURCEFORMAT_APPLY" val="1"/>
</p:tagLst>
</file>

<file path=ppt/tags/tag50.xml><?xml version="1.0" encoding="utf-8"?>
<p:tagLst xmlns:a="http://schemas.openxmlformats.org/drawingml/2006/main" xmlns:r="http://schemas.openxmlformats.org/officeDocument/2006/relationships" xmlns:p="http://schemas.openxmlformats.org/presentationml/2006/main">
  <p:tag name="KSO_WM_UNIT_VALUE" val="1567*1566"/>
  <p:tag name="KSO_WM_UNIT_HIGHLIGHT" val="0"/>
  <p:tag name="KSO_WM_UNIT_COMPATIBLE" val="0"/>
  <p:tag name="KSO_WM_UNIT_DIAGRAM_ISNUMVISUAL" val="0"/>
  <p:tag name="KSO_WM_UNIT_DIAGRAM_ISREFERUNIT" val="0"/>
  <p:tag name="KSO_WM_UNIT_TYPE" val="d"/>
  <p:tag name="KSO_WM_UNIT_INDEX" val="1"/>
  <p:tag name="KSO_WM_UNIT_ID" val="diagram20200328_1*d*1"/>
  <p:tag name="KSO_WM_TEMPLATE_CATEGORY" val="diagram"/>
  <p:tag name="KSO_WM_TEMPLATE_INDEX" val="20200328"/>
  <p:tag name="KSO_WM_UNIT_LAYERLEVEL" val="1"/>
  <p:tag name="KSO_WM_TAG_VERSION" val="1.0"/>
  <p:tag name="KSO_WM_BEAUTIFY_FLAG" val="#wm#"/>
  <p:tag name="KSO_WM_UNIT_PLACING_PICTURE_INFO" val="{&quot;full_picture&quot;:false,&quot;last_crop_picture&quot;:&quot;1-1&quot;,&quot;selected&quot;:&quot;1-1&quot;,&quot;spacing&quot;:6}"/>
  <p:tag name="KSO_WM_UNIT_BLOCK" val="0"/>
  <p:tag name="KSO_WM_UNIT_PLACING_PICTURE" val="43676.7248265278"/>
  <p:tag name="KSO_WM_UNIT_SUPPORT_UNIT_TYPE" val="[&quot;l&quot;,&quot;m&quot;,&quot;n&quot;,&quot;o&quot;,&quot;p&quot;,&quot;q&quot;,&quot;r&quot;,&quot;δ&quot;]"/>
</p:tagLst>
</file>

<file path=ppt/tags/tag51.xml><?xml version="1.0" encoding="utf-8"?>
<p:tagLst xmlns:a="http://schemas.openxmlformats.org/drawingml/2006/main" xmlns:r="http://schemas.openxmlformats.org/officeDocument/2006/relationships" xmlns:p="http://schemas.openxmlformats.org/presentationml/2006/main">
  <p:tag name="KSO_WM_UNIT_TABLE_BEAUTIFY" val="smartTable{f373e9a3-6d24-4bab-aba4-ad6adf6517d9}"/>
</p:tagLst>
</file>

<file path=ppt/tags/tag52.xml><?xml version="1.0" encoding="utf-8"?>
<p:tagLst xmlns:a="http://schemas.openxmlformats.org/drawingml/2006/main" xmlns:r="http://schemas.openxmlformats.org/officeDocument/2006/relationships" xmlns:p="http://schemas.openxmlformats.org/presentationml/2006/main">
  <p:tag name="KSO_WM_SLIDE_ID" val="diagram20201536_2"/>
  <p:tag name="KSO_WM_TEMPLATE_SUBCATEGORY" val="0"/>
  <p:tag name="KSO_WM_SLIDE_ITEM_CNT" val="4"/>
  <p:tag name="KSO_WM_SLIDE_INDEX" val="2"/>
  <p:tag name="KSO_WM_TAG_VERSION" val="1.0"/>
  <p:tag name="KSO_WM_BEAUTIFY_FLAG" val="#wm#"/>
  <p:tag name="KSO_WM_TEMPLATE_CATEGORY" val="custom"/>
  <p:tag name="KSO_WM_TEMPLATE_INDEX" val="20193223"/>
  <p:tag name="KSO_WM_SLIDE_TYPE" val="text"/>
  <p:tag name="KSO_WM_SLIDE_SUBTYPE" val="diag"/>
  <p:tag name="KSO_WM_SLIDE_SIZE" val="760.2*335.595"/>
  <p:tag name="KSO_WM_SLIDE_POSITION" val="86.4512*138.769"/>
  <p:tag name="KSO_WM_DIAGRAM_GROUP_CODE" val="n1-1"/>
  <p:tag name="KSO_WM_SLIDE_DIAGTYPE" val="n"/>
  <p:tag name="KSO_WM_SLIDE_LAYOUT" val="a_b_n"/>
  <p:tag name="KSO_WM_SLIDE_LAYOUT_CNT" val="1_1_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DIAGRAM_GROUP_CODE" val="r1-1"/>
  <p:tag name="KSO_WM_UNIT_TYPE" val="r_i"/>
  <p:tag name="KSO_WM_UNIT_INDEX" val="1_6"/>
  <p:tag name="KSO_WM_UNIT_ID" val="diagram20189827_3*r_i*1_6"/>
  <p:tag name="KSO_WM_TEMPLATE_CATEGORY" val="diagram"/>
  <p:tag name="KSO_WM_TEMPLATE_INDEX" val="20189827"/>
  <p:tag name="KSO_WM_UNIT_LAYERLEVEL" val="1_1"/>
  <p:tag name="KSO_WM_TAG_VERSION" val="1.0"/>
  <p:tag name="KSO_WM_BEAUTIFY_FLAG" val="#wm#"/>
  <p:tag name="KSO_WM_UNIT_DIAGRAM_CONTRAST_TITLE_CNT" val="2"/>
  <p:tag name="KSO_WM_UNIT_DIAGRAM_DIMENSION_TITLE_CNT" val="2"/>
  <p:tag name="KSO_WM_UNIT_FILL_FORE_SCHEMECOLOR_INDEX" val="14"/>
  <p:tag name="KSO_WM_UNIT_FILL_TYPE" val="1"/>
  <p:tag name="KSO_WM_UNIT_TEXT_FILL_FORE_SCHEMECOLOR_INDEX" val="2"/>
  <p:tag name="KSO_WM_UNIT_TEXT_FILL_TYPE" val="1"/>
  <p:tag name="KSO_WM_UNIT_USESOURCEFORMAT_APPLY" val="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DIAGRAM_GROUP_CODE" val="r1-1"/>
  <p:tag name="KSO_WM_UNIT_TYPE" val="r_i"/>
  <p:tag name="KSO_WM_UNIT_INDEX" val="1_7"/>
  <p:tag name="KSO_WM_UNIT_ID" val="diagram20189827_3*r_i*1_7"/>
  <p:tag name="KSO_WM_TEMPLATE_CATEGORY" val="diagram"/>
  <p:tag name="KSO_WM_TEMPLATE_INDEX" val="20189827"/>
  <p:tag name="KSO_WM_UNIT_LAYERLEVEL" val="1_1"/>
  <p:tag name="KSO_WM_TAG_VERSION" val="1.0"/>
  <p:tag name="KSO_WM_BEAUTIFY_FLAG" val="#wm#"/>
  <p:tag name="KSO_WM_UNIT_DIAGRAM_CONTRAST_TITLE_CNT" val="2"/>
  <p:tag name="KSO_WM_UNIT_DIAGRAM_DIMENSION_TITLE_CNT" val="2"/>
  <p:tag name="KSO_WM_UNIT_FILL_FORE_SCHEMECOLOR_INDEX" val="14"/>
  <p:tag name="KSO_WM_UNIT_FILL_TYPE" val="1"/>
  <p:tag name="KSO_WM_UNIT_TEXT_FILL_FORE_SCHEMECOLOR_INDEX" val="2"/>
  <p:tag name="KSO_WM_UNIT_TEXT_FILL_TYPE" val="1"/>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DIAGRAM_GROUP_CODE" val="r1-1"/>
  <p:tag name="KSO_WM_UNIT_TYPE" val="r_i"/>
  <p:tag name="KSO_WM_UNIT_INDEX" val="1_1"/>
  <p:tag name="KSO_WM_UNIT_ID" val="diagram20189827_3*r_i*1_1"/>
  <p:tag name="KSO_WM_TEMPLATE_CATEGORY" val="diagram"/>
  <p:tag name="KSO_WM_TEMPLATE_INDEX" val="20189827"/>
  <p:tag name="KSO_WM_UNIT_LAYERLEVEL" val="1_1"/>
  <p:tag name="KSO_WM_TAG_VERSION" val="1.0"/>
  <p:tag name="KSO_WM_BEAUTIFY_FLAG" val="#wm#"/>
  <p:tag name="KSO_WM_UNIT_DIAGRAM_CONTRAST_TITLE_CNT" val="2"/>
  <p:tag name="KSO_WM_UNIT_DIAGRAM_DIMENSION_TITLE_CNT" val="2"/>
  <p:tag name="KSO_WM_UNIT_FILL_FORE_SCHEMECOLOR_INDEX" val="9"/>
  <p:tag name="KSO_WM_UNIT_FILL_TYPE" val="1"/>
  <p:tag name="KSO_WM_UNIT_TEXT_FILL_FORE_SCHEMECOLOR_INDEX" val="13"/>
  <p:tag name="KSO_WM_UNIT_TEXT_FILL_TYPE" val="1"/>
  <p:tag name="KSO_WM_UNIT_USESOURCEFORMAT_APPLY" val="1"/>
</p:tagLst>
</file>

<file path=ppt/tags/tag9.xml><?xml version="1.0" encoding="utf-8"?>
<p:tagLst xmlns:a="http://schemas.openxmlformats.org/drawingml/2006/main" xmlns:r="http://schemas.openxmlformats.org/officeDocument/2006/relationships" xmlns:p="http://schemas.openxmlformats.org/presentationml/2006/main">
  <p:tag name="KSO_WM_UNIT_NOCLEAR" val="0"/>
  <p:tag name="KSO_WM_UNIT_SHOW_EDIT_AREA_INDICATION" val="0"/>
  <p:tag name="KSO_WM_UNIT_VALUE" val="8"/>
  <p:tag name="KSO_WM_UNIT_HIGHLIGHT" val="0"/>
  <p:tag name="KSO_WM_UNIT_COMPATIBLE" val="0"/>
  <p:tag name="KSO_WM_UNIT_DIAGRAM_ISNUMVISUAL" val="0"/>
  <p:tag name="KSO_WM_UNIT_DIAGRAM_IS_NEED_ADD_PATH_ANIM" val="0"/>
  <p:tag name="KSO_WM_UNIT_DIAGRAM_ISREFERUNIT" val="0"/>
  <p:tag name="KSO_WM_DIAGRAM_GROUP_CODE" val="r1-1"/>
  <p:tag name="KSO_WM_UNIT_TYPE" val="r_t"/>
  <p:tag name="KSO_WM_UNIT_INDEX" val="1_1"/>
  <p:tag name="KSO_WM_UNIT_ID" val="diagram20189827_3*r_t*1_1"/>
  <p:tag name="KSO_WM_TEMPLATE_CATEGORY" val="diagram"/>
  <p:tag name="KSO_WM_TEMPLATE_INDEX" val="20189827"/>
  <p:tag name="KSO_WM_UNIT_LAYERLEVEL" val="1_1"/>
  <p:tag name="KSO_WM_TAG_VERSION" val="1.0"/>
  <p:tag name="KSO_WM_BEAUTIFY_FLAG" val="#wm#"/>
  <p:tag name="KSO_WM_UNIT_DIAGRAM_CONTRAST_TITLE_CNT" val="2"/>
  <p:tag name="KSO_WM_UNIT_DIAGRAM_DIMENSION_TITLE_CNT" val="2"/>
  <p:tag name="KSO_WM_UNIT_PRESET_TEXT" val="单击此处添加标题"/>
  <p:tag name="KSO_WM_UNIT_TEXT_FILL_FORE_SCHEMECOLOR_INDEX" val="6"/>
  <p:tag name="KSO_WM_UNIT_TEXT_FILL_TYPE" val="1"/>
  <p:tag name="KSO_WM_UNIT_USESOURCEFORMAT_APPLY" val="1"/>
</p:tagLst>
</file>

<file path=ppt/theme/theme1.xml><?xml version="1.0" encoding="utf-8"?>
<a:theme xmlns:a="http://schemas.openxmlformats.org/drawingml/2006/main" name="基本版式">
  <a:themeElements>
    <a:clrScheme name="自定义 1">
      <a:dk1>
        <a:sysClr val="windowText" lastClr="000000"/>
      </a:dk1>
      <a:lt1>
        <a:sysClr val="window" lastClr="FFFFFF"/>
      </a:lt1>
      <a:dk2>
        <a:srgbClr val="1F5F8A"/>
      </a:dk2>
      <a:lt2>
        <a:srgbClr val="A6A6A6"/>
      </a:lt2>
      <a:accent1>
        <a:srgbClr val="213969"/>
      </a:accent1>
      <a:accent2>
        <a:srgbClr val="73B5E0"/>
      </a:accent2>
      <a:accent3>
        <a:srgbClr val="80C535"/>
      </a:accent3>
      <a:accent4>
        <a:srgbClr val="F39C11"/>
      </a:accent4>
      <a:accent5>
        <a:srgbClr val="C1392B"/>
      </a:accent5>
      <a:accent6>
        <a:srgbClr val="C490AA"/>
      </a:accent6>
      <a:hlink>
        <a:srgbClr val="0563C1"/>
      </a:hlink>
      <a:folHlink>
        <a:srgbClr val="954F72"/>
      </a:folHlink>
    </a:clrScheme>
    <a:fontScheme name="自定义标准字体（勿删）">
      <a:majorFont>
        <a:latin typeface="Impact"/>
        <a:ea typeface="微软雅黑"/>
        <a:cs typeface=""/>
      </a:majorFont>
      <a:minorFont>
        <a:latin typeface="Arial"/>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设计说明">
  <a:themeElements>
    <a:clrScheme name="自定义 1">
      <a:dk1>
        <a:sysClr val="windowText" lastClr="000000"/>
      </a:dk1>
      <a:lt1>
        <a:sysClr val="window" lastClr="FFFFFF"/>
      </a:lt1>
      <a:dk2>
        <a:srgbClr val="1F5F8A"/>
      </a:dk2>
      <a:lt2>
        <a:srgbClr val="A6A6A6"/>
      </a:lt2>
      <a:accent1>
        <a:srgbClr val="213969"/>
      </a:accent1>
      <a:accent2>
        <a:srgbClr val="73B5E0"/>
      </a:accent2>
      <a:accent3>
        <a:srgbClr val="80C535"/>
      </a:accent3>
      <a:accent4>
        <a:srgbClr val="F39C11"/>
      </a:accent4>
      <a:accent5>
        <a:srgbClr val="C1392B"/>
      </a:accent5>
      <a:accent6>
        <a:srgbClr val="C490AA"/>
      </a:accent6>
      <a:hlink>
        <a:srgbClr val="0563C1"/>
      </a:hlink>
      <a:folHlink>
        <a:srgbClr val="954F72"/>
      </a:folHlink>
    </a:clrScheme>
    <a:fontScheme name="自定义字体（勿删）">
      <a:majorFont>
        <a:latin typeface="Impact"/>
        <a:ea typeface="微软雅黑"/>
        <a:cs typeface=""/>
      </a:majorFont>
      <a:minorFont>
        <a:latin typeface="Arial"/>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版权宣传">
  <a:themeElements>
    <a:clrScheme name="自定义 1">
      <a:dk1>
        <a:sysClr val="windowText" lastClr="000000"/>
      </a:dk1>
      <a:lt1>
        <a:sysClr val="window" lastClr="FFFFFF"/>
      </a:lt1>
      <a:dk2>
        <a:srgbClr val="1F5F8A"/>
      </a:dk2>
      <a:lt2>
        <a:srgbClr val="A6A6A6"/>
      </a:lt2>
      <a:accent1>
        <a:srgbClr val="213969"/>
      </a:accent1>
      <a:accent2>
        <a:srgbClr val="73B5E0"/>
      </a:accent2>
      <a:accent3>
        <a:srgbClr val="80C535"/>
      </a:accent3>
      <a:accent4>
        <a:srgbClr val="F39C11"/>
      </a:accent4>
      <a:accent5>
        <a:srgbClr val="C1392B"/>
      </a:accent5>
      <a:accent6>
        <a:srgbClr val="C490AA"/>
      </a:accent6>
      <a:hlink>
        <a:srgbClr val="0563C1"/>
      </a:hlink>
      <a:folHlink>
        <a:srgbClr val="954F72"/>
      </a:folHlink>
    </a:clrScheme>
    <a:fontScheme name="自定义字体（勿删）">
      <a:majorFont>
        <a:latin typeface="Impact"/>
        <a:ea typeface="微软雅黑"/>
        <a:cs typeface=""/>
      </a:majorFont>
      <a:minorFont>
        <a:latin typeface="Arial"/>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3940</Words>
  <Application>Microsoft Office PowerPoint</Application>
  <PresentationFormat>自定义</PresentationFormat>
  <Paragraphs>300</Paragraphs>
  <Slides>45</Slides>
  <Notes>6</Notes>
  <HiddenSlides>0</HiddenSlides>
  <MMClips>0</MMClips>
  <ScaleCrop>false</ScaleCrop>
  <HeadingPairs>
    <vt:vector size="6" baseType="variant">
      <vt:variant>
        <vt:lpstr>已用的字体</vt:lpstr>
      </vt:variant>
      <vt:variant>
        <vt:i4>15</vt:i4>
      </vt:variant>
      <vt:variant>
        <vt:lpstr>主题</vt:lpstr>
      </vt:variant>
      <vt:variant>
        <vt:i4>3</vt:i4>
      </vt:variant>
      <vt:variant>
        <vt:lpstr>幻灯片标题</vt:lpstr>
      </vt:variant>
      <vt:variant>
        <vt:i4>45</vt:i4>
      </vt:variant>
    </vt:vector>
  </HeadingPairs>
  <TitlesOfParts>
    <vt:vector size="63" baseType="lpstr">
      <vt:lpstr>Arial</vt:lpstr>
      <vt:lpstr>宋体</vt:lpstr>
      <vt:lpstr>微软雅黑</vt:lpstr>
      <vt:lpstr>等线</vt:lpstr>
      <vt:lpstr>黑体</vt:lpstr>
      <vt:lpstr>Impact</vt:lpstr>
      <vt:lpstr>楷体</vt:lpstr>
      <vt:lpstr>Wingdings</vt:lpstr>
      <vt:lpstr>Times New Roman</vt:lpstr>
      <vt:lpstr>华文楷体</vt:lpstr>
      <vt:lpstr>Gen Jyuu GothicL Medium</vt:lpstr>
      <vt:lpstr>Calibri</vt:lpstr>
      <vt:lpstr>微软雅黑 Light</vt:lpstr>
      <vt:lpstr>汉仪旗黑-85S</vt:lpstr>
      <vt:lpstr>华文仿宋</vt:lpstr>
      <vt:lpstr>基本版式</vt:lpstr>
      <vt:lpstr>设计说明</vt:lpstr>
      <vt:lpstr>版权宣传</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 用户</dc:creator>
  <cp:lastModifiedBy>xb21cn</cp:lastModifiedBy>
  <cp:revision>535</cp:revision>
  <dcterms:created xsi:type="dcterms:W3CDTF">2014-12-24T03:19:00Z</dcterms:created>
  <dcterms:modified xsi:type="dcterms:W3CDTF">2020-04-27T06:45:33Z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2052-11.1.0.9209</vt:lpwstr>
  </property>
</Properties>
</file>