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ctiveX/activeX1.xml" ContentType="application/vnd.ms-office.activeX+xml"/>
  <Override PartName="/ppt/activeX/activeX1.bin" ContentType="application/vnd.ms-office.activeX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294" r:id="rId2"/>
    <p:sldId id="303" r:id="rId3"/>
    <p:sldId id="289" r:id="rId4"/>
    <p:sldId id="302" r:id="rId5"/>
    <p:sldId id="295" r:id="rId6"/>
    <p:sldId id="290" r:id="rId7"/>
    <p:sldId id="291" r:id="rId8"/>
    <p:sldId id="304" r:id="rId9"/>
    <p:sldId id="296" r:id="rId10"/>
    <p:sldId id="297" r:id="rId11"/>
    <p:sldId id="309" r:id="rId12"/>
    <p:sldId id="301" r:id="rId13"/>
    <p:sldId id="287" r:id="rId14"/>
    <p:sldId id="292" r:id="rId15"/>
    <p:sldId id="298" r:id="rId16"/>
    <p:sldId id="300" r:id="rId17"/>
    <p:sldId id="299" r:id="rId18"/>
    <p:sldId id="305" r:id="rId19"/>
    <p:sldId id="306" r:id="rId20"/>
    <p:sldId id="307" r:id="rId21"/>
    <p:sldId id="308" r:id="rId22"/>
    <p:sldId id="286" r:id="rId23"/>
  </p:sldIdLst>
  <p:sldSz cx="9144000" cy="6858000" type="screen4x3"/>
  <p:notesSz cx="7099300" cy="10234613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5613" indent="1588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2813" indent="1588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0013" indent="1588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7213" indent="1588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5"/>
    <a:srgbClr val="FFFF99"/>
    <a:srgbClr val="D8C402"/>
    <a:srgbClr val="628E00"/>
    <a:srgbClr val="FFB757"/>
    <a:srgbClr val="E68300"/>
    <a:srgbClr val="FFA2A1"/>
    <a:srgbClr val="FF9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5" autoAdjust="0"/>
    <p:restoredTop sz="92579" autoAdjust="0"/>
  </p:normalViewPr>
  <p:slideViewPr>
    <p:cSldViewPr>
      <p:cViewPr varScale="1">
        <p:scale>
          <a:sx n="82" d="100"/>
          <a:sy n="82" d="100"/>
        </p:scale>
        <p:origin x="-163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/>
            </a:lvl1pPr>
          </a:lstStyle>
          <a:p>
            <a:pPr>
              <a:defRPr/>
            </a:pPr>
            <a:r>
              <a:rPr lang="zh-CN" altLang="en-US"/>
              <a:t>页眉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E7759DA-8459-4824-8DEC-4D237F539BD1}" type="datetimeFigureOut">
              <a:rPr lang="zh-CN" altLang="en-US"/>
              <a:pPr>
                <a:defRPr/>
              </a:pPr>
              <a:t>2022/5/1</a:t>
            </a:fld>
            <a:endParaRPr lang="en-US" altLang="zh-CN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8A2C36A-0553-4C85-BCB0-4B284719DD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5922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按一下以编辑母片</a:t>
            </a:r>
          </a:p>
          <a:p>
            <a:pPr lvl="1"/>
            <a:r>
              <a:rPr lang="zh-TW" altLang="en-US" noProof="0" smtClean="0"/>
              <a:t>第二层</a:t>
            </a:r>
          </a:p>
          <a:p>
            <a:pPr lvl="2"/>
            <a:r>
              <a:rPr lang="zh-TW" altLang="en-US" noProof="0" smtClean="0"/>
              <a:t>第三层</a:t>
            </a:r>
          </a:p>
          <a:p>
            <a:pPr lvl="3"/>
            <a:r>
              <a:rPr lang="zh-TW" altLang="en-US" noProof="0" smtClean="0"/>
              <a:t>第四层</a:t>
            </a:r>
          </a:p>
          <a:p>
            <a:pPr lvl="4"/>
            <a:r>
              <a:rPr lang="zh-TW" altLang="en-US" noProof="0" smtClean="0"/>
              <a:t>第五层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EE69E306-008D-48A4-980E-8C20A2DAFF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5495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專利資料以原文</a:t>
            </a:r>
            <a:r>
              <a:rPr lang="en-US" altLang="zh-TW" dirty="0"/>
              <a:t>+</a:t>
            </a:r>
            <a:r>
              <a:rPr lang="zh-TW" altLang="en-US" dirty="0"/>
              <a:t>英文呈現</a:t>
            </a:r>
            <a:r>
              <a:rPr lang="en-US" altLang="zh-TW" dirty="0"/>
              <a:t>(</a:t>
            </a:r>
            <a:r>
              <a:rPr lang="zh-TW" altLang="en-US" dirty="0"/>
              <a:t>台灣、日本、</a:t>
            </a:r>
            <a:r>
              <a:rPr lang="en-US" altLang="zh-TW" dirty="0"/>
              <a:t>DOCDB</a:t>
            </a:r>
            <a:r>
              <a:rPr lang="zh-TW" altLang="en-US" dirty="0"/>
              <a:t>，未來會有中國、韓國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系統本身有四種語言模式，繁、簡、英、日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7739-70E3-45E8-AC7D-24284F09AE4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61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420938"/>
            <a:ext cx="8280400" cy="100806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500438"/>
            <a:ext cx="4176713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3A656F"/>
                </a:solidFill>
              </a:defRPr>
            </a:lvl1pPr>
          </a:lstStyle>
          <a:p>
            <a:r>
              <a:rPr lang="zh-TW" altLang="en-US"/>
              <a:t>公司單位：連穎科技股份有限公司</a:t>
            </a:r>
            <a:br>
              <a:rPr lang="zh-TW" altLang="en-US"/>
            </a:br>
            <a:r>
              <a:rPr lang="zh-TW" altLang="en-US"/>
              <a:t>簡  報  者：某某某</a:t>
            </a:r>
            <a:br>
              <a:rPr lang="zh-TW" altLang="en-US"/>
            </a:br>
            <a:r>
              <a:rPr lang="zh-TW" altLang="en-US"/>
              <a:t>日　　期： </a:t>
            </a:r>
            <a:r>
              <a:rPr lang="en-US" altLang="zh-TW"/>
              <a:t>93</a:t>
            </a:r>
            <a:r>
              <a:rPr lang="zh-TW" altLang="en-US"/>
              <a:t>年 </a:t>
            </a:r>
            <a:r>
              <a:rPr lang="en-US" altLang="zh-TW"/>
              <a:t>5 </a:t>
            </a:r>
            <a:r>
              <a:rPr lang="zh-TW" altLang="en-US"/>
              <a:t>月 </a:t>
            </a:r>
            <a:r>
              <a:rPr lang="en-US" altLang="zh-TW"/>
              <a:t>19 </a:t>
            </a:r>
            <a:r>
              <a:rPr lang="zh-TW" altLang="en-US"/>
              <a:t>日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5547" name="ShockwaveFlash1" r:id="rId2" imgW="3149881" imgH="2610214"/>
        </mc:Choice>
        <mc:Fallback>
          <p:control name="ShockwaveFlash1" r:id="rId2" imgW="3149881" imgH="2610214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25" y="142875"/>
                  <a:ext cx="3149600" cy="2609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9BB27C23-7437-4A8C-8310-77A9C65BA1F7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94110-4012-460F-AD7D-48710D061D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15125" y="333375"/>
            <a:ext cx="2105025" cy="6119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333375"/>
            <a:ext cx="6167437" cy="6119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52C354D9-D281-430A-B0E8-AE4410A051F8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33D1B-9FA5-4894-98AD-5E4BBB7B34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24862" cy="7921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4027488" cy="5111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029075" cy="5111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45AF6988-1A6B-4405-AA84-C2AE01A48361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61219-75BD-4323-A1B3-015966819F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24862" cy="7921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4027488" cy="5111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19638" y="1341438"/>
            <a:ext cx="4029075" cy="24796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19638" y="3973513"/>
            <a:ext cx="4029075" cy="24796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3C5F331D-B5AF-42EB-BD04-7DA7BCB5DE12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0236-BF16-4A13-A316-8A87652A26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948488" y="593725"/>
          <a:ext cx="21002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9" name="Image" r:id="rId3" imgW="22031746" imgH="7073016" progId="">
                  <p:embed/>
                </p:oleObj>
              </mc:Choice>
              <mc:Fallback>
                <p:oleObj name="Image" r:id="rId3" imgW="22031746" imgH="707301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93725"/>
                        <a:ext cx="21002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aaa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lum bright="2000"/>
          </a:blip>
          <a:srcRect/>
          <a:stretch>
            <a:fillRect/>
          </a:stretch>
        </p:blipFill>
        <p:spPr bwMode="auto">
          <a:xfrm>
            <a:off x="4800600" y="21336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87338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1209675"/>
            <a:ext cx="6948488" cy="7143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195513" y="6524625"/>
            <a:ext cx="6948487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000" y="333375"/>
            <a:ext cx="8424862" cy="792163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Copyright©2009 </a:t>
            </a:r>
            <a:r>
              <a:rPr lang="zh-TW" altLang="en-US"/>
              <a:t>連穎科技股份有限公司</a:t>
            </a:r>
            <a:endParaRPr lang="en-US" altLang="zh-TW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620F-8778-41CE-AF44-6F58ADBEC0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82EB3980-EF5B-4AC4-9B4F-D6EB21845F72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72F6-184D-491B-B2C9-66DB93D7D8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2748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02907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358C834E-C31F-49C4-A278-45308C498F4A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852F-CF05-4F0D-A36C-E069D909FC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3783B7A7-49E1-4F09-A04D-4624A1E1D132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971A-3499-4EE1-A5F2-4F5A928210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261B85B8-AC19-45D1-AC17-D26A376D2728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C23B-5A74-4220-89FA-F8FF48C774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6A515BCD-C4E5-4C7D-8148-0710AA72AB58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42B4F-F486-454E-8F71-20D59E4383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BFEBA6E4-50BD-4598-85BB-BD98B8169A17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EB41B-4A16-4387-97CA-017D45D73D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EC38ADA1-1FF9-4301-B0AA-305EA1B1731A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5C8BE-DE13-4633-A945-A7CF47BCB6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948488" y="593725"/>
          <a:ext cx="21002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Image" r:id="rId16" imgW="22031746" imgH="7073016" progId="">
                  <p:embed/>
                </p:oleObj>
              </mc:Choice>
              <mc:Fallback>
                <p:oleObj name="Image" r:id="rId16" imgW="22031746" imgH="707301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93725"/>
                        <a:ext cx="21002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3" descr="aaaaa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9">
            <a:lum bright="2000"/>
          </a:blip>
          <a:srcRect/>
          <a:stretch>
            <a:fillRect/>
          </a:stretch>
        </p:blipFill>
        <p:spPr bwMode="auto">
          <a:xfrm>
            <a:off x="4800600" y="21336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87338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33375"/>
            <a:ext cx="8424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按一下以编辑母片标题样式</a:t>
            </a:r>
            <a:endParaRPr lang="zh-TW" altLang="en-US" smtClean="0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2089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按一下以编辑母片</a:t>
            </a:r>
          </a:p>
          <a:p>
            <a:pPr lvl="1"/>
            <a:r>
              <a:rPr lang="zh-TW" altLang="en-US" smtClean="0"/>
              <a:t>第二层</a:t>
            </a:r>
          </a:p>
          <a:p>
            <a:pPr lvl="2"/>
            <a:r>
              <a:rPr lang="zh-TW" altLang="en-US" smtClean="0"/>
              <a:t>第三层</a:t>
            </a:r>
          </a:p>
          <a:p>
            <a:pPr lvl="3"/>
            <a:r>
              <a:rPr lang="zh-TW" altLang="en-US" smtClean="0"/>
              <a:t>第四层</a:t>
            </a:r>
          </a:p>
          <a:p>
            <a:pPr lvl="4"/>
            <a:r>
              <a:rPr lang="zh-TW" altLang="en-US" smtClean="0"/>
              <a:t>第五层</a:t>
            </a: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415645B5-8477-48BB-88DF-F184B4FF615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1618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817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bg1"/>
                </a:solidFill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161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075" y="63865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C616ED9-6D9C-45FB-8B45-D29D41C202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0" y="1209675"/>
            <a:ext cx="6948488" cy="7143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2195513" y="6524625"/>
            <a:ext cx="6948487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  <p:sldLayoutId id="2147484517" r:id="rId12"/>
    <p:sldLayoutId id="2147484518" r:id="rId13"/>
  </p:sldLayoutIdLst>
  <p:transition>
    <p:pull dir="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+mj-lt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標楷體" pitchFamily="65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3A656F"/>
        </a:buClr>
        <a:buSzPct val="5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微軟正黑體" pitchFamily="34" charset="-12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99C1CA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微軟正黑體" pitchFamily="34" charset="-12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微軟正黑體" pitchFamily="34" charset="-12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微軟正黑體" pitchFamily="34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701570" y="2393885"/>
            <a:ext cx="7772400" cy="1362075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WEBPAT</a:t>
            </a:r>
            <a:r>
              <a:rPr lang="zh-CN" altLang="en-US" dirty="0">
                <a:solidFill>
                  <a:schemeClr val="tx1"/>
                </a:solidFill>
              </a:rPr>
              <a:t>专利整合平台使用</a:t>
            </a:r>
            <a:r>
              <a:rPr lang="zh-CN" altLang="en-US" dirty="0" smtClean="0">
                <a:solidFill>
                  <a:schemeClr val="tx1"/>
                </a:solidFill>
              </a:rPr>
              <a:t>说明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746575" y="4284095"/>
            <a:ext cx="7772400" cy="977900"/>
          </a:xfrm>
        </p:spPr>
        <p:txBody>
          <a:bodyPr/>
          <a:lstStyle/>
          <a:p>
            <a:pPr algn="ctr"/>
            <a:r>
              <a:rPr lang="zh-CN" altLang="en-US" b="1" dirty="0" smtClean="0"/>
              <a:t>北京合峰连颖科技有限公司</a:t>
            </a:r>
            <a:endParaRPr lang="en-US" altLang="zh-CN" b="1" dirty="0" smtClean="0"/>
          </a:p>
          <a:p>
            <a:pPr algn="ctr"/>
            <a:r>
              <a:rPr lang="zh-CN" altLang="en-US" b="1" dirty="0"/>
              <a:t>林志勇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959426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辅助检索</a:t>
            </a:r>
            <a:r>
              <a:rPr lang="en-US" altLang="zh-CN" dirty="0" smtClean="0"/>
              <a:t>-</a:t>
            </a:r>
            <a:r>
              <a:rPr lang="zh-CN" altLang="en-US" smtClean="0"/>
              <a:t>分类号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9" y="1313763"/>
            <a:ext cx="8235915" cy="408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3131840" y="1583794"/>
            <a:ext cx="540060" cy="49505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6915" y="1832948"/>
            <a:ext cx="112512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点选分类号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1601670" y="2888940"/>
            <a:ext cx="4410490" cy="27003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2838" y="3221298"/>
            <a:ext cx="1429202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呈现多种分类方法</a:t>
            </a:r>
          </a:p>
        </p:txBody>
      </p:sp>
      <p:sp>
        <p:nvSpPr>
          <p:cNvPr id="12" name="圆角矩形 11"/>
          <p:cNvSpPr/>
          <p:nvPr/>
        </p:nvSpPr>
        <p:spPr bwMode="auto">
          <a:xfrm>
            <a:off x="1601670" y="3023955"/>
            <a:ext cx="2070230" cy="14851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1900" y="3879050"/>
            <a:ext cx="153017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可选择多层级的</a:t>
            </a:r>
            <a:r>
              <a:rPr lang="zh-CN" altLang="en-US" sz="1100" dirty="0"/>
              <a:t>分类</a:t>
            </a:r>
            <a:endParaRPr lang="zh-CN" altLang="en-US" sz="1100" dirty="0" smtClean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75" y="3158970"/>
            <a:ext cx="5668321" cy="1827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89357" y="4992204"/>
            <a:ext cx="1912714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以“</a:t>
            </a:r>
            <a:r>
              <a:rPr lang="en-US" altLang="zh-CN" sz="1100" dirty="0" smtClean="0"/>
              <a:t>G06</a:t>
            </a:r>
            <a:r>
              <a:rPr lang="zh-CN" altLang="en-US" sz="1100" dirty="0" smtClean="0"/>
              <a:t>”</a:t>
            </a:r>
            <a:r>
              <a:rPr lang="zh-CN" altLang="en-US" sz="1100" dirty="0"/>
              <a:t>为</a:t>
            </a:r>
            <a:r>
              <a:rPr lang="zh-CN" altLang="en-US" sz="1100" dirty="0" smtClean="0"/>
              <a:t>例呈现检索结果</a:t>
            </a:r>
          </a:p>
        </p:txBody>
      </p:sp>
    </p:spTree>
    <p:extLst>
      <p:ext uri="{BB962C8B-B14F-4D97-AF65-F5344CB8AC3E}">
        <p14:creationId xmlns:p14="http://schemas.microsoft.com/office/powerpoint/2010/main" val="2993114068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检索记录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58771"/>
            <a:ext cx="8162369" cy="405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6642230" y="1493785"/>
            <a:ext cx="585065" cy="40504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816805" y="1808820"/>
            <a:ext cx="4410490" cy="211523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6975" y="4014065"/>
            <a:ext cx="121513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本次检索记录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2996825" y="2033845"/>
            <a:ext cx="270030" cy="10801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5967155" y="3023955"/>
            <a:ext cx="585065" cy="1800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70" y="1893553"/>
            <a:ext cx="4157646" cy="2330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圆角矩形 11"/>
          <p:cNvSpPr/>
          <p:nvPr/>
        </p:nvSpPr>
        <p:spPr bwMode="auto">
          <a:xfrm>
            <a:off x="2936470" y="3203974"/>
            <a:ext cx="4157646" cy="94089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 flipH="1" flipV="1">
            <a:off x="6715776" y="3609019"/>
            <a:ext cx="511519" cy="40504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227295" y="4014065"/>
            <a:ext cx="1170130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点选小闹钟可设置更新提醒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70" y="1893553"/>
            <a:ext cx="4049634" cy="26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圆角矩形 17"/>
          <p:cNvSpPr/>
          <p:nvPr/>
        </p:nvSpPr>
        <p:spPr bwMode="auto">
          <a:xfrm>
            <a:off x="2996825" y="3609019"/>
            <a:ext cx="3375375" cy="31503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66855" y="4144869"/>
            <a:ext cx="1755195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打开开关，输入邮箱即可更新提醒</a:t>
            </a:r>
          </a:p>
        </p:txBody>
      </p:sp>
    </p:spTree>
    <p:extLst>
      <p:ext uri="{BB962C8B-B14F-4D97-AF65-F5344CB8AC3E}">
        <p14:creationId xmlns:p14="http://schemas.microsoft.com/office/powerpoint/2010/main" val="290025983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535" y="3158970"/>
            <a:ext cx="8424862" cy="792163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检索结果呈现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5589603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检索结果呈现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3" y="1326839"/>
            <a:ext cx="8235915" cy="40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 bwMode="auto">
          <a:xfrm>
            <a:off x="656565" y="1988840"/>
            <a:ext cx="1485165" cy="27003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1750" y="2123855"/>
            <a:ext cx="148516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检索结果类型分类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2636785" y="1403775"/>
            <a:ext cx="1935215" cy="2250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4510" y="1628800"/>
            <a:ext cx="119263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本次检索检索句</a:t>
            </a:r>
          </a:p>
        </p:txBody>
      </p:sp>
      <p:sp>
        <p:nvSpPr>
          <p:cNvPr id="12" name="圆角矩形 11"/>
          <p:cNvSpPr/>
          <p:nvPr/>
        </p:nvSpPr>
        <p:spPr bwMode="auto">
          <a:xfrm>
            <a:off x="566553" y="2123855"/>
            <a:ext cx="180022" cy="26161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 flipH="1" flipV="1">
            <a:off x="836585" y="2385465"/>
            <a:ext cx="1665185" cy="68349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501770" y="3248980"/>
            <a:ext cx="1305145" cy="60016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点击此按钮可看到本次结果的排序（依时间靠前排序）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9" y="1326840"/>
            <a:ext cx="8236819" cy="405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圆角矩形 15"/>
          <p:cNvSpPr/>
          <p:nvPr/>
        </p:nvSpPr>
        <p:spPr bwMode="auto">
          <a:xfrm>
            <a:off x="566553" y="2254660"/>
            <a:ext cx="1485167" cy="22923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671" y="1988840"/>
            <a:ext cx="1170130" cy="2658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可进行再检索</a:t>
            </a:r>
          </a:p>
        </p:txBody>
      </p:sp>
      <p:sp>
        <p:nvSpPr>
          <p:cNvPr id="18" name="圆角矩形 17"/>
          <p:cNvSpPr/>
          <p:nvPr/>
        </p:nvSpPr>
        <p:spPr bwMode="auto">
          <a:xfrm>
            <a:off x="476545" y="2385465"/>
            <a:ext cx="1710191" cy="28887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1750" y="3829835"/>
            <a:ext cx="1215135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检索结果预先排序（依时间顺序）</a:t>
            </a:r>
          </a:p>
        </p:txBody>
      </p:sp>
      <p:sp>
        <p:nvSpPr>
          <p:cNvPr id="20" name="圆角矩形 19"/>
          <p:cNvSpPr/>
          <p:nvPr/>
        </p:nvSpPr>
        <p:spPr bwMode="auto">
          <a:xfrm>
            <a:off x="6192180" y="1988840"/>
            <a:ext cx="810089" cy="167390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1" y="2156230"/>
            <a:ext cx="162018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依申请案或同族合并</a:t>
            </a:r>
          </a:p>
        </p:txBody>
      </p:sp>
    </p:spTree>
    <p:extLst>
      <p:ext uri="{BB962C8B-B14F-4D97-AF65-F5344CB8AC3E}">
        <p14:creationId xmlns:p14="http://schemas.microsoft.com/office/powerpoint/2010/main" val="243028180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检索结果呈现模式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58770"/>
            <a:ext cx="8174728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12260" y="2258870"/>
            <a:ext cx="85509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图文模式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6" y="1365405"/>
            <a:ext cx="8183028" cy="40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39807" y="2258870"/>
            <a:ext cx="1102623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条列模式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0" y="1358770"/>
            <a:ext cx="8165204" cy="405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39807" y="2257770"/>
            <a:ext cx="922603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首图模式</a:t>
            </a:r>
          </a:p>
        </p:txBody>
      </p:sp>
    </p:spTree>
    <p:extLst>
      <p:ext uri="{BB962C8B-B14F-4D97-AF65-F5344CB8AC3E}">
        <p14:creationId xmlns:p14="http://schemas.microsoft.com/office/powerpoint/2010/main" val="29996423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设定预设模式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313764"/>
            <a:ext cx="8248104" cy="40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7992380" y="1313764"/>
            <a:ext cx="630070" cy="13501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 flipV="1">
            <a:off x="6102170" y="1381272"/>
            <a:ext cx="1890210" cy="69757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752020" y="2033845"/>
            <a:ext cx="135015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点选设置按钮</a:t>
            </a:r>
          </a:p>
        </p:txBody>
      </p:sp>
      <p:sp>
        <p:nvSpPr>
          <p:cNvPr id="13" name="圆角矩形 12"/>
          <p:cNvSpPr/>
          <p:nvPr/>
        </p:nvSpPr>
        <p:spPr bwMode="auto">
          <a:xfrm>
            <a:off x="6894946" y="1898831"/>
            <a:ext cx="1710190" cy="189021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7275" y="3919846"/>
            <a:ext cx="144016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设置预设查看模式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2060" y="3068960"/>
            <a:ext cx="1665185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勾选欲显示栏位</a:t>
            </a:r>
            <a:endParaRPr lang="en-US" altLang="zh-CN" sz="1100" dirty="0" smtClean="0"/>
          </a:p>
          <a:p>
            <a:r>
              <a:rPr lang="en-US" altLang="zh-CN" sz="1100" dirty="0" smtClean="0"/>
              <a:t>x</a:t>
            </a:r>
            <a:r>
              <a:rPr lang="zh-CN" altLang="en-US" sz="1100" dirty="0" smtClean="0"/>
              <a:t>代表该模式不提供</a:t>
            </a:r>
          </a:p>
        </p:txBody>
      </p:sp>
      <p:sp>
        <p:nvSpPr>
          <p:cNvPr id="16" name="圆角矩形 15"/>
          <p:cNvSpPr/>
          <p:nvPr/>
        </p:nvSpPr>
        <p:spPr bwMode="auto">
          <a:xfrm>
            <a:off x="7750041" y="3499847"/>
            <a:ext cx="872409" cy="28919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7275" y="3068960"/>
            <a:ext cx="1350150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点击确定或者</a:t>
            </a:r>
            <a:endParaRPr lang="en-US" altLang="zh-CN" sz="1100" dirty="0" smtClean="0"/>
          </a:p>
          <a:p>
            <a:r>
              <a:rPr lang="zh-CN" altLang="en-US" sz="1100" dirty="0" smtClean="0"/>
              <a:t>恢复系统预设</a:t>
            </a:r>
          </a:p>
        </p:txBody>
      </p:sp>
    </p:spTree>
    <p:extLst>
      <p:ext uri="{BB962C8B-B14F-4D97-AF65-F5344CB8AC3E}">
        <p14:creationId xmlns:p14="http://schemas.microsoft.com/office/powerpoint/2010/main" val="2320716902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6525" y="3113965"/>
            <a:ext cx="8424862" cy="792163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专利详细页面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916554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专利详细资料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1" y="1313765"/>
            <a:ext cx="8190910" cy="405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521551" y="1583795"/>
            <a:ext cx="7650849" cy="175813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6865" y="3429198"/>
            <a:ext cx="198022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呈现专利基本信息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521551" y="3248980"/>
            <a:ext cx="7650849" cy="189021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9397" y="5239295"/>
            <a:ext cx="139515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权利要求树状结构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8082390" y="1583795"/>
            <a:ext cx="630071" cy="36555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7345" y="5370100"/>
            <a:ext cx="112512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专利代表图</a:t>
            </a:r>
          </a:p>
        </p:txBody>
      </p:sp>
      <p:cxnSp>
        <p:nvCxnSpPr>
          <p:cNvPr id="14" name="直接箭头连接符 13"/>
          <p:cNvCxnSpPr/>
          <p:nvPr/>
        </p:nvCxnSpPr>
        <p:spPr bwMode="auto">
          <a:xfrm>
            <a:off x="7677345" y="1988840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47175" y="1898830"/>
            <a:ext cx="153017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点选任意代表图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26" y="1314522"/>
            <a:ext cx="8176396" cy="40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圆角矩形 16"/>
          <p:cNvSpPr/>
          <p:nvPr/>
        </p:nvSpPr>
        <p:spPr bwMode="auto">
          <a:xfrm>
            <a:off x="8172400" y="1448780"/>
            <a:ext cx="405045" cy="13501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 flipV="1">
            <a:off x="7452320" y="1583796"/>
            <a:ext cx="720080" cy="57664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652339" y="2169596"/>
            <a:ext cx="135015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点击“专利家族”</a:t>
            </a:r>
          </a:p>
        </p:txBody>
      </p:sp>
    </p:spTree>
    <p:extLst>
      <p:ext uri="{BB962C8B-B14F-4D97-AF65-F5344CB8AC3E}">
        <p14:creationId xmlns:p14="http://schemas.microsoft.com/office/powerpoint/2010/main" val="400006589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专利家族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412875"/>
            <a:ext cx="8175625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 bwMode="auto">
          <a:xfrm>
            <a:off x="2816805" y="1988840"/>
            <a:ext cx="4095455" cy="94510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6965" y="3113965"/>
            <a:ext cx="1485166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呈现专利家族分布图</a:t>
            </a:r>
          </a:p>
        </p:txBody>
      </p:sp>
      <p:sp>
        <p:nvSpPr>
          <p:cNvPr id="7" name="圆角矩形 6"/>
          <p:cNvSpPr/>
          <p:nvPr/>
        </p:nvSpPr>
        <p:spPr bwMode="auto">
          <a:xfrm>
            <a:off x="7812360" y="1538790"/>
            <a:ext cx="405045" cy="1800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3" name="直接箭头连接符 12"/>
          <p:cNvCxnSpPr/>
          <p:nvPr/>
        </p:nvCxnSpPr>
        <p:spPr bwMode="auto">
          <a:xfrm flipV="1">
            <a:off x="8014882" y="1718810"/>
            <a:ext cx="0" cy="74258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362310" y="2461392"/>
            <a:ext cx="112512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点击印证资料</a:t>
            </a:r>
          </a:p>
        </p:txBody>
      </p:sp>
    </p:spTree>
    <p:extLst>
      <p:ext uri="{BB962C8B-B14F-4D97-AF65-F5344CB8AC3E}">
        <p14:creationId xmlns:p14="http://schemas.microsoft.com/office/powerpoint/2010/main" val="1773602662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7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引证信息（美国专利）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13765"/>
            <a:ext cx="8190910" cy="405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3626895" y="1943835"/>
            <a:ext cx="1305145" cy="21602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7065" y="2438890"/>
            <a:ext cx="99011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引证信息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13764"/>
            <a:ext cx="8190910" cy="395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圆角矩形 11"/>
          <p:cNvSpPr/>
          <p:nvPr/>
        </p:nvSpPr>
        <p:spPr bwMode="auto">
          <a:xfrm>
            <a:off x="701570" y="1628800"/>
            <a:ext cx="450050" cy="2250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1061610" y="1628800"/>
            <a:ext cx="450050" cy="2250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4" y="1301063"/>
            <a:ext cx="8221251" cy="396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02492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产品特色</a:t>
            </a:r>
            <a:endParaRPr lang="en-US" altLang="zh-CN" dirty="0" smtClean="0"/>
          </a:p>
          <a:p>
            <a:r>
              <a:rPr lang="zh-CN" altLang="en-US" dirty="0" smtClean="0"/>
              <a:t>专利检索</a:t>
            </a:r>
            <a:endParaRPr lang="en-US" altLang="zh-CN" dirty="0" smtClean="0"/>
          </a:p>
          <a:p>
            <a:r>
              <a:rPr lang="zh-CN" altLang="en-US" dirty="0" smtClean="0"/>
              <a:t>辅助检索</a:t>
            </a:r>
            <a:endParaRPr lang="en-US" altLang="zh-CN" dirty="0" smtClean="0"/>
          </a:p>
          <a:p>
            <a:r>
              <a:rPr lang="zh-CN" altLang="en-US" dirty="0" smtClean="0"/>
              <a:t>检索结果呈现</a:t>
            </a:r>
            <a:endParaRPr lang="en-US" altLang="zh-CN" dirty="0" smtClean="0"/>
          </a:p>
          <a:p>
            <a:r>
              <a:rPr lang="zh-CN" altLang="en-US" dirty="0" smtClean="0"/>
              <a:t>专利详细页面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82EB3980-EF5B-4AC4-9B4F-D6EB21845F72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72F6-184D-491B-B2C9-66DB93D7D8D0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682657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法律信息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313765"/>
            <a:ext cx="8274342" cy="40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7632341" y="1448780"/>
            <a:ext cx="360040" cy="13501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7275" y="1673805"/>
            <a:ext cx="1305145" cy="27003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基本法律信息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7812361" y="2393885"/>
            <a:ext cx="765084" cy="2250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4266" y="2375592"/>
            <a:ext cx="1620180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详细法律信息点击前往官方网站查询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0" y="1331189"/>
            <a:ext cx="8273952" cy="4080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21609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标记关键词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358770"/>
            <a:ext cx="8239312" cy="40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8217404" y="1583795"/>
            <a:ext cx="543457" cy="40504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9" name="直接箭头连接符 8"/>
          <p:cNvCxnSpPr>
            <a:endCxn id="7" idx="1"/>
          </p:cNvCxnSpPr>
          <p:nvPr/>
        </p:nvCxnSpPr>
        <p:spPr bwMode="auto">
          <a:xfrm>
            <a:off x="6822250" y="1786317"/>
            <a:ext cx="1395154" cy="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697125" y="1583795"/>
            <a:ext cx="1125125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对于本篇专利标记关键词</a:t>
            </a:r>
          </a:p>
        </p:txBody>
      </p:sp>
    </p:spTree>
    <p:extLst>
      <p:ext uri="{BB962C8B-B14F-4D97-AF65-F5344CB8AC3E}">
        <p14:creationId xmlns:p14="http://schemas.microsoft.com/office/powerpoint/2010/main" val="2660099488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5"/>
          <p:cNvSpPr>
            <a:spLocks noGrp="1"/>
          </p:cNvSpPr>
          <p:nvPr>
            <p:ph type="title"/>
          </p:nvPr>
        </p:nvSpPr>
        <p:spPr>
          <a:xfrm>
            <a:off x="482600" y="1784350"/>
            <a:ext cx="8229600" cy="2357438"/>
          </a:xfrm>
        </p:spPr>
        <p:txBody>
          <a:bodyPr/>
          <a:lstStyle/>
          <a:p>
            <a:pPr algn="ctr"/>
            <a:r>
              <a:rPr lang="zh-CN" altLang="en-US" sz="6000" dirty="0" smtClean="0">
                <a:solidFill>
                  <a:schemeClr val="tx1"/>
                </a:solidFill>
                <a:latin typeface="+mj-ea"/>
                <a:ea typeface="+mj-ea"/>
              </a:rPr>
              <a:t>谢谢！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39F2D345-51AF-4697-BD99-54F54D6BFDAE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1C23B-5A74-4220-89FA-F8FF48C7742E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54343"/>
            <a:ext cx="2547085" cy="5049413"/>
          </a:xfrm>
        </p:spPr>
        <p:txBody>
          <a:bodyPr/>
          <a:lstStyle/>
          <a:p>
            <a:r>
              <a:rPr lang="zh-TW" altLang="en-US" sz="1800" dirty="0" smtClean="0"/>
              <a:t>全球</a:t>
            </a:r>
            <a:r>
              <a:rPr lang="zh-CN" altLang="en-US" sz="1800" dirty="0" smtClean="0"/>
              <a:t>所有专利信息</a:t>
            </a:r>
            <a:endParaRPr lang="en-US" altLang="zh-CN" sz="1800" dirty="0" smtClean="0"/>
          </a:p>
          <a:p>
            <a:r>
              <a:rPr lang="zh-CN" altLang="en-US" sz="1800" dirty="0" smtClean="0"/>
              <a:t>以”</a:t>
            </a:r>
            <a:r>
              <a:rPr lang="zh-CN" altLang="en-US" sz="1800" dirty="0"/>
              <a:t>原文</a:t>
            </a:r>
            <a:r>
              <a:rPr lang="en-US" altLang="zh-CN" sz="1800" dirty="0"/>
              <a:t>+</a:t>
            </a:r>
            <a:r>
              <a:rPr lang="zh-CN" altLang="en-US" sz="1800" dirty="0"/>
              <a:t>英文“</a:t>
            </a:r>
            <a:endParaRPr lang="en-US" altLang="zh-CN" sz="1800" dirty="0" smtClean="0"/>
          </a:p>
          <a:p>
            <a:r>
              <a:rPr lang="zh-TW" altLang="en-US" sz="1800" dirty="0" smtClean="0"/>
              <a:t>使用</a:t>
            </a:r>
            <a:r>
              <a:rPr lang="zh-CN" altLang="en-US" sz="1800" dirty="0" smtClean="0"/>
              <a:t>语言多元化</a:t>
            </a:r>
            <a:endParaRPr lang="zh-TW" altLang="en-US" sz="180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74914" y="3108243"/>
            <a:ext cx="726994" cy="2956034"/>
            <a:chOff x="10474548" y="462657"/>
            <a:chExt cx="968947" cy="2956719"/>
          </a:xfrm>
        </p:grpSpPr>
        <p:sp>
          <p:nvSpPr>
            <p:cNvPr id="7" name="矩形 6"/>
            <p:cNvSpPr/>
            <p:nvPr/>
          </p:nvSpPr>
          <p:spPr>
            <a:xfrm>
              <a:off x="10495059" y="462657"/>
              <a:ext cx="948436" cy="4002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2000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</a:rPr>
                <a:t>原文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74548" y="3019173"/>
              <a:ext cx="948436" cy="4002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2000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</a:rPr>
                <a:t>英文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704164" y="1403518"/>
            <a:ext cx="2942834" cy="1901780"/>
            <a:chOff x="3103127" y="396886"/>
            <a:chExt cx="4657317" cy="3122329"/>
          </a:xfrm>
        </p:grpSpPr>
        <p:pic>
          <p:nvPicPr>
            <p:cNvPr id="2050" name="Picture 2" descr="C:\Users\claire\AppData\Local\Temp\SNAGHTML6259c66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127" y="396886"/>
              <a:ext cx="4499455" cy="3115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6812008" y="3119012"/>
              <a:ext cx="948436" cy="4002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2000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</a:rPr>
                <a:t>繁體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629383" y="1403518"/>
            <a:ext cx="2776776" cy="2050454"/>
            <a:chOff x="7680763" y="395437"/>
            <a:chExt cx="4525020" cy="318429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763" y="395437"/>
              <a:ext cx="4317512" cy="312079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1120611" y="3117957"/>
              <a:ext cx="1085172" cy="461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</a:rPr>
                <a:t>简体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771816" y="3879050"/>
            <a:ext cx="2875182" cy="2416508"/>
            <a:chOff x="7692748" y="3689126"/>
            <a:chExt cx="4481874" cy="2804738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748" y="3689126"/>
              <a:ext cx="4305526" cy="2801961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0875030" y="6093661"/>
              <a:ext cx="1299592" cy="4002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2000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</a:rPr>
                <a:t>日本語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629383" y="3879050"/>
            <a:ext cx="2649439" cy="2445181"/>
            <a:chOff x="3107292" y="3702609"/>
            <a:chExt cx="4748615" cy="281014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292" y="3702609"/>
              <a:ext cx="4495289" cy="2777195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6420774" y="6050985"/>
              <a:ext cx="1435133" cy="461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  <a:latin typeface="Calibri Light" panose="020F0302020204030204" pitchFamily="34" charset="0"/>
                </a:rPr>
                <a:t>English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14882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535" y="2708920"/>
            <a:ext cx="8424862" cy="792163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专利检索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347628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检索语法栏位提示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313765"/>
            <a:ext cx="8170426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6372200" y="1403775"/>
            <a:ext cx="495054" cy="47619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7254" y="1879965"/>
            <a:ext cx="1530171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点选检索语法栏位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0" y="1763815"/>
            <a:ext cx="5245496" cy="3847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253364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检索语法说明</a:t>
            </a:r>
            <a:endParaRPr lang="zh-TW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2876" y="1718810"/>
            <a:ext cx="7690300" cy="4309496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pPr lvl="0" algn="l"/>
            <a:r>
              <a:rPr lang="zh-CN" altLang="zh-CN" sz="1700" b="1" dirty="0"/>
              <a:t>通配符</a:t>
            </a:r>
            <a:r>
              <a:rPr lang="en-US" altLang="zh-CN" sz="1700" b="1" dirty="0"/>
              <a:t>(Right Truncation)</a:t>
            </a:r>
            <a:r>
              <a:rPr lang="zh-CN" altLang="zh-CN" sz="1700" b="1" dirty="0"/>
              <a:t>：</a:t>
            </a:r>
            <a:r>
              <a:rPr lang="en-US" altLang="zh-CN" sz="1700" b="1" dirty="0" smtClean="0"/>
              <a:t>*</a:t>
            </a:r>
          </a:p>
          <a:p>
            <a:pPr lvl="0" algn="l"/>
            <a:endParaRPr lang="en-US" altLang="zh-CN" sz="1700" b="1" dirty="0"/>
          </a:p>
          <a:p>
            <a:pPr lvl="0" algn="l"/>
            <a:r>
              <a:rPr lang="zh-CN" altLang="zh-CN" sz="1500" b="1" dirty="0" smtClean="0"/>
              <a:t>查询</a:t>
            </a:r>
            <a:r>
              <a:rPr lang="en-US" altLang="zh-CN" sz="1500" b="1" dirty="0" err="1"/>
              <a:t>elec</a:t>
            </a:r>
            <a:r>
              <a:rPr lang="zh-CN" altLang="zh-CN" sz="1500" b="1" dirty="0"/>
              <a:t>开头的字符串，后方加上通配符</a:t>
            </a:r>
            <a:r>
              <a:rPr lang="en-US" altLang="zh-CN" sz="1500" b="1" dirty="0"/>
              <a:t>*</a:t>
            </a:r>
            <a:endParaRPr lang="zh-CN" altLang="zh-CN" sz="900" dirty="0"/>
          </a:p>
          <a:p>
            <a:pPr algn="l"/>
            <a:r>
              <a:rPr lang="zh-CN" altLang="zh-CN" sz="1700" b="1" dirty="0" smtClean="0"/>
              <a:t>范例</a:t>
            </a:r>
            <a:r>
              <a:rPr lang="zh-CN" altLang="zh-CN" sz="1700" b="1" dirty="0"/>
              <a:t>：</a:t>
            </a:r>
            <a:r>
              <a:rPr lang="en-US" altLang="zh-CN" sz="1700" b="1" dirty="0"/>
              <a:t>TTL:(</a:t>
            </a:r>
            <a:r>
              <a:rPr lang="en-US" altLang="zh-CN" sz="1700" b="1" dirty="0" err="1"/>
              <a:t>elec</a:t>
            </a:r>
            <a:r>
              <a:rPr lang="en-US" altLang="zh-CN" sz="1700" b="1" dirty="0"/>
              <a:t>*)</a:t>
            </a:r>
            <a:r>
              <a:rPr lang="zh-CN" altLang="zh-CN" sz="1700" b="1" dirty="0"/>
              <a:t>，可查询到专利名称包含如：</a:t>
            </a:r>
            <a:r>
              <a:rPr lang="en-US" altLang="zh-CN" sz="1700" b="1" dirty="0"/>
              <a:t>electricity, electric</a:t>
            </a:r>
            <a:r>
              <a:rPr lang="zh-CN" altLang="zh-CN" sz="1700" b="1" dirty="0"/>
              <a:t>等。</a:t>
            </a:r>
            <a:endParaRPr lang="zh-CN" altLang="zh-CN" sz="1000" dirty="0"/>
          </a:p>
          <a:p>
            <a:pPr lvl="0" algn="l"/>
            <a:r>
              <a:rPr lang="zh-CN" altLang="zh-CN" sz="1700" b="1" dirty="0"/>
              <a:t>国际分类号检索</a:t>
            </a:r>
            <a:r>
              <a:rPr lang="en-US" altLang="zh-CN" sz="1700" b="1" dirty="0"/>
              <a:t>(IPC</a:t>
            </a:r>
            <a:r>
              <a:rPr lang="en-US" altLang="zh-CN" sz="1700" b="1" dirty="0" smtClean="0"/>
              <a:t>)</a:t>
            </a:r>
          </a:p>
          <a:p>
            <a:pPr lvl="0" algn="l"/>
            <a:endParaRPr lang="en-US" altLang="zh-CN" sz="1000" dirty="0"/>
          </a:p>
          <a:p>
            <a:pPr lvl="0" algn="l"/>
            <a:r>
              <a:rPr lang="zh-CN" altLang="zh-CN" sz="1500" b="1" dirty="0" smtClean="0"/>
              <a:t>查询</a:t>
            </a:r>
            <a:r>
              <a:rPr lang="en-US" altLang="zh-CN" sz="1500" b="1" dirty="0"/>
              <a:t>G06F 07/38</a:t>
            </a:r>
            <a:r>
              <a:rPr lang="zh-CN" altLang="zh-CN" sz="1500" b="1" dirty="0"/>
              <a:t>，请去除中间的空格，并将第</a:t>
            </a:r>
            <a:r>
              <a:rPr lang="en-US" altLang="zh-CN" sz="1500" b="1" dirty="0"/>
              <a:t>4</a:t>
            </a:r>
            <a:r>
              <a:rPr lang="zh-CN" altLang="zh-CN" sz="1500" b="1" dirty="0"/>
              <a:t>阶补满</a:t>
            </a:r>
            <a:r>
              <a:rPr lang="en-US" altLang="zh-CN" sz="1500" b="1" dirty="0"/>
              <a:t>3</a:t>
            </a:r>
            <a:r>
              <a:rPr lang="zh-CN" altLang="zh-CN" sz="1500" b="1" dirty="0"/>
              <a:t>码</a:t>
            </a:r>
            <a:endParaRPr lang="zh-CN" altLang="zh-CN" sz="900" dirty="0"/>
          </a:p>
          <a:p>
            <a:pPr algn="l"/>
            <a:r>
              <a:rPr lang="zh-CN" altLang="zh-CN" sz="1700" b="1" dirty="0" smtClean="0"/>
              <a:t>范例</a:t>
            </a:r>
            <a:r>
              <a:rPr lang="zh-CN" altLang="zh-CN" sz="1700" b="1" dirty="0"/>
              <a:t>：</a:t>
            </a:r>
            <a:r>
              <a:rPr lang="en-US" altLang="zh-CN" sz="1700" b="1" dirty="0"/>
              <a:t>IPC:(G06F007/38</a:t>
            </a:r>
            <a:r>
              <a:rPr lang="en-US" altLang="zh-CN" sz="1700" b="1" dirty="0" smtClean="0"/>
              <a:t>)</a:t>
            </a:r>
            <a:endParaRPr lang="en-US" altLang="zh-CN" sz="1000" dirty="0"/>
          </a:p>
          <a:p>
            <a:pPr algn="l"/>
            <a:endParaRPr lang="en-US" altLang="zh-CN" sz="1000" b="1" dirty="0"/>
          </a:p>
          <a:p>
            <a:pPr algn="l"/>
            <a:r>
              <a:rPr lang="zh-CN" altLang="zh-CN" sz="1500" b="1" dirty="0" smtClean="0"/>
              <a:t>查询</a:t>
            </a:r>
            <a:r>
              <a:rPr lang="en-US" altLang="zh-CN" sz="1500" b="1" dirty="0"/>
              <a:t>IPC</a:t>
            </a:r>
            <a:r>
              <a:rPr lang="zh-CN" altLang="zh-CN" sz="1500" b="1" dirty="0"/>
              <a:t>不需加通配符</a:t>
            </a:r>
            <a:endParaRPr lang="zh-CN" altLang="zh-CN" sz="900" dirty="0"/>
          </a:p>
          <a:p>
            <a:pPr algn="l"/>
            <a:r>
              <a:rPr lang="zh-CN" altLang="zh-CN" sz="1700" b="1" dirty="0" smtClean="0"/>
              <a:t>范例</a:t>
            </a:r>
            <a:r>
              <a:rPr lang="zh-CN" altLang="zh-CN" sz="1700" b="1" dirty="0"/>
              <a:t>：</a:t>
            </a:r>
            <a:r>
              <a:rPr lang="en-US" altLang="zh-CN" sz="1700" b="1" dirty="0"/>
              <a:t>IPC:(G06F</a:t>
            </a:r>
            <a:r>
              <a:rPr lang="en-US" altLang="zh-CN" sz="1700" b="1" dirty="0" smtClean="0"/>
              <a:t>)</a:t>
            </a:r>
          </a:p>
          <a:p>
            <a:pPr algn="l"/>
            <a:endParaRPr lang="en-US" altLang="zh-CN" sz="1000" b="1" dirty="0"/>
          </a:p>
          <a:p>
            <a:pPr lvl="0" algn="l"/>
            <a:r>
              <a:rPr lang="zh-CN" altLang="zh-CN" sz="1500" b="1" dirty="0" smtClean="0"/>
              <a:t>查询</a:t>
            </a:r>
            <a:r>
              <a:rPr lang="zh-CN" altLang="zh-CN" sz="1500" b="1" dirty="0"/>
              <a:t>包含</a:t>
            </a:r>
            <a:r>
              <a:rPr lang="en-US" altLang="zh-CN" sz="1500" b="1" dirty="0"/>
              <a:t>bowling balls</a:t>
            </a:r>
            <a:r>
              <a:rPr lang="zh-CN" altLang="zh-CN" sz="1500" b="1" dirty="0"/>
              <a:t>的字符串，字符串前后需加上「</a:t>
            </a:r>
            <a:r>
              <a:rPr lang="en-US" altLang="zh-CN" sz="1500" b="1" dirty="0"/>
              <a:t>"</a:t>
            </a:r>
            <a:r>
              <a:rPr lang="zh-CN" altLang="zh-CN" sz="1500" b="1" dirty="0"/>
              <a:t>」</a:t>
            </a:r>
            <a:endParaRPr lang="zh-CN" altLang="zh-CN" sz="900" dirty="0"/>
          </a:p>
          <a:p>
            <a:pPr algn="l"/>
            <a:r>
              <a:rPr lang="zh-CN" altLang="zh-CN" sz="1700" b="1" dirty="0" smtClean="0"/>
              <a:t>范例</a:t>
            </a:r>
            <a:r>
              <a:rPr lang="zh-CN" altLang="zh-CN" sz="1700" b="1" dirty="0"/>
              <a:t>：</a:t>
            </a:r>
            <a:r>
              <a:rPr lang="en-US" altLang="zh-CN" sz="1700" b="1" dirty="0"/>
              <a:t>TTL:("bowling balls</a:t>
            </a:r>
            <a:r>
              <a:rPr lang="en-US" altLang="zh-CN" sz="1700" b="1" dirty="0" smtClean="0"/>
              <a:t>")</a:t>
            </a:r>
            <a:endParaRPr lang="en-US" altLang="zh-CN" sz="1000" dirty="0"/>
          </a:p>
          <a:p>
            <a:pPr algn="l"/>
            <a:endParaRPr lang="en-US" altLang="zh-CN" sz="1000" b="1" dirty="0" smtClean="0"/>
          </a:p>
          <a:p>
            <a:pPr algn="l"/>
            <a:r>
              <a:rPr lang="zh-CN" altLang="zh-CN" sz="1500" b="1" dirty="0" smtClean="0"/>
              <a:t>查询专利权人</a:t>
            </a:r>
            <a:r>
              <a:rPr lang="en-US" altLang="zh-CN" sz="1500" b="1" dirty="0" smtClean="0"/>
              <a:t>General Motors</a:t>
            </a:r>
            <a:endParaRPr lang="en-US" altLang="zh-CN" sz="900" dirty="0"/>
          </a:p>
          <a:p>
            <a:pPr algn="l"/>
            <a:r>
              <a:rPr lang="zh-CN" altLang="zh-CN" sz="1700" b="1" dirty="0" smtClean="0"/>
              <a:t>范例</a:t>
            </a:r>
            <a:r>
              <a:rPr lang="zh-CN" altLang="zh-CN" sz="1700" b="1" dirty="0"/>
              <a:t>：</a:t>
            </a:r>
            <a:r>
              <a:rPr lang="en-US" altLang="zh-CN" sz="1700" b="1" dirty="0"/>
              <a:t>ASSG:("General Motors")</a:t>
            </a:r>
            <a:endParaRPr lang="zh-CN" altLang="zh-CN" sz="1000" dirty="0"/>
          </a:p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550202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一般检索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58769"/>
            <a:ext cx="8190910" cy="406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1646675" y="2123855"/>
            <a:ext cx="5580620" cy="3600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6616" y="1718810"/>
            <a:ext cx="126014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选择国家或地区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1646675" y="2483895"/>
            <a:ext cx="1800200" cy="1800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6886" y="2663915"/>
            <a:ext cx="1125124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选择专利类型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5427095" y="2483895"/>
            <a:ext cx="855095" cy="1800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7085" y="2794720"/>
            <a:ext cx="103511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选择专利状态</a:t>
            </a:r>
          </a:p>
        </p:txBody>
      </p:sp>
      <p:sp>
        <p:nvSpPr>
          <p:cNvPr id="13" name="圆角矩形 12"/>
          <p:cNvSpPr/>
          <p:nvPr/>
        </p:nvSpPr>
        <p:spPr bwMode="auto">
          <a:xfrm>
            <a:off x="2906815" y="3056330"/>
            <a:ext cx="540060" cy="1926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6886" y="3056330"/>
            <a:ext cx="1125124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输入关键词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87" y="3248980"/>
            <a:ext cx="821947" cy="18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76845" y="3699030"/>
            <a:ext cx="126014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选择检索字段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01" y="3420976"/>
            <a:ext cx="457486" cy="23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6555" y="3389071"/>
            <a:ext cx="108012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选择逻辑关系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7" y="1358769"/>
            <a:ext cx="8221644" cy="404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圆角矩形 16"/>
          <p:cNvSpPr/>
          <p:nvPr/>
        </p:nvSpPr>
        <p:spPr bwMode="auto">
          <a:xfrm>
            <a:off x="2546775" y="2303875"/>
            <a:ext cx="1170130" cy="121600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2548880" y="3317939"/>
            <a:ext cx="4866471" cy="33274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8767" y="3699030"/>
            <a:ext cx="1167164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选择时间区间</a:t>
            </a:r>
          </a:p>
        </p:txBody>
      </p:sp>
      <p:sp>
        <p:nvSpPr>
          <p:cNvPr id="20" name="圆角矩形 19"/>
          <p:cNvSpPr/>
          <p:nvPr/>
        </p:nvSpPr>
        <p:spPr bwMode="auto">
          <a:xfrm>
            <a:off x="5854642" y="1720575"/>
            <a:ext cx="427548" cy="2742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7045" y="1849615"/>
            <a:ext cx="76508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点击检索</a:t>
            </a:r>
          </a:p>
        </p:txBody>
      </p:sp>
    </p:spTree>
    <p:extLst>
      <p:ext uri="{BB962C8B-B14F-4D97-AF65-F5344CB8AC3E}">
        <p14:creationId xmlns:p14="http://schemas.microsoft.com/office/powerpoint/2010/main" val="270644473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530" y="2888940"/>
            <a:ext cx="8424862" cy="792163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辅助检索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915257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辅助检索</a:t>
            </a:r>
            <a:r>
              <a:rPr lang="en-US" altLang="zh-CN" dirty="0" smtClean="0"/>
              <a:t>-</a:t>
            </a:r>
            <a:r>
              <a:rPr lang="zh-CN" altLang="en-US" dirty="0"/>
              <a:t>同义词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2022/5/1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6" y="1314454"/>
            <a:ext cx="8233638" cy="409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2906815" y="1628800"/>
            <a:ext cx="495055" cy="4500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1" y="1853825"/>
            <a:ext cx="108012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点击同义词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6" y="1314454"/>
            <a:ext cx="8233638" cy="40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圆角矩形 8"/>
          <p:cNvSpPr/>
          <p:nvPr/>
        </p:nvSpPr>
        <p:spPr bwMode="auto">
          <a:xfrm>
            <a:off x="1601670" y="3068960"/>
            <a:ext cx="1552672" cy="27228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6855" y="3068960"/>
            <a:ext cx="1170130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输入关键词查找同义词并检索</a:t>
            </a:r>
          </a:p>
        </p:txBody>
      </p:sp>
    </p:spTree>
    <p:extLst>
      <p:ext uri="{BB962C8B-B14F-4D97-AF65-F5344CB8AC3E}">
        <p14:creationId xmlns:p14="http://schemas.microsoft.com/office/powerpoint/2010/main" val="323415497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FF000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noFill/>
        <a:ln w="25400" cap="flat" cmpd="sng" algn="ctr">
          <a:solidFill>
            <a:srgbClr val="FF0000"/>
          </a:solidFill>
          <a:prstDash val="solid"/>
          <a:miter lim="800000"/>
          <a:headEnd type="none" w="med" len="med"/>
          <a:tailEnd type="arrow"/>
        </a:ln>
        <a:effectLst/>
      </a:spPr>
      <a:bodyPr/>
      <a:lstStyle/>
    </a:lnDef>
    <a:txDef>
      <a:spPr>
        <a:solidFill>
          <a:schemeClr val="accent2"/>
        </a:solidFill>
        <a:ln>
          <a:solidFill>
            <a:srgbClr val="C00000"/>
          </a:solidFill>
        </a:ln>
      </a:spPr>
      <a:bodyPr wrap="square" rtlCol="0">
        <a:spAutoFit/>
      </a:bodyPr>
      <a:lstStyle>
        <a:defPPr>
          <a:defRPr sz="1100" dirty="0" smtClean="0"/>
        </a:defPPr>
      </a:lstStyle>
    </a:tx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55139</TotalTime>
  <Words>611</Words>
  <Application>Microsoft Office PowerPoint</Application>
  <PresentationFormat>全屏显示(4:3)</PresentationFormat>
  <Paragraphs>183</Paragraphs>
  <Slides>22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1_Blends</vt:lpstr>
      <vt:lpstr>Image</vt:lpstr>
      <vt:lpstr>WEBPAT专利整合平台使用说明 </vt:lpstr>
      <vt:lpstr>目录</vt:lpstr>
      <vt:lpstr>产品特色</vt:lpstr>
      <vt:lpstr>专利检索</vt:lpstr>
      <vt:lpstr>检索语法栏位提示</vt:lpstr>
      <vt:lpstr>检索语法说明</vt:lpstr>
      <vt:lpstr>一般检索</vt:lpstr>
      <vt:lpstr>辅助检索</vt:lpstr>
      <vt:lpstr>辅助检索-同义词</vt:lpstr>
      <vt:lpstr>辅助检索-分类号</vt:lpstr>
      <vt:lpstr>检索记录</vt:lpstr>
      <vt:lpstr>检索结果呈现</vt:lpstr>
      <vt:lpstr>检索结果呈现</vt:lpstr>
      <vt:lpstr>检索结果呈现模式</vt:lpstr>
      <vt:lpstr>设定预设模式</vt:lpstr>
      <vt:lpstr>专利详细页面</vt:lpstr>
      <vt:lpstr>专利详细资料</vt:lpstr>
      <vt:lpstr>专利家族</vt:lpstr>
      <vt:lpstr>引证信息（美国专利）</vt:lpstr>
      <vt:lpstr>法律信息</vt:lpstr>
      <vt:lpstr>标记关键词</vt:lpstr>
      <vt:lpstr>谢谢！</vt:lpstr>
    </vt:vector>
  </TitlesOfParts>
  <Company>LearningTech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專利趨勢分析簡介</dc:title>
  <dc:creator>Steven Lee</dc:creator>
  <cp:lastModifiedBy>DELL</cp:lastModifiedBy>
  <cp:revision>1113</cp:revision>
  <dcterms:created xsi:type="dcterms:W3CDTF">2002-12-19T02:37:17Z</dcterms:created>
  <dcterms:modified xsi:type="dcterms:W3CDTF">2022-05-01T02:34:19Z</dcterms:modified>
</cp:coreProperties>
</file>