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714" r:id="rId4"/>
    <p:sldId id="475" r:id="rId5"/>
    <p:sldId id="623" r:id="rId6"/>
    <p:sldId id="715" r:id="rId7"/>
    <p:sldId id="716" r:id="rId9"/>
    <p:sldId id="717" r:id="rId10"/>
    <p:sldId id="672" r:id="rId11"/>
    <p:sldId id="719" r:id="rId12"/>
    <p:sldId id="616" r:id="rId13"/>
    <p:sldId id="720" r:id="rId14"/>
    <p:sldId id="624" r:id="rId15"/>
    <p:sldId id="622" r:id="rId16"/>
    <p:sldId id="405" r:id="rId17"/>
    <p:sldId id="406" r:id="rId18"/>
    <p:sldId id="407" r:id="rId19"/>
    <p:sldId id="411" r:id="rId20"/>
    <p:sldId id="534" r:id="rId21"/>
    <p:sldId id="424" r:id="rId22"/>
    <p:sldId id="425" r:id="rId23"/>
    <p:sldId id="426" r:id="rId24"/>
    <p:sldId id="428" r:id="rId25"/>
    <p:sldId id="429" r:id="rId26"/>
    <p:sldId id="439" r:id="rId27"/>
    <p:sldId id="434" r:id="rId28"/>
    <p:sldId id="435" r:id="rId29"/>
    <p:sldId id="553" r:id="rId30"/>
    <p:sldId id="535" r:id="rId31"/>
    <p:sldId id="537" r:id="rId32"/>
    <p:sldId id="538" r:id="rId33"/>
    <p:sldId id="539" r:id="rId34"/>
    <p:sldId id="540" r:id="rId35"/>
    <p:sldId id="544" r:id="rId36"/>
    <p:sldId id="545" r:id="rId37"/>
    <p:sldId id="546" r:id="rId38"/>
    <p:sldId id="548" r:id="rId39"/>
    <p:sldId id="549" r:id="rId40"/>
    <p:sldId id="550" r:id="rId41"/>
    <p:sldId id="551" r:id="rId42"/>
    <p:sldId id="552" r:id="rId43"/>
    <p:sldId id="351"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开场" id="{BAFD264D-6521-42BB-9CD4-16585221CF79}">
          <p14:sldIdLst>
            <p14:sldId id="714"/>
            <p14:sldId id="475"/>
          </p14:sldIdLst>
        </p14:section>
        <p14:section name="检索入口" id="{EAD36689-6993-44EE-ADF0-32FF90C5B6AF}">
          <p14:sldIdLst>
            <p14:sldId id="623"/>
            <p14:sldId id="715"/>
            <p14:sldId id="716"/>
            <p14:sldId id="717"/>
            <p14:sldId id="672"/>
            <p14:sldId id="719"/>
            <p14:sldId id="616"/>
            <p14:sldId id="720"/>
          </p14:sldIdLst>
        </p14:section>
        <p14:section name="检索流程" id="{E74EFC53-EFD8-4175-800B-5FE7999858D5}">
          <p14:sldIdLst>
            <p14:sldId id="624"/>
            <p14:sldId id="622"/>
            <p14:sldId id="405"/>
            <p14:sldId id="406"/>
            <p14:sldId id="407"/>
            <p14:sldId id="411"/>
            <p14:sldId id="534"/>
            <p14:sldId id="424"/>
            <p14:sldId id="425"/>
            <p14:sldId id="426"/>
            <p14:sldId id="428"/>
            <p14:sldId id="429"/>
            <p14:sldId id="439"/>
            <p14:sldId id="434"/>
            <p14:sldId id="435"/>
          </p14:sldIdLst>
        </p14:section>
        <p14:section name="增值应用" id="{D7F231DF-A24A-4035-995B-46884F7616A8}">
          <p14:sldIdLst>
            <p14:sldId id="553"/>
            <p14:sldId id="535"/>
            <p14:sldId id="537"/>
            <p14:sldId id="538"/>
            <p14:sldId id="539"/>
            <p14:sldId id="540"/>
            <p14:sldId id="544"/>
            <p14:sldId id="545"/>
            <p14:sldId id="546"/>
            <p14:sldId id="548"/>
            <p14:sldId id="549"/>
            <p14:sldId id="550"/>
            <p14:sldId id="551"/>
            <p14:sldId id="552"/>
          </p14:sldIdLst>
        </p14:section>
        <p14:section name="结尾" id="{9E215461-C1C0-4166-B4F1-1C5D611A1762}">
          <p14:sldIdLst>
            <p14:sldId id="351"/>
          </p14:sldIdLst>
        </p14:section>
      </p14:sectionLst>
    </p:ext>
  </p:extLst>
  <p:extLst>
    <p:ext uri="{505F2C04-C923-438B-8C0F-E0CD2BADF298}">
      <wppc:fontMiss xmlns:wppc="http://www.wps.cn/officeDocument/PresentationCustomData" type="true"/>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 lastIdx="1" clrIdx="0"/>
  <p:cmAuthor id="1" name="Admin" initials="A" lastIdx="0" clrIdx="0"/>
  <p:cmAuthor id="2" name="作者" initials="作" lastIdx="0" clrIdx="1"/>
  <p:cmAuthor id="3" name="green" initials="g"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33"/>
    <a:srgbClr val="008F77"/>
    <a:srgbClr val="ED7D31"/>
    <a:srgbClr val="D9D9D9"/>
    <a:srgbClr val="F4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autoAdjust="0"/>
    <p:restoredTop sz="94660"/>
  </p:normalViewPr>
  <p:slideViewPr>
    <p:cSldViewPr snapToGrid="0" showGuides="1">
      <p:cViewPr varScale="1">
        <p:scale>
          <a:sx n="63" d="100"/>
          <a:sy n="63" d="100"/>
        </p:scale>
        <p:origin x="780" y="56"/>
      </p:cViewPr>
      <p:guideLst>
        <p:guide orient="horz" pos="2446"/>
        <p:guide pos="6100"/>
        <p:guide pos="672"/>
        <p:guide pos="6912"/>
        <p:guide orient="horz" pos="538"/>
        <p:guide orient="horz" pos="152"/>
        <p:guide orient="horz" pos="1122"/>
        <p:guide orient="horz" pos="3288"/>
        <p:guide pos="2712"/>
        <p:guide pos="5016"/>
        <p:guide orient="horz" pos="1751"/>
        <p:guide orient="horz" pos="1949"/>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07C9B-F267-4A03-AD17-089EEDB418E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A4DF3B-20F9-4663-ACCD-B16856B4F9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经济研究 月刊、金融与经济 月刊、世界经济 月刊、管理科学学报 月刊</a:t>
            </a:r>
            <a:endParaRPr lang="zh-CN" altLang="en-US" dirty="0"/>
          </a:p>
          <a:p>
            <a:r>
              <a:rPr lang="zh-CN" altLang="en-US" dirty="0"/>
              <a:t>新教育法对高等教育改革的影响</a:t>
            </a:r>
            <a:endParaRPr lang="zh-CN" altLang="en-US" dirty="0"/>
          </a:p>
          <a:p>
            <a:r>
              <a:rPr lang="zh-CN" altLang="en-US" dirty="0"/>
              <a:t>土壤学报、植物营养与肥料学报、作物学报、核农学报、中国农业大学学报</a:t>
            </a:r>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经济研究 月刊、金融与经济 月刊、世界经济 月刊、管理科学学报 月刊</a:t>
            </a:r>
            <a:endParaRPr lang="zh-CN" altLang="en-US" dirty="0"/>
          </a:p>
          <a:p>
            <a:r>
              <a:rPr lang="zh-CN" altLang="en-US" dirty="0"/>
              <a:t>新教育法对高等教育改革的影响</a:t>
            </a:r>
            <a:endParaRPr lang="zh-CN" altLang="en-US" dirty="0"/>
          </a:p>
          <a:p>
            <a:r>
              <a:rPr lang="zh-CN" altLang="en-US" dirty="0"/>
              <a:t>土壤学报、植物营养与肥料学报、作物学报、核农学报、中国农业大学学报</a:t>
            </a:r>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10</a:t>
            </a:r>
            <a:r>
              <a:rPr lang="zh-CN" altLang="en-US"/>
              <a:t>大来源专辑、</a:t>
            </a:r>
            <a:r>
              <a:rPr lang="en-US" altLang="zh-CN"/>
              <a:t>168</a:t>
            </a:r>
            <a:r>
              <a:rPr lang="zh-CN" altLang="en-US"/>
              <a:t>个学科，</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幻灯片编号占位符 3"/>
          <p:cNvSpPr>
            <a:spLocks noGrp="1"/>
          </p:cNvSpPr>
          <p:nvPr>
            <p:ph type="sldNum" sz="quarter" idx="10"/>
          </p:nvPr>
        </p:nvSpPr>
        <p:spPr/>
        <p:txBody>
          <a:bodyPr/>
          <a:lstStyle/>
          <a:p>
            <a:fld id="{A9F89339-F489-8E4A-9526-299E45987E4B}" type="slidenum">
              <a:rPr lang="en-GB" smtClean="0"/>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B320F15-88D5-42E8-820C-3F60C927436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3FAB52-0D75-4FB4-963F-CFC9BE82CF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3E8295-D660-4793-94DB-7FA6302251F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5"/>
          <p:cNvGrpSpPr/>
          <p:nvPr userDrawn="1"/>
        </p:nvGrpSpPr>
        <p:grpSpPr>
          <a:xfrm>
            <a:off x="0" y="6230319"/>
            <a:ext cx="12192000" cy="627681"/>
            <a:chOff x="0" y="5888735"/>
            <a:chExt cx="12192000" cy="969265"/>
          </a:xfrm>
        </p:grpSpPr>
        <p:sp>
          <p:nvSpPr>
            <p:cNvPr id="7" name="任意多边形: 形状 6"/>
            <p:cNvSpPr/>
            <p:nvPr/>
          </p:nvSpPr>
          <p:spPr>
            <a:xfrm>
              <a:off x="0" y="5888736"/>
              <a:ext cx="12192000" cy="969264"/>
            </a:xfrm>
            <a:custGeom>
              <a:avLst/>
              <a:gdLst>
                <a:gd name="connsiteX0" fmla="*/ 12192000 w 12192000"/>
                <a:gd name="connsiteY0" fmla="*/ 0 h 834158"/>
                <a:gd name="connsiteX1" fmla="*/ 12192000 w 12192000"/>
                <a:gd name="connsiteY1" fmla="*/ 834158 h 834158"/>
                <a:gd name="connsiteX2" fmla="*/ 0 w 12192000"/>
                <a:gd name="connsiteY2" fmla="*/ 834158 h 834158"/>
                <a:gd name="connsiteX3" fmla="*/ 0 w 12192000"/>
                <a:gd name="connsiteY3" fmla="*/ 421770 h 834158"/>
                <a:gd name="connsiteX4" fmla="*/ 703930 w 12192000"/>
                <a:gd name="connsiteY4" fmla="*/ 493800 h 834158"/>
                <a:gd name="connsiteX5" fmla="*/ 4867275 w 12192000"/>
                <a:gd name="connsiteY5" fmla="*/ 671363 h 834158"/>
                <a:gd name="connsiteX6" fmla="*/ 12109997 w 12192000"/>
                <a:gd name="connsiteY6" fmla="*/ 22736 h 83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34158">
                  <a:moveTo>
                    <a:pt x="12192000" y="0"/>
                  </a:moveTo>
                  <a:lnTo>
                    <a:pt x="12192000" y="834158"/>
                  </a:lnTo>
                  <a:lnTo>
                    <a:pt x="0" y="834158"/>
                  </a:lnTo>
                  <a:lnTo>
                    <a:pt x="0" y="421770"/>
                  </a:lnTo>
                  <a:lnTo>
                    <a:pt x="703930" y="493800"/>
                  </a:lnTo>
                  <a:cubicBezTo>
                    <a:pt x="1941539" y="607040"/>
                    <a:pt x="3359810" y="671363"/>
                    <a:pt x="4867275" y="671363"/>
                  </a:cubicBezTo>
                  <a:cubicBezTo>
                    <a:pt x="7882206" y="671363"/>
                    <a:pt x="10540358" y="414071"/>
                    <a:pt x="12109997" y="227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7"/>
            <p:cNvSpPr/>
            <p:nvPr/>
          </p:nvSpPr>
          <p:spPr>
            <a:xfrm>
              <a:off x="1" y="5888735"/>
              <a:ext cx="6540284" cy="693261"/>
            </a:xfrm>
            <a:custGeom>
              <a:avLst/>
              <a:gdLst>
                <a:gd name="connsiteX0" fmla="*/ 0 w 5170531"/>
                <a:gd name="connsiteY0" fmla="*/ 0 h 794504"/>
                <a:gd name="connsiteX1" fmla="*/ 509126 w 5170531"/>
                <a:gd name="connsiteY1" fmla="*/ 127114 h 794504"/>
                <a:gd name="connsiteX2" fmla="*/ 4499910 w 5170531"/>
                <a:gd name="connsiteY2" fmla="*/ 720789 h 794504"/>
                <a:gd name="connsiteX3" fmla="*/ 5170531 w 5170531"/>
                <a:gd name="connsiteY3" fmla="*/ 768690 h 794504"/>
                <a:gd name="connsiteX4" fmla="*/ 4943847 w 5170531"/>
                <a:gd name="connsiteY4" fmla="*/ 779391 h 794504"/>
                <a:gd name="connsiteX5" fmla="*/ 3958041 w 5170531"/>
                <a:gd name="connsiteY5" fmla="*/ 794504 h 794504"/>
                <a:gd name="connsiteX6" fmla="*/ 499235 w 5170531"/>
                <a:gd name="connsiteY6" fmla="*/ 576626 h 794504"/>
                <a:gd name="connsiteX7" fmla="*/ 0 w 5170531"/>
                <a:gd name="connsiteY7" fmla="*/ 484608 h 7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0531" h="794504">
                  <a:moveTo>
                    <a:pt x="0" y="0"/>
                  </a:moveTo>
                  <a:lnTo>
                    <a:pt x="509126" y="127114"/>
                  </a:lnTo>
                  <a:cubicBezTo>
                    <a:pt x="1656276" y="394427"/>
                    <a:pt x="3011164" y="598944"/>
                    <a:pt x="4499910" y="720789"/>
                  </a:cubicBezTo>
                  <a:lnTo>
                    <a:pt x="5170531" y="768690"/>
                  </a:lnTo>
                  <a:lnTo>
                    <a:pt x="4943847" y="779391"/>
                  </a:lnTo>
                  <a:cubicBezTo>
                    <a:pt x="4625423" y="789300"/>
                    <a:pt x="4295728" y="794504"/>
                    <a:pt x="3958041" y="794504"/>
                  </a:cubicBezTo>
                  <a:cubicBezTo>
                    <a:pt x="2607293" y="794504"/>
                    <a:pt x="1384420" y="711242"/>
                    <a:pt x="499235" y="576626"/>
                  </a:cubicBezTo>
                  <a:lnTo>
                    <a:pt x="0" y="4846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梯形 9"/>
          <p:cNvSpPr/>
          <p:nvPr/>
        </p:nvSpPr>
        <p:spPr>
          <a:xfrm rot="16200000">
            <a:off x="72797" y="79396"/>
            <a:ext cx="375889" cy="808817"/>
          </a:xfrm>
          <a:prstGeom prst="trapezoid">
            <a:avLst>
              <a:gd name="adj" fmla="val 7230"/>
            </a:avLst>
          </a:prstGeom>
          <a:gradFill flip="none" rotWithShape="0">
            <a:gsLst>
              <a:gs pos="100000">
                <a:schemeClr val="accent1"/>
              </a:gs>
              <a:gs pos="0">
                <a:schemeClr val="accent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DIN Light"/>
              <a:ea typeface="微软雅黑 Light" panose="020B0502040204020203" charset="-122"/>
            </a:endParaRPr>
          </a:p>
        </p:txBody>
      </p:sp>
      <p:sp>
        <p:nvSpPr>
          <p:cNvPr id="11" name="梯形 10"/>
          <p:cNvSpPr/>
          <p:nvPr/>
        </p:nvSpPr>
        <p:spPr>
          <a:xfrm rot="16200000">
            <a:off x="57549" y="238020"/>
            <a:ext cx="267255" cy="669682"/>
          </a:xfrm>
          <a:prstGeom prst="trapezoid">
            <a:avLst>
              <a:gd name="adj" fmla="val 7230"/>
            </a:avLst>
          </a:prstGeom>
          <a:gradFill flip="none" rotWithShape="0">
            <a:gsLst>
              <a:gs pos="100000">
                <a:schemeClr val="accent1"/>
              </a:gs>
              <a:gs pos="0">
                <a:schemeClr val="accent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DIN Light"/>
              <a:ea typeface="微软雅黑 Light" panose="020B0502040204020203" charset="-122"/>
              <a:cs typeface="+mn-cs"/>
            </a:endParaRPr>
          </a:p>
        </p:txBody>
      </p:sp>
      <p:pic>
        <p:nvPicPr>
          <p:cNvPr id="12" name="Picture 2" descr="https://timgsa.baidu.com/timg?image&amp;quality=80&amp;size=b9999_10000&amp;sec=1543772355175&amp;di=c79abbaff2a9fe46052298e3846c46fe&amp;imgtype=0&amp;src=http%3A%2F%2Fpic44.photophoto.cn%2F20170707%2F0007019917203103_b.jpg"/>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264"/>
          <a:stretch>
            <a:fillRect/>
          </a:stretch>
        </p:blipFill>
        <p:spPr bwMode="auto">
          <a:xfrm>
            <a:off x="11263773" y="205156"/>
            <a:ext cx="635716" cy="627680"/>
          </a:xfrm>
          <a:prstGeom prst="rect">
            <a:avLst/>
          </a:prstGeom>
          <a:noFill/>
          <a:extLst>
            <a:ext uri="{909E8E84-426E-40DD-AFC4-6F175D3DCCD1}">
              <a14:hiddenFill xmlns:a14="http://schemas.microsoft.com/office/drawing/2010/main">
                <a:solidFill>
                  <a:srgbClr val="FFFFFF"/>
                </a:solidFill>
              </a14:hiddenFill>
            </a:ext>
          </a:extLst>
        </p:spPr>
      </p:pic>
      <p:sp>
        <p:nvSpPr>
          <p:cNvPr id="13" name="灯片编号占位符 5"/>
          <p:cNvSpPr>
            <a:spLocks noGrp="1"/>
          </p:cNvSpPr>
          <p:nvPr userDrawn="1">
            <p:ph type="sldNum" sz="quarter" idx="4"/>
          </p:nvPr>
        </p:nvSpPr>
        <p:spPr>
          <a:xfrm>
            <a:off x="9332976" y="6474587"/>
            <a:ext cx="2743200" cy="365125"/>
          </a:xfrm>
          <a:prstGeom prst="rect">
            <a:avLst/>
          </a:prstGeom>
        </p:spPr>
        <p:txBody>
          <a:bodyPr vert="horz" lIns="91440" tIns="45720" rIns="91440" bIns="45720" rtlCol="0" anchor="ctr"/>
          <a:lstStyle>
            <a:lvl1pPr algn="r">
              <a:defRPr sz="1100">
                <a:solidFill>
                  <a:schemeClr val="bg1"/>
                </a:solidFill>
                <a:latin typeface="微软雅黑" panose="020B0503020204020204" pitchFamily="34" charset="-122"/>
                <a:ea typeface="微软雅黑" panose="020B0503020204020204" pitchFamily="34" charset="-122"/>
              </a:defRPr>
            </a:lvl1pPr>
          </a:lstStyle>
          <a:p>
            <a:fld id="{48F10FC4-DD5C-4C24-B849-D8A0B2DC987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F10FC4-DD5C-4C24-B849-D8A0B2DC987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332976" y="6474587"/>
            <a:ext cx="2743200" cy="365125"/>
          </a:xfrm>
          <a:prstGeom prst="rect">
            <a:avLst/>
          </a:prstGeom>
        </p:spPr>
        <p:txBody>
          <a:bodyPr vert="horz" lIns="91440" tIns="45720" rIns="91440" bIns="45720" rtlCol="0" anchor="ctr"/>
          <a:lstStyle>
            <a:lvl1pPr algn="r">
              <a:defRPr sz="1100">
                <a:solidFill>
                  <a:schemeClr val="tx1">
                    <a:tint val="75000"/>
                  </a:schemeClr>
                </a:solidFill>
                <a:latin typeface="微软雅黑" panose="020B0503020204020204" pitchFamily="34" charset="-122"/>
                <a:ea typeface="微软雅黑" panose="020B0503020204020204" pitchFamily="34" charset="-122"/>
              </a:defRPr>
            </a:lvl1pPr>
          </a:lstStyle>
          <a:p>
            <a:fld id="{48F10FC4-DD5C-4C24-B849-D8A0B2DC987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FAB52-0D75-4FB4-963F-CFC9BE82CFA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E8295-D660-4793-94DB-7FA6302251F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openxmlformats.org/officeDocument/2006/relationships/image" Target="../media/image29.pn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6.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45.png"/><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6.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6.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6.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56.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6.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6.xml"/><Relationship Id="rId2" Type="http://schemas.openxmlformats.org/officeDocument/2006/relationships/image" Target="../media/image62.png"/><Relationship Id="rId1" Type="http://schemas.openxmlformats.org/officeDocument/2006/relationships/image" Target="../media/image61.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image" Target="../media/image67.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67.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67.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6.xml"/><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image" Target="../media/image87.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8.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9.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0.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92.png"/><Relationship Id="rId1" Type="http://schemas.openxmlformats.org/officeDocument/2006/relationships/image" Target="../media/image91.emf"/></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image" Target="../media/image15.png"/><Relationship Id="rId3" Type="http://schemas.openxmlformats.org/officeDocument/2006/relationships/tags" Target="../tags/tag3.xml"/><Relationship Id="rId2" Type="http://schemas.openxmlformats.org/officeDocument/2006/relationships/image" Target="../media/image14.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3.svg"/><Relationship Id="rId7" Type="http://schemas.openxmlformats.org/officeDocument/2006/relationships/image" Target="../media/image22.png"/><Relationship Id="rId6" Type="http://schemas.openxmlformats.org/officeDocument/2006/relationships/image" Target="../media/image2.svg"/><Relationship Id="rId5" Type="http://schemas.openxmlformats.org/officeDocument/2006/relationships/image" Target="../media/image21.png"/><Relationship Id="rId4" Type="http://schemas.openxmlformats.org/officeDocument/2006/relationships/image" Target="../media/image1.svg"/><Relationship Id="rId3" Type="http://schemas.openxmlformats.org/officeDocument/2006/relationships/image" Target="../media/image20.png"/><Relationship Id="rId2" Type="http://schemas.microsoft.com/office/2007/relationships/hdphoto" Target="../media/image19.wdp"/><Relationship Id="rId11" Type="http://schemas.openxmlformats.org/officeDocument/2006/relationships/slideLayout" Target="../slideLayouts/slideLayout6.xml"/><Relationship Id="rId10" Type="http://schemas.openxmlformats.org/officeDocument/2006/relationships/image" Target="../media/image4.sv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istrator\Desktop\微信截图_20191127124055.png微信截图_20191127124055"/>
          <p:cNvPicPr>
            <a:picLocks noChangeAspect="1"/>
          </p:cNvPicPr>
          <p:nvPr/>
        </p:nvPicPr>
        <p:blipFill rotWithShape="1">
          <a:blip r:embed="rId1"/>
          <a:srcRect l="5512" r="5442"/>
          <a:stretch>
            <a:fillRect/>
          </a:stretch>
        </p:blipFill>
        <p:spPr>
          <a:xfrm>
            <a:off x="-8890" y="222250"/>
            <a:ext cx="12254230" cy="3386455"/>
          </a:xfrm>
          <a:prstGeom prst="rect">
            <a:avLst/>
          </a:prstGeom>
        </p:spPr>
      </p:pic>
      <p:sp>
        <p:nvSpPr>
          <p:cNvPr id="5" name="文本框 4"/>
          <p:cNvSpPr txBox="1"/>
          <p:nvPr/>
        </p:nvSpPr>
        <p:spPr>
          <a:xfrm>
            <a:off x="1957774" y="4195305"/>
            <a:ext cx="8023123" cy="922020"/>
          </a:xfrm>
          <a:prstGeom prst="rect">
            <a:avLst/>
          </a:prstGeom>
          <a:noFill/>
        </p:spPr>
        <p:txBody>
          <a:bodyPr wrap="square" rtlCol="0">
            <a:spAutoFit/>
          </a:bodyPr>
          <a:lstStyle/>
          <a:p>
            <a:pPr algn="ctr"/>
            <a:r>
              <a:rPr sz="5400" b="1" spc="600" dirty="0">
                <a:solidFill>
                  <a:schemeClr val="accent1"/>
                </a:solidFill>
                <a:latin typeface="微软雅黑" panose="020B0503020204020204" pitchFamily="34" charset="-122"/>
                <a:ea typeface="微软雅黑" panose="020B0503020204020204" pitchFamily="34" charset="-122"/>
              </a:rPr>
              <a:t>CNKI</a:t>
            </a:r>
            <a:r>
              <a:rPr lang="zh-CN" sz="5400" b="1" spc="600" dirty="0">
                <a:solidFill>
                  <a:schemeClr val="accent1"/>
                </a:solidFill>
                <a:latin typeface="微软雅黑" panose="020B0503020204020204" pitchFamily="34" charset="-122"/>
                <a:ea typeface="微软雅黑" panose="020B0503020204020204" pitchFamily="34" charset="-122"/>
              </a:rPr>
              <a:t>总库使用介绍</a:t>
            </a:r>
            <a:endParaRPr lang="zh-CN" sz="5400" b="1" spc="600" dirty="0">
              <a:solidFill>
                <a:schemeClr val="accent1"/>
              </a:solidFill>
              <a:latin typeface="微软雅黑" panose="020B0503020204020204" pitchFamily="34" charset="-122"/>
              <a:ea typeface="微软雅黑" panose="020B0503020204020204" pitchFamily="34" charset="-122"/>
            </a:endParaRPr>
          </a:p>
        </p:txBody>
      </p:sp>
      <p:sp>
        <p:nvSpPr>
          <p:cNvPr id="6" name="矩形 5"/>
          <p:cNvSpPr/>
          <p:nvPr/>
        </p:nvSpPr>
        <p:spPr>
          <a:xfrm>
            <a:off x="0" y="3959093"/>
            <a:ext cx="12192000" cy="129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矩形 6"/>
          <p:cNvSpPr/>
          <p:nvPr/>
        </p:nvSpPr>
        <p:spPr>
          <a:xfrm>
            <a:off x="0" y="3839152"/>
            <a:ext cx="12192000" cy="12904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文本框 7"/>
          <p:cNvSpPr txBox="1"/>
          <p:nvPr/>
        </p:nvSpPr>
        <p:spPr>
          <a:xfrm>
            <a:off x="3047764" y="5137757"/>
            <a:ext cx="6140919" cy="337185"/>
          </a:xfrm>
          <a:prstGeom prst="rect">
            <a:avLst/>
          </a:prstGeom>
          <a:noFill/>
        </p:spPr>
        <p:txBody>
          <a:bodyPr wrap="square" rtlCol="0">
            <a:spAutoFit/>
          </a:bodyPr>
          <a:lstStyle/>
          <a:p>
            <a:pPr algn="dist"/>
            <a:r>
              <a:rPr lang="en-US" sz="1600" dirty="0">
                <a:solidFill>
                  <a:schemeClr val="bg1">
                    <a:lumMod val="65000"/>
                  </a:schemeClr>
                </a:solidFill>
                <a:latin typeface="Segoe UI Light" panose="020B0502040204020203" pitchFamily="34" charset="0"/>
                <a:cs typeface="Segoe UI Light" panose="020B0502040204020203" pitchFamily="34" charset="0"/>
              </a:rPr>
              <a:t>CNKI</a:t>
            </a:r>
            <a:endParaRPr lang="en-US" sz="1600"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12" name="组合 11"/>
          <p:cNvGrpSpPr/>
          <p:nvPr/>
        </p:nvGrpSpPr>
        <p:grpSpPr>
          <a:xfrm>
            <a:off x="9165824" y="5298105"/>
            <a:ext cx="1999647" cy="45719"/>
            <a:chOff x="9458460" y="4956809"/>
            <a:chExt cx="1999647" cy="45719"/>
          </a:xfrm>
        </p:grpSpPr>
        <p:cxnSp>
          <p:nvCxnSpPr>
            <p:cNvPr id="10" name="直接连接符 9"/>
            <p:cNvCxnSpPr/>
            <p:nvPr/>
          </p:nvCxnSpPr>
          <p:spPr>
            <a:xfrm>
              <a:off x="9504179" y="4982095"/>
              <a:ext cx="19539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458460" y="4956809"/>
              <a:ext cx="45719" cy="45719"/>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flipH="1">
            <a:off x="980810" y="5284148"/>
            <a:ext cx="1999647" cy="45719"/>
            <a:chOff x="9458460" y="4956809"/>
            <a:chExt cx="1999647" cy="45719"/>
          </a:xfrm>
        </p:grpSpPr>
        <p:cxnSp>
          <p:nvCxnSpPr>
            <p:cNvPr id="14" name="直接连接符 13"/>
            <p:cNvCxnSpPr/>
            <p:nvPr/>
          </p:nvCxnSpPr>
          <p:spPr>
            <a:xfrm>
              <a:off x="9504179" y="4982095"/>
              <a:ext cx="19539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9458460" y="4956809"/>
              <a:ext cx="45719" cy="45719"/>
            </a:xfrm>
            <a:prstGeom prst="ellipse">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43945" y="206375"/>
            <a:ext cx="695960" cy="6337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7915747" y="2231115"/>
            <a:ext cx="4024158" cy="2205860"/>
          </a:xfrm>
          <a:prstGeom prst="rect">
            <a:avLst/>
          </a:prstGeom>
          <a:noFill/>
        </p:spPr>
        <p:txBody>
          <a:bodyPr wrap="square" rtlCol="0">
            <a:spAutoFit/>
          </a:bodyPr>
          <a:lstStyle/>
          <a:p>
            <a:pPr>
              <a:lnSpc>
                <a:spcPct val="200000"/>
              </a:lnSpc>
            </a:pPr>
            <a:r>
              <a:rPr lang="zh-CN" altLang="en-US" sz="2400" b="1" dirty="0">
                <a:solidFill>
                  <a:srgbClr val="FF0000"/>
                </a:solidFill>
              </a:rPr>
              <a:t>如何利用好这些资源？</a:t>
            </a:r>
            <a:endParaRPr lang="en-US" altLang="zh-CN" sz="2400" b="1" dirty="0">
              <a:solidFill>
                <a:srgbClr val="FF0000"/>
              </a:solidFill>
            </a:endParaRPr>
          </a:p>
          <a:p>
            <a:pPr>
              <a:lnSpc>
                <a:spcPct val="200000"/>
              </a:lnSpc>
            </a:pPr>
            <a:r>
              <a:rPr lang="zh-CN" altLang="en-US" sz="2400" b="1" dirty="0">
                <a:solidFill>
                  <a:srgbClr val="FF0000"/>
                </a:solidFill>
              </a:rPr>
              <a:t>如何找到更多资源？</a:t>
            </a:r>
            <a:endParaRPr lang="en-US" altLang="zh-CN" sz="2400" b="1" dirty="0">
              <a:solidFill>
                <a:srgbClr val="FF0000"/>
              </a:solidFill>
            </a:endParaRPr>
          </a:p>
          <a:p>
            <a:pPr>
              <a:lnSpc>
                <a:spcPct val="200000"/>
              </a:lnSpc>
            </a:pPr>
            <a:r>
              <a:rPr lang="zh-CN" altLang="en-US" sz="2400" b="1" dirty="0">
                <a:solidFill>
                  <a:srgbClr val="FF0000"/>
                </a:solidFill>
              </a:rPr>
              <a:t>如何更加精确地找到资源？</a:t>
            </a:r>
            <a:endParaRPr lang="en-US" altLang="zh-CN" sz="2400" b="1" dirty="0">
              <a:solidFill>
                <a:srgbClr val="FF0000"/>
              </a:solidFill>
            </a:endParaRPr>
          </a:p>
        </p:txBody>
      </p:sp>
      <p:sp>
        <p:nvSpPr>
          <p:cNvPr id="15" name="文本框 1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思考</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7252" y="1048577"/>
            <a:ext cx="6875961" cy="5105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gradFill>
            <a:gsLst>
              <a:gs pos="10000">
                <a:schemeClr val="bg1"/>
              </a:gs>
              <a:gs pos="100000">
                <a:schemeClr val="bg1">
                  <a:alpha val="0"/>
                </a:schemeClr>
              </a:gs>
              <a:gs pos="48000">
                <a:schemeClr val="bg1">
                  <a:alpha val="50000"/>
                </a:schemeClr>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pic>
        <p:nvPicPr>
          <p:cNvPr id="5" name="图片 4" descr="C:\Users\Administrator\Desktop\IMG_20190718_154056.jpgIMG_20190718_154056"/>
          <p:cNvPicPr>
            <a:picLocks noChangeAspect="1"/>
          </p:cNvPicPr>
          <p:nvPr/>
        </p:nvPicPr>
        <p:blipFill rotWithShape="1">
          <a:blip r:embed="rId1"/>
          <a:srcRect/>
          <a:stretch>
            <a:fillRect/>
          </a:stretch>
        </p:blipFill>
        <p:spPr>
          <a:xfrm>
            <a:off x="0" y="0"/>
            <a:ext cx="12884785" cy="7274560"/>
          </a:xfrm>
          <a:prstGeom prst="rect">
            <a:avLst/>
          </a:prstGeom>
        </p:spPr>
      </p:pic>
      <p:sp>
        <p:nvSpPr>
          <p:cNvPr id="8" name="文本框 7"/>
          <p:cNvSpPr txBox="1"/>
          <p:nvPr/>
        </p:nvSpPr>
        <p:spPr>
          <a:xfrm>
            <a:off x="2759783" y="2358393"/>
            <a:ext cx="6672434"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检索流程</a:t>
            </a:r>
            <a:endPar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4919235" y="1443985"/>
            <a:ext cx="23535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PART 02</a:t>
            </a:r>
            <a:endParaRPr kumimoji="0" lang="zh-CN" altLang="en-US"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924550" y="2171700"/>
            <a:ext cx="342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图片 50"/>
          <p:cNvPicPr>
            <a:picLocks noChangeAspect="1"/>
          </p:cNvPicPr>
          <p:nvPr/>
        </p:nvPicPr>
        <p:blipFill>
          <a:blip r:embed="rId1"/>
          <a:stretch>
            <a:fillRect/>
          </a:stretch>
        </p:blipFill>
        <p:spPr>
          <a:xfrm>
            <a:off x="3869055" y="742315"/>
            <a:ext cx="5772150" cy="5260975"/>
          </a:xfrm>
          <a:prstGeom prst="rect">
            <a:avLst/>
          </a:prstGeom>
          <a:noFill/>
          <a:ln w="9525">
            <a:noFill/>
          </a:ln>
        </p:spPr>
      </p:pic>
      <p:sp>
        <p:nvSpPr>
          <p:cNvPr id="2" name="TextBox 52"/>
          <p:cNvSpPr/>
          <p:nvPr/>
        </p:nvSpPr>
        <p:spPr>
          <a:xfrm rot="1277144">
            <a:off x="4379595" y="4563110"/>
            <a:ext cx="2091055" cy="480695"/>
          </a:xfrm>
          <a:prstGeom prst="rect">
            <a:avLst/>
          </a:prstGeom>
          <a:noFill/>
          <a:ln w="9525">
            <a:noFill/>
          </a:ln>
        </p:spPr>
        <p:txBody>
          <a:bodyPr wrap="square" lIns="127967" tIns="63984" rIns="127967" bIns="63984">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300" dirty="0">
                <a:solidFill>
                  <a:srgbClr val="000000"/>
                </a:solidFill>
                <a:latin typeface="Arial" panose="020B0604020202020204" pitchFamily="34" charset="0"/>
                <a:ea typeface="微软雅黑" panose="020B0503020204020204" pitchFamily="34" charset="-122"/>
                <a:sym typeface="Arial" panose="020B0604020202020204" pitchFamily="34" charset="0"/>
              </a:rPr>
              <a:t>文献下载导出</a:t>
            </a:r>
            <a:endParaRPr lang="zh-CN" altLang="en-US" sz="1800" dirty="0"/>
          </a:p>
        </p:txBody>
      </p:sp>
      <p:sp>
        <p:nvSpPr>
          <p:cNvPr id="17414" name="TextBox 53"/>
          <p:cNvSpPr/>
          <p:nvPr/>
        </p:nvSpPr>
        <p:spPr>
          <a:xfrm rot="2253567">
            <a:off x="7392353" y="1693545"/>
            <a:ext cx="1717675" cy="480695"/>
          </a:xfrm>
          <a:prstGeom prst="rect">
            <a:avLst/>
          </a:prstGeom>
          <a:noFill/>
          <a:ln w="9525">
            <a:noFill/>
          </a:ln>
        </p:spPr>
        <p:txBody>
          <a:bodyPr lIns="127967" tIns="63984" rIns="127967" bIns="63984">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300" dirty="0">
                <a:solidFill>
                  <a:srgbClr val="000000"/>
                </a:solidFill>
                <a:latin typeface="Arial" panose="020B0604020202020204" pitchFamily="34" charset="0"/>
                <a:ea typeface="微软雅黑" panose="020B0503020204020204" pitchFamily="34" charset="-122"/>
                <a:sym typeface="Arial" panose="020B0604020202020204" pitchFamily="34" charset="0"/>
              </a:rPr>
              <a:t>文献筛选</a:t>
            </a:r>
            <a:endParaRPr lang="zh-CN" altLang="en-US" sz="1800" dirty="0"/>
          </a:p>
        </p:txBody>
      </p:sp>
      <p:sp>
        <p:nvSpPr>
          <p:cNvPr id="13" name="TextBox 54"/>
          <p:cNvSpPr/>
          <p:nvPr/>
        </p:nvSpPr>
        <p:spPr>
          <a:xfrm>
            <a:off x="8131175" y="3181033"/>
            <a:ext cx="1600200" cy="480695"/>
          </a:xfrm>
          <a:prstGeom prst="rect">
            <a:avLst/>
          </a:prstGeom>
          <a:noFill/>
          <a:ln w="9525">
            <a:noFill/>
          </a:ln>
        </p:spPr>
        <p:txBody>
          <a:bodyPr lIns="127967" tIns="63984" rIns="127967" bIns="63984">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300" dirty="0">
                <a:solidFill>
                  <a:srgbClr val="000000"/>
                </a:solidFill>
                <a:latin typeface="Arial" panose="020B0604020202020204" pitchFamily="34" charset="0"/>
                <a:ea typeface="微软雅黑" panose="020B0503020204020204" pitchFamily="34" charset="-122"/>
                <a:sym typeface="Arial" panose="020B0604020202020204" pitchFamily="34" charset="0"/>
              </a:rPr>
              <a:t>在线阅读</a:t>
            </a:r>
            <a:endParaRPr lang="zh-CN" altLang="en-US" sz="1800" dirty="0"/>
          </a:p>
        </p:txBody>
      </p:sp>
      <p:sp>
        <p:nvSpPr>
          <p:cNvPr id="15" name="TextBox 55"/>
          <p:cNvSpPr/>
          <p:nvPr/>
        </p:nvSpPr>
        <p:spPr>
          <a:xfrm rot="-1456703">
            <a:off x="7026275" y="4608513"/>
            <a:ext cx="1406525" cy="480695"/>
          </a:xfrm>
          <a:prstGeom prst="rect">
            <a:avLst/>
          </a:prstGeom>
          <a:noFill/>
          <a:ln w="9525">
            <a:noFill/>
          </a:ln>
        </p:spPr>
        <p:txBody>
          <a:bodyPr lIns="127967" tIns="63984" rIns="127967" bIns="63984">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300" dirty="0">
                <a:solidFill>
                  <a:srgbClr val="000000"/>
                </a:solidFill>
                <a:latin typeface="Arial" panose="020B0604020202020204" pitchFamily="34" charset="0"/>
                <a:ea typeface="微软雅黑" panose="020B0503020204020204" pitchFamily="34" charset="-122"/>
                <a:sym typeface="Arial" panose="020B0604020202020204" pitchFamily="34" charset="0"/>
              </a:rPr>
              <a:t>知网节</a:t>
            </a:r>
            <a:endParaRPr lang="zh-CN" altLang="en-US" sz="1800" dirty="0"/>
          </a:p>
        </p:txBody>
      </p:sp>
      <p:sp>
        <p:nvSpPr>
          <p:cNvPr id="19" name="TextBox 56"/>
          <p:cNvSpPr/>
          <p:nvPr/>
        </p:nvSpPr>
        <p:spPr>
          <a:xfrm rot="-1473763">
            <a:off x="5207953" y="1339533"/>
            <a:ext cx="1754187" cy="480695"/>
          </a:xfrm>
          <a:prstGeom prst="rect">
            <a:avLst/>
          </a:prstGeom>
          <a:noFill/>
          <a:ln w="9525">
            <a:noFill/>
          </a:ln>
        </p:spPr>
        <p:txBody>
          <a:bodyPr lIns="127967" tIns="63984" rIns="127967" bIns="63984">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300" dirty="0">
                <a:solidFill>
                  <a:srgbClr val="000000"/>
                </a:solidFill>
                <a:latin typeface="Arial" panose="020B0604020202020204" pitchFamily="34" charset="0"/>
                <a:ea typeface="微软雅黑" panose="020B0503020204020204" pitchFamily="34" charset="-122"/>
                <a:sym typeface="Arial" panose="020B0604020202020204" pitchFamily="34" charset="0"/>
              </a:rPr>
              <a:t>资源获取</a:t>
            </a:r>
            <a:endParaRPr lang="zh-CN" altLang="en-US" sz="1800" dirty="0"/>
          </a:p>
        </p:txBody>
      </p:sp>
      <p:sp>
        <p:nvSpPr>
          <p:cNvPr id="20" name="TextBox 57"/>
          <p:cNvSpPr/>
          <p:nvPr/>
        </p:nvSpPr>
        <p:spPr>
          <a:xfrm rot="-3647496">
            <a:off x="3616325" y="2644458"/>
            <a:ext cx="2170113" cy="480695"/>
          </a:xfrm>
          <a:prstGeom prst="rect">
            <a:avLst/>
          </a:prstGeom>
          <a:noFill/>
          <a:ln w="9525">
            <a:noFill/>
          </a:ln>
        </p:spPr>
        <p:txBody>
          <a:bodyPr lIns="127967" tIns="63984" rIns="127967" bIns="63984">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300" dirty="0">
                <a:solidFill>
                  <a:srgbClr val="000000"/>
                </a:solidFill>
                <a:latin typeface="Arial" panose="020B0604020202020204" pitchFamily="34" charset="0"/>
                <a:ea typeface="微软雅黑" panose="020B0503020204020204" pitchFamily="34" charset="-122"/>
                <a:sym typeface="Arial" panose="020B0604020202020204" pitchFamily="34" charset="0"/>
              </a:rPr>
              <a:t>写作投稿</a:t>
            </a:r>
            <a:endParaRPr lang="zh-CN" altLang="en-US" sz="1800" dirty="0"/>
          </a:p>
        </p:txBody>
      </p:sp>
      <p:pic>
        <p:nvPicPr>
          <p:cNvPr id="22" name="图片 21"/>
          <p:cNvPicPr>
            <a:picLocks noChangeAspect="1"/>
          </p:cNvPicPr>
          <p:nvPr/>
        </p:nvPicPr>
        <p:blipFill>
          <a:blip r:embed="rId2"/>
          <a:stretch>
            <a:fillRect/>
          </a:stretch>
        </p:blipFill>
        <p:spPr>
          <a:xfrm>
            <a:off x="344805" y="3381934"/>
            <a:ext cx="2328862" cy="3978275"/>
          </a:xfrm>
          <a:prstGeom prst="rect">
            <a:avLst/>
          </a:prstGeom>
          <a:noFill/>
          <a:ln w="9525">
            <a:noFill/>
          </a:ln>
        </p:spPr>
      </p:pic>
      <p:sp>
        <p:nvSpPr>
          <p:cNvPr id="3" name="矩形 2"/>
          <p:cNvSpPr/>
          <p:nvPr/>
        </p:nvSpPr>
        <p:spPr>
          <a:xfrm>
            <a:off x="11170920" y="156845"/>
            <a:ext cx="756920" cy="7416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4" name="文本框 13"/>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写作流程</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
                                            <p:txEl>
                                              <p:pRg st="0" end="0"/>
                                            </p:txEl>
                                          </p:spTgt>
                                        </p:tgtEl>
                                        <p:attrNameLst>
                                          <p:attrName>r</p:attrName>
                                        </p:attrNameLst>
                                      </p:cBhvr>
                                    </p:animRot>
                                    <p:animRot by="-239940">
                                      <p:cBhvr>
                                        <p:cTn id="7" dur="200" fill="hold">
                                          <p:stCondLst>
                                            <p:cond delay="200"/>
                                          </p:stCondLst>
                                        </p:cTn>
                                        <p:tgtEl>
                                          <p:spTgt spid="19">
                                            <p:txEl>
                                              <p:pRg st="0" end="0"/>
                                            </p:txEl>
                                          </p:spTgt>
                                        </p:tgtEl>
                                        <p:attrNameLst>
                                          <p:attrName>r</p:attrName>
                                        </p:attrNameLst>
                                      </p:cBhvr>
                                    </p:animRot>
                                    <p:animRot by="240000">
                                      <p:cBhvr>
                                        <p:cTn id="8" dur="200" fill="hold">
                                          <p:stCondLst>
                                            <p:cond delay="400"/>
                                          </p:stCondLst>
                                        </p:cTn>
                                        <p:tgtEl>
                                          <p:spTgt spid="19">
                                            <p:txEl>
                                              <p:pRg st="0" end="0"/>
                                            </p:txEl>
                                          </p:spTgt>
                                        </p:tgtEl>
                                        <p:attrNameLst>
                                          <p:attrName>r</p:attrName>
                                        </p:attrNameLst>
                                      </p:cBhvr>
                                    </p:animRot>
                                    <p:animRot by="-239940">
                                      <p:cBhvr>
                                        <p:cTn id="9" dur="200" fill="hold">
                                          <p:stCondLst>
                                            <p:cond delay="600"/>
                                          </p:stCondLst>
                                        </p:cTn>
                                        <p:tgtEl>
                                          <p:spTgt spid="19">
                                            <p:txEl>
                                              <p:pRg st="0" end="0"/>
                                            </p:txEl>
                                          </p:spTgt>
                                        </p:tgtEl>
                                        <p:attrNameLst>
                                          <p:attrName>r</p:attrName>
                                        </p:attrNameLst>
                                      </p:cBhvr>
                                    </p:animRot>
                                    <p:animRot by="120000">
                                      <p:cBhvr>
                                        <p:cTn id="10" dur="200" fill="hold">
                                          <p:stCondLst>
                                            <p:cond delay="800"/>
                                          </p:stCondLst>
                                        </p:cTn>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1197590" y="175895"/>
            <a:ext cx="757555" cy="710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8991812" y="189865"/>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pic>
        <p:nvPicPr>
          <p:cNvPr id="12" name="图片 11" descr="G:\知网\2019知网\培训+产品学习演练\培训\20190317-公共文化-上图培训\图片\一框式检索1.png一框式检索1"/>
          <p:cNvPicPr>
            <a:picLocks noChangeAspect="1"/>
          </p:cNvPicPr>
          <p:nvPr/>
        </p:nvPicPr>
        <p:blipFill>
          <a:blip r:embed="rId1"/>
          <a:srcRect/>
          <a:stretch>
            <a:fillRect/>
          </a:stretch>
        </p:blipFill>
        <p:spPr>
          <a:xfrm>
            <a:off x="846667" y="1397424"/>
            <a:ext cx="10806853" cy="5251873"/>
          </a:xfrm>
          <a:prstGeom prst="rect">
            <a:avLst/>
          </a:prstGeom>
        </p:spPr>
      </p:pic>
      <p:sp>
        <p:nvSpPr>
          <p:cNvPr id="15" name="文本框 14" descr="一框式检索：选择检索字段+输入检索词。中国知网新首页→文献检索框&#10;" title="一框式检索：选择检索字段+输入检索词。中国知网新首页→文献检索框&#10;"/>
          <p:cNvSpPr txBox="1"/>
          <p:nvPr/>
        </p:nvSpPr>
        <p:spPr>
          <a:xfrm>
            <a:off x="920327" y="807720"/>
            <a:ext cx="10471573" cy="460375"/>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lang="zh-CN" altLang="en-US" sz="2400">
                <a:ln>
                  <a:noFill/>
                </a:ln>
                <a:solidFill>
                  <a:schemeClr val="lt1"/>
                </a:solidFill>
                <a:effectLst/>
                <a:uLnTx/>
                <a:uFillTx/>
                <a:sym typeface="+mn-ea"/>
              </a:rPr>
              <a:t>一框式检索：选择检索字段+输入检索词。中国知网新首页→文献检索框</a:t>
            </a:r>
            <a:endParaRPr lang="zh-CN" altLang="en-US" sz="2400">
              <a:solidFill>
                <a:schemeClr val="accent1"/>
              </a:solidFill>
            </a:endParaRPr>
          </a:p>
        </p:txBody>
      </p:sp>
      <p:sp>
        <p:nvSpPr>
          <p:cNvPr id="16" name="圆角矩形标注 15"/>
          <p:cNvSpPr/>
          <p:nvPr/>
        </p:nvSpPr>
        <p:spPr>
          <a:xfrm>
            <a:off x="3311313" y="1880447"/>
            <a:ext cx="5569373" cy="480060"/>
          </a:xfrm>
          <a:prstGeom prst="wedgeRoundRect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在这里直接输入检索词即可</a:t>
            </a:r>
            <a:endParaRPr lang="zh-CN" altLang="en-US" sz="2400"/>
          </a:p>
        </p:txBody>
      </p:sp>
      <p:sp>
        <p:nvSpPr>
          <p:cNvPr id="20" name="圆角矩形标注 19"/>
          <p:cNvSpPr/>
          <p:nvPr/>
        </p:nvSpPr>
        <p:spPr>
          <a:xfrm>
            <a:off x="7824047" y="3044613"/>
            <a:ext cx="2400300" cy="1536700"/>
          </a:xfrm>
          <a:prstGeom prst="wedgeRoundRect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lnSpcReduction="10000"/>
          </a:bodyPr>
          <a:lstStyle/>
          <a:p>
            <a:pPr marL="0" marR="0" lvl="0" indent="0" algn="just" defTabSz="457200" rtl="0" eaLnBrk="1" fontAlgn="auto" latinLnBrk="0" hangingPunct="1">
              <a:lnSpc>
                <a:spcPct val="100000"/>
              </a:lnSpc>
              <a:spcBef>
                <a:spcPct val="0"/>
              </a:spcBef>
              <a:spcAft>
                <a:spcPct val="0"/>
              </a:spcAft>
              <a:buClrTx/>
              <a:buSzTx/>
              <a:buFontTx/>
              <a:buNone/>
              <a:defRPr/>
            </a:pPr>
            <a:r>
              <a:rPr lang="zh-CN" altLang="en-US" sz="2400">
                <a:ln>
                  <a:noFill/>
                </a:ln>
                <a:effectLst/>
                <a:uLnTx/>
                <a:uFillTx/>
                <a:sym typeface="+mn-ea"/>
              </a:rPr>
              <a:t>推荐原因：</a:t>
            </a:r>
            <a:endParaRPr kumimoji="0" lang="zh-CN" altLang="en-US" sz="2400" b="0" i="0" u="none" strike="noStrike" kern="1200" cap="none" spc="0" normalizeH="0" baseline="0" noProof="1">
              <a:ln>
                <a:noFill/>
              </a:ln>
              <a:solidFill>
                <a:schemeClr val="lt1"/>
              </a:solidFill>
              <a:effectLst/>
              <a:uLnTx/>
              <a:uFillTx/>
              <a:latin typeface="+mn-lt"/>
              <a:ea typeface="+mn-ea"/>
              <a:cs typeface="+mn-cs"/>
              <a:sym typeface="+mn-ea"/>
            </a:endParaRPr>
          </a:p>
          <a:p>
            <a:pPr marL="0" marR="0" lvl="0" indent="0" algn="just" defTabSz="457200" rtl="0" eaLnBrk="1" fontAlgn="auto" latinLnBrk="0" hangingPunct="1">
              <a:lnSpc>
                <a:spcPct val="100000"/>
              </a:lnSpc>
              <a:spcBef>
                <a:spcPct val="0"/>
              </a:spcBef>
              <a:spcAft>
                <a:spcPct val="0"/>
              </a:spcAft>
              <a:buClrTx/>
              <a:buSzTx/>
              <a:buFontTx/>
              <a:buNone/>
              <a:defRPr/>
            </a:pPr>
            <a:r>
              <a:rPr lang="zh-CN" altLang="en-US" sz="2400">
                <a:ln>
                  <a:noFill/>
                </a:ln>
                <a:effectLst/>
                <a:uLnTx/>
                <a:uFillTx/>
                <a:sym typeface="+mn-ea"/>
              </a:rPr>
              <a:t>检索结果对内容的概括性较全面，可有效避免漏检。</a:t>
            </a:r>
            <a:endParaRPr lang="zh-CN" altLang="en-US" sz="2400"/>
          </a:p>
        </p:txBody>
      </p:sp>
      <p:sp>
        <p:nvSpPr>
          <p:cNvPr id="17" name="文本框 16"/>
          <p:cNvSpPr txBox="1"/>
          <p:nvPr/>
        </p:nvSpPr>
        <p:spPr>
          <a:xfrm>
            <a:off x="747395" y="241935"/>
            <a:ext cx="384746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资源获取——一框式</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2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35995" y="113665"/>
            <a:ext cx="865505" cy="8502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061662" y="241935"/>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pic>
        <p:nvPicPr>
          <p:cNvPr id="12" name="图片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958851"/>
            <a:ext cx="12192000" cy="263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2"/>
          <a:stretch>
            <a:fillRect/>
          </a:stretch>
        </p:blipFill>
        <p:spPr>
          <a:xfrm>
            <a:off x="368300" y="918633"/>
            <a:ext cx="11455400" cy="5397500"/>
          </a:xfrm>
          <a:prstGeom prst="rect">
            <a:avLst/>
          </a:prstGeom>
          <a:ln>
            <a:noFill/>
          </a:ln>
          <a:effectLst>
            <a:outerShdw blurRad="292100" dist="139700" dir="2700000" algn="tl" rotWithShape="0">
              <a:srgbClr val="333333">
                <a:alpha val="65000"/>
              </a:srgbClr>
            </a:outerShdw>
          </a:effectLst>
        </p:spPr>
      </p:pic>
      <p:sp>
        <p:nvSpPr>
          <p:cNvPr id="15" name="矩形: 圆角 14"/>
          <p:cNvSpPr/>
          <p:nvPr/>
        </p:nvSpPr>
        <p:spPr>
          <a:xfrm>
            <a:off x="1303254" y="4520950"/>
            <a:ext cx="8235285" cy="133713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defRPr/>
            </a:pPr>
            <a:r>
              <a:rPr lang="zh-CN" altLang="en-US" sz="2400" noProof="1">
                <a:sym typeface="+mn-ea"/>
              </a:rPr>
              <a:t>通过一框式检索得到文献量巨大，也说明选题不够具体。</a:t>
            </a:r>
            <a:endParaRPr lang="en-US" altLang="zh-CN" sz="2400" noProof="1">
              <a:sym typeface="+mn-ea"/>
            </a:endParaRPr>
          </a:p>
          <a:p>
            <a:pPr algn="ctr" fontAlgn="auto">
              <a:buFontTx/>
              <a:buNone/>
              <a:defRPr/>
            </a:pPr>
            <a:endParaRPr lang="en-US" altLang="zh-CN" sz="2400" noProof="1">
              <a:sym typeface="+mn-ea"/>
            </a:endParaRPr>
          </a:p>
          <a:p>
            <a:pPr algn="ctr" fontAlgn="auto">
              <a:buFontTx/>
              <a:buNone/>
              <a:defRPr/>
            </a:pPr>
            <a:r>
              <a:rPr lang="zh-CN" altLang="en-US" sz="2400" noProof="1">
                <a:sym typeface="+mn-ea"/>
              </a:rPr>
              <a:t>第二步需要进一步缩小主题范围</a:t>
            </a:r>
            <a:endParaRPr lang="zh-CN" altLang="en-US" sz="2400" noProof="1">
              <a:sym typeface="+mn-ea"/>
            </a:endParaRPr>
          </a:p>
        </p:txBody>
      </p:sp>
      <p:sp>
        <p:nvSpPr>
          <p:cNvPr id="17" name="文本框 16"/>
          <p:cNvSpPr txBox="1"/>
          <p:nvPr/>
        </p:nvSpPr>
        <p:spPr>
          <a:xfrm>
            <a:off x="747395" y="241935"/>
            <a:ext cx="389699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资源获取——一框式</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15"/>
                                        </p:tgtEl>
                                        <p:attrNameLst>
                                          <p:attrName>ppt_x</p:attrName>
                                        </p:attrNameLst>
                                      </p:cBhvr>
                                      <p:tavLst>
                                        <p:tav tm="0">
                                          <p:val>
                                            <p:strVal val="ppt_x"/>
                                          </p:val>
                                        </p:tav>
                                        <p:tav tm="100000">
                                          <p:val>
                                            <p:strVal val="ppt_x"/>
                                          </p:val>
                                        </p:tav>
                                      </p:tavLst>
                                    </p:anim>
                                    <p:anim calcmode="lin" valueType="num">
                                      <p:cBhvr additive="base">
                                        <p:cTn id="28" dur="500"/>
                                        <p:tgtEl>
                                          <p:spTgt spid="15"/>
                                        </p:tgtEl>
                                        <p:attrNameLst>
                                          <p:attrName>ppt_y</p:attrName>
                                        </p:attrNameLst>
                                      </p:cBhvr>
                                      <p:tavLst>
                                        <p:tav tm="0">
                                          <p:val>
                                            <p:strVal val="ppt_y"/>
                                          </p:val>
                                        </p:tav>
                                        <p:tav tm="100000">
                                          <p:val>
                                            <p:strVal val="1+ppt_h/2"/>
                                          </p:val>
                                        </p:tav>
                                      </p:tavLst>
                                    </p:anim>
                                    <p:set>
                                      <p:cBhvr>
                                        <p:cTn id="2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1197590" y="206375"/>
            <a:ext cx="757555" cy="695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69942" y="241935"/>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26" name="圆角矩形 25"/>
          <p:cNvSpPr/>
          <p:nvPr/>
        </p:nvSpPr>
        <p:spPr>
          <a:xfrm>
            <a:off x="122767" y="882651"/>
            <a:ext cx="11808884" cy="567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1">
                <a:ln>
                  <a:noFill/>
                </a:ln>
                <a:solidFill>
                  <a:schemeClr val="lt1"/>
                </a:solidFill>
                <a:effectLst/>
                <a:uLnTx/>
                <a:uFillTx/>
                <a:latin typeface="+mn-lt"/>
                <a:ea typeface="+mn-ea"/>
                <a:cs typeface="+mn-cs"/>
                <a:sym typeface="+mn-ea"/>
              </a:rPr>
              <a:t>高级检索：选择多个检索字段+输入检索词（并且、或者、不含，逻辑匹配检索词）</a:t>
            </a:r>
            <a:endParaRPr kumimoji="0" lang="zh-CN" altLang="en-US" sz="2400" b="0" i="0" u="none" strike="noStrike" kern="1200" cap="none" spc="0" normalizeH="0" baseline="0" noProof="1">
              <a:ln>
                <a:noFill/>
              </a:ln>
              <a:solidFill>
                <a:schemeClr val="lt1"/>
              </a:solidFill>
              <a:effectLst/>
              <a:uLnTx/>
              <a:uFillTx/>
              <a:latin typeface="+mn-lt"/>
              <a:ea typeface="+mn-ea"/>
              <a:cs typeface="+mn-cs"/>
              <a:sym typeface="+mn-ea"/>
            </a:endParaRPr>
          </a:p>
        </p:txBody>
      </p:sp>
      <p:pic>
        <p:nvPicPr>
          <p:cNvPr id="12" name="图片 11" descr="G:\知网\2019知网\培训+产品学习演练\培训\20190317-公共文化-上图培训\图片\高级检索1.png高级检索1"/>
          <p:cNvPicPr>
            <a:picLocks noChangeAspect="1"/>
          </p:cNvPicPr>
          <p:nvPr/>
        </p:nvPicPr>
        <p:blipFill>
          <a:blip r:embed="rId1"/>
          <a:srcRect/>
          <a:stretch>
            <a:fillRect/>
          </a:stretch>
        </p:blipFill>
        <p:spPr>
          <a:xfrm>
            <a:off x="125520" y="1639571"/>
            <a:ext cx="11938000" cy="4629151"/>
          </a:xfrm>
          <a:prstGeom prst="rect">
            <a:avLst/>
          </a:prstGeom>
          <a:ln>
            <a:noFill/>
          </a:ln>
          <a:effectLst>
            <a:outerShdw blurRad="292100" dist="139700" dir="2700000" algn="tl" rotWithShape="0">
              <a:srgbClr val="333333">
                <a:alpha val="65000"/>
              </a:srgbClr>
            </a:outerShdw>
          </a:effectLst>
        </p:spPr>
      </p:pic>
      <p:sp>
        <p:nvSpPr>
          <p:cNvPr id="13" name="矩形: 圆角 1"/>
          <p:cNvSpPr/>
          <p:nvPr/>
        </p:nvSpPr>
        <p:spPr>
          <a:xfrm>
            <a:off x="2730077" y="5542704"/>
            <a:ext cx="3778251" cy="120438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CN" altLang="en-US" sz="1865" b="0" i="0" u="none" strike="noStrike" kern="1200" cap="none" spc="0" normalizeH="0" baseline="0" noProof="1">
                <a:ln>
                  <a:noFill/>
                </a:ln>
                <a:solidFill>
                  <a:schemeClr val="bg1"/>
                </a:solidFill>
                <a:effectLst/>
                <a:uLnTx/>
                <a:uFillTx/>
                <a:latin typeface="+mn-lt"/>
                <a:ea typeface="+mn-ea"/>
                <a:cs typeface="+mn-cs"/>
                <a:sym typeface="+mn-ea"/>
              </a:rPr>
              <a:t>高级检索：可同时输入多个检索字段和检索词并且可以任意设置个检索字段、检索词之间的逻辑关系，使检索结果个符合需要</a:t>
            </a:r>
            <a:r>
              <a:rPr kumimoji="0" lang="zh-CN" altLang="en-US" sz="1865" b="0" i="0" u="none" strike="noStrike" kern="1200" cap="none" spc="0" normalizeH="0" baseline="0" noProof="1">
                <a:ln>
                  <a:noFill/>
                </a:ln>
                <a:solidFill>
                  <a:schemeClr val="lt1"/>
                </a:solidFill>
                <a:effectLst/>
                <a:uLnTx/>
                <a:uFillTx/>
                <a:latin typeface="+mn-lt"/>
                <a:ea typeface="+mn-ea"/>
                <a:cs typeface="+mn-cs"/>
                <a:sym typeface="+mn-ea"/>
              </a:rPr>
              <a:t>。</a:t>
            </a:r>
            <a:endParaRPr kumimoji="0" lang="zh-CN" altLang="en-US" sz="1865"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15" name="矩形: 圆角 12"/>
          <p:cNvSpPr/>
          <p:nvPr/>
        </p:nvSpPr>
        <p:spPr>
          <a:xfrm>
            <a:off x="6965951" y="5541011"/>
            <a:ext cx="2851151" cy="12065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zh-CN" altLang="en-US" sz="1865" b="0" i="0" u="none" strike="noStrike" kern="1200" cap="none" spc="0" normalizeH="0" baseline="0" noProof="1">
                <a:ln>
                  <a:noFill/>
                </a:ln>
                <a:solidFill>
                  <a:schemeClr val="lt1"/>
                </a:solidFill>
                <a:effectLst/>
                <a:uLnTx/>
                <a:uFillTx/>
                <a:latin typeface="+mn-lt"/>
                <a:ea typeface="+mn-ea"/>
                <a:cs typeface="+mn-cs"/>
                <a:sym typeface="+mn-ea"/>
              </a:rPr>
              <a:t>推荐原因：针对检索意图较为明显的同学来说一次检索即可获取要求的文献，高效且准确。</a:t>
            </a:r>
            <a:endParaRPr kumimoji="0" lang="zh-CN" altLang="en-US" sz="1865" b="0" i="0" u="none" strike="noStrike" kern="1200" cap="none" spc="0" normalizeH="0" baseline="0" noProof="1">
              <a:ln>
                <a:noFill/>
              </a:ln>
              <a:solidFill>
                <a:schemeClr val="lt1"/>
              </a:solidFill>
              <a:effectLst/>
              <a:uLnTx/>
              <a:uFillTx/>
              <a:latin typeface="+mn-lt"/>
              <a:ea typeface="+mn-ea"/>
              <a:cs typeface="+mn-cs"/>
              <a:sym typeface="+mn-ea"/>
            </a:endParaRPr>
          </a:p>
        </p:txBody>
      </p:sp>
      <p:sp>
        <p:nvSpPr>
          <p:cNvPr id="17" name="文本框 16"/>
          <p:cNvSpPr txBox="1"/>
          <p:nvPr/>
        </p:nvSpPr>
        <p:spPr>
          <a:xfrm>
            <a:off x="747395" y="241935"/>
            <a:ext cx="419671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资源获取——高级检索</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3" grpId="0" bldLvl="0" animBg="1"/>
      <p:bldP spid="1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1197590" y="191135"/>
            <a:ext cx="757555" cy="695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2" name="图片 11" descr="分组浏览1"/>
          <p:cNvPicPr>
            <a:picLocks noChangeAspect="1"/>
          </p:cNvPicPr>
          <p:nvPr/>
        </p:nvPicPr>
        <p:blipFill>
          <a:blip r:embed="rId1"/>
          <a:stretch>
            <a:fillRect/>
          </a:stretch>
        </p:blipFill>
        <p:spPr>
          <a:xfrm>
            <a:off x="226060" y="1253913"/>
            <a:ext cx="10307320" cy="4848013"/>
          </a:xfrm>
          <a:prstGeom prst="rect">
            <a:avLst/>
          </a:prstGeom>
        </p:spPr>
      </p:pic>
      <p:pic>
        <p:nvPicPr>
          <p:cNvPr id="13" name="图片 12" descr="分组浏览2"/>
          <p:cNvPicPr>
            <a:picLocks noChangeAspect="1"/>
          </p:cNvPicPr>
          <p:nvPr/>
        </p:nvPicPr>
        <p:blipFill>
          <a:blip r:embed="rId2"/>
          <a:stretch>
            <a:fillRect/>
          </a:stretch>
        </p:blipFill>
        <p:spPr>
          <a:xfrm>
            <a:off x="589280" y="1302173"/>
            <a:ext cx="9944100" cy="4799753"/>
          </a:xfrm>
          <a:prstGeom prst="rect">
            <a:avLst/>
          </a:prstGeom>
        </p:spPr>
      </p:pic>
      <p:pic>
        <p:nvPicPr>
          <p:cNvPr id="14" name="图片 13" descr="分组浏览3"/>
          <p:cNvPicPr>
            <a:picLocks noChangeAspect="1"/>
          </p:cNvPicPr>
          <p:nvPr/>
        </p:nvPicPr>
        <p:blipFill>
          <a:blip r:embed="rId3"/>
          <a:stretch>
            <a:fillRect/>
          </a:stretch>
        </p:blipFill>
        <p:spPr>
          <a:xfrm>
            <a:off x="1107440" y="1278467"/>
            <a:ext cx="10436013" cy="4944533"/>
          </a:xfrm>
          <a:prstGeom prst="rect">
            <a:avLst/>
          </a:prstGeom>
        </p:spPr>
      </p:pic>
      <p:pic>
        <p:nvPicPr>
          <p:cNvPr id="21" name="图片 20" descr="分组浏览4"/>
          <p:cNvPicPr>
            <a:picLocks noChangeAspect="1"/>
          </p:cNvPicPr>
          <p:nvPr/>
        </p:nvPicPr>
        <p:blipFill>
          <a:blip r:embed="rId4"/>
          <a:stretch>
            <a:fillRect/>
          </a:stretch>
        </p:blipFill>
        <p:spPr>
          <a:xfrm>
            <a:off x="1540933" y="1253913"/>
            <a:ext cx="10702713" cy="4992793"/>
          </a:xfrm>
          <a:prstGeom prst="rect">
            <a:avLst/>
          </a:prstGeom>
        </p:spPr>
      </p:pic>
      <p:sp>
        <p:nvSpPr>
          <p:cNvPr id="17" name="文本框 16"/>
          <p:cNvSpPr txBox="1"/>
          <p:nvPr/>
        </p:nvSpPr>
        <p:spPr>
          <a:xfrm>
            <a:off x="747395" y="241935"/>
            <a:ext cx="429006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文献筛选——分组浏览</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1197590" y="160020"/>
            <a:ext cx="726440" cy="6800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2" name="图片 11"/>
          <p:cNvPicPr>
            <a:picLocks noChangeAspect="1"/>
          </p:cNvPicPr>
          <p:nvPr/>
        </p:nvPicPr>
        <p:blipFill>
          <a:blip r:embed="rId1"/>
          <a:stretch>
            <a:fillRect/>
          </a:stretch>
        </p:blipFill>
        <p:spPr>
          <a:xfrm>
            <a:off x="172589" y="819428"/>
            <a:ext cx="7883889" cy="4142653"/>
          </a:xfrm>
          <a:prstGeom prst="rect">
            <a:avLst/>
          </a:prstGeom>
          <a:ln>
            <a:noFill/>
          </a:ln>
          <a:effectLst>
            <a:outerShdw blurRad="292100" dist="139700" dir="2700000" algn="tl" rotWithShape="0">
              <a:srgbClr val="333333">
                <a:alpha val="65000"/>
              </a:srgbClr>
            </a:outerShdw>
          </a:effectLst>
        </p:spPr>
      </p:pic>
      <p:pic>
        <p:nvPicPr>
          <p:cNvPr id="13" name="图片 12" descr="E:\知网\知网201908\201909培训\20190917-客服三部-浦东干部学院培训\图片\排序1.png排序1"/>
          <p:cNvPicPr>
            <a:picLocks noChangeAspect="1"/>
          </p:cNvPicPr>
          <p:nvPr/>
        </p:nvPicPr>
        <p:blipFill>
          <a:blip r:embed="rId2"/>
          <a:srcRect/>
          <a:stretch>
            <a:fillRect/>
          </a:stretch>
        </p:blipFill>
        <p:spPr>
          <a:xfrm>
            <a:off x="281305" y="1280795"/>
            <a:ext cx="7868920" cy="4740910"/>
          </a:xfrm>
          <a:prstGeom prst="rect">
            <a:avLst/>
          </a:prstGeom>
        </p:spPr>
      </p:pic>
      <p:pic>
        <p:nvPicPr>
          <p:cNvPr id="14" name="图片 13"/>
          <p:cNvPicPr>
            <a:picLocks noChangeAspect="1"/>
          </p:cNvPicPr>
          <p:nvPr/>
        </p:nvPicPr>
        <p:blipFill>
          <a:blip r:embed="rId3"/>
          <a:stretch>
            <a:fillRect/>
          </a:stretch>
        </p:blipFill>
        <p:spPr>
          <a:xfrm>
            <a:off x="575804" y="1766413"/>
            <a:ext cx="7630583" cy="3888293"/>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4"/>
          <a:stretch>
            <a:fillRect/>
          </a:stretch>
        </p:blipFill>
        <p:spPr>
          <a:xfrm>
            <a:off x="961920" y="2238008"/>
            <a:ext cx="7461780" cy="3931639"/>
          </a:xfrm>
          <a:prstGeom prst="rect">
            <a:avLst/>
          </a:prstGeom>
          <a:ln>
            <a:noFill/>
          </a:ln>
          <a:effectLst>
            <a:outerShdw blurRad="292100" dist="139700" dir="2700000" algn="tl" rotWithShape="0">
              <a:srgbClr val="333333">
                <a:alpha val="65000"/>
              </a:srgbClr>
            </a:outerShdw>
          </a:effectLst>
        </p:spPr>
      </p:pic>
      <p:sp>
        <p:nvSpPr>
          <p:cNvPr id="16" name="矩形: 圆角 11"/>
          <p:cNvSpPr/>
          <p:nvPr/>
        </p:nvSpPr>
        <p:spPr>
          <a:xfrm>
            <a:off x="8305800" y="751417"/>
            <a:ext cx="3886200" cy="5613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buFontTx/>
              <a:buNone/>
              <a:defRPr/>
            </a:pPr>
            <a:r>
              <a:rPr lang="zh-CN" altLang="en-US" sz="2400" noProof="1">
                <a:latin typeface="微软雅黑" panose="020B0503020204020204" pitchFamily="34" charset="-122"/>
                <a:ea typeface="微软雅黑" panose="020B0503020204020204" pitchFamily="34" charset="-122"/>
                <a:sym typeface="+mn-ea"/>
              </a:rPr>
              <a:t>通过 </a:t>
            </a:r>
            <a:r>
              <a:rPr lang="zh-CN" altLang="en-US" sz="2400" b="1" noProof="1">
                <a:latin typeface="微软雅黑" panose="020B0503020204020204" pitchFamily="34" charset="-122"/>
                <a:ea typeface="微软雅黑" panose="020B0503020204020204" pitchFamily="34" charset="-122"/>
                <a:sym typeface="+mn-ea"/>
              </a:rPr>
              <a:t>高被引、高下载 </a:t>
            </a:r>
            <a:r>
              <a:rPr lang="zh-CN" altLang="en-US" sz="2400" noProof="1">
                <a:latin typeface="微软雅黑" panose="020B0503020204020204" pitchFamily="34" charset="-122"/>
                <a:ea typeface="微软雅黑" panose="020B0503020204020204" pitchFamily="34" charset="-122"/>
                <a:sym typeface="+mn-ea"/>
              </a:rPr>
              <a:t>判断一篇文章的优劣。</a:t>
            </a:r>
            <a:r>
              <a:rPr lang="zh-CN" altLang="en-US" sz="1865" noProof="1">
                <a:sym typeface="+mn-ea"/>
              </a:rPr>
              <a:t> </a:t>
            </a:r>
            <a:endParaRPr lang="zh-CN" altLang="en-US" sz="1865" noProof="1">
              <a:sym typeface="+mn-ea"/>
            </a:endParaRPr>
          </a:p>
          <a:p>
            <a:pPr defTabSz="914400">
              <a:buFontTx/>
              <a:buNone/>
              <a:defRPr/>
            </a:pPr>
            <a:r>
              <a:rPr lang="zh-CN" altLang="en-US" sz="1865" noProof="1">
                <a:sym typeface="+mn-ea"/>
              </a:rPr>
              <a:t>相关度是综合检索词的发表时间、下载及被引等计量指标，排序越靠前的文章与检索词的相关度越高。</a:t>
            </a:r>
            <a:endParaRPr lang="zh-CN" altLang="en-US" sz="1865" noProof="1">
              <a:sym typeface="+mn-ea"/>
            </a:endParaRPr>
          </a:p>
          <a:p>
            <a:pPr defTabSz="914400">
              <a:buFontTx/>
              <a:buNone/>
              <a:defRPr/>
            </a:pPr>
            <a:r>
              <a:rPr lang="zh-CN" altLang="en-US" sz="1865" noProof="1">
                <a:sym typeface="+mn-ea"/>
              </a:rPr>
              <a:t>发表时间可按照文献发表时间进行筛选找到最新或最早出版的文献。</a:t>
            </a:r>
            <a:endParaRPr lang="en-US" altLang="zh-CN" sz="2400" noProof="1">
              <a:latin typeface="微软雅黑" panose="020B0503020204020204" pitchFamily="34" charset="-122"/>
              <a:ea typeface="微软雅黑" panose="020B0503020204020204" pitchFamily="34" charset="-122"/>
              <a:sym typeface="+mn-ea"/>
            </a:endParaRPr>
          </a:p>
          <a:p>
            <a:pPr defTabSz="914400">
              <a:buFontTx/>
              <a:buNone/>
              <a:defRPr/>
            </a:pPr>
            <a:r>
              <a:rPr lang="zh-CN" altLang="en-US" sz="1865" noProof="1">
                <a:sym typeface="+mn-ea"/>
              </a:rPr>
              <a:t>下载频次依据文献被下载次数进行排序。下载频次最多的文献往往是传播最广、最受欢迎程度较高的文献。</a:t>
            </a:r>
            <a:endParaRPr lang="zh-CN" altLang="en-US" sz="1865" noProof="1">
              <a:sym typeface="+mn-ea"/>
            </a:endParaRPr>
          </a:p>
          <a:p>
            <a:pPr defTabSz="914400">
              <a:buFontTx/>
              <a:buNone/>
              <a:defRPr/>
            </a:pPr>
            <a:r>
              <a:rPr lang="zh-CN" altLang="en-US" sz="1865" noProof="1">
                <a:sym typeface="+mn-ea"/>
              </a:rPr>
              <a:t>被引频次根据文献被引用次数进行排序。按被引频次排序能帮助读者选出被学术同行引用较多，学术影响力高的优秀文献以及优秀出版物。</a:t>
            </a:r>
            <a:endParaRPr lang="zh-CN" altLang="en-US" sz="1865" noProof="1">
              <a:sym typeface="+mn-ea"/>
            </a:endParaRPr>
          </a:p>
        </p:txBody>
      </p:sp>
      <p:sp>
        <p:nvSpPr>
          <p:cNvPr id="17" name="文本框 16"/>
          <p:cNvSpPr txBox="1"/>
          <p:nvPr/>
        </p:nvSpPr>
        <p:spPr>
          <a:xfrm>
            <a:off x="747395" y="241935"/>
            <a:ext cx="318897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文献筛选——排序</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1226800" y="167005"/>
            <a:ext cx="743585" cy="7594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2" name="图片 11"/>
          <p:cNvPicPr>
            <a:picLocks noChangeAspect="1"/>
          </p:cNvPicPr>
          <p:nvPr/>
        </p:nvPicPr>
        <p:blipFill>
          <a:blip r:embed="rId1"/>
          <a:stretch>
            <a:fillRect/>
          </a:stretch>
        </p:blipFill>
        <p:spPr>
          <a:xfrm>
            <a:off x="619125" y="975775"/>
            <a:ext cx="10416480" cy="5075781"/>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2"/>
          <a:srcRect l="22574"/>
          <a:stretch>
            <a:fillRect/>
          </a:stretch>
        </p:blipFill>
        <p:spPr>
          <a:xfrm>
            <a:off x="1124637" y="975360"/>
            <a:ext cx="6502983" cy="5005493"/>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3"/>
          <a:stretch>
            <a:fillRect/>
          </a:stretch>
        </p:blipFill>
        <p:spPr>
          <a:xfrm>
            <a:off x="634173" y="1181093"/>
            <a:ext cx="10457473" cy="4741345"/>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4"/>
          <a:stretch>
            <a:fillRect/>
          </a:stretch>
        </p:blipFill>
        <p:spPr>
          <a:xfrm>
            <a:off x="2519677" y="1646845"/>
            <a:ext cx="6685785" cy="3668307"/>
          </a:xfrm>
          <a:prstGeom prst="rect">
            <a:avLst/>
          </a:prstGeom>
        </p:spPr>
      </p:pic>
      <p:pic>
        <p:nvPicPr>
          <p:cNvPr id="16" name="图片 15"/>
          <p:cNvPicPr>
            <a:picLocks noChangeAspect="1"/>
          </p:cNvPicPr>
          <p:nvPr/>
        </p:nvPicPr>
        <p:blipFill>
          <a:blip r:embed="rId5"/>
          <a:stretch>
            <a:fillRect/>
          </a:stretch>
        </p:blipFill>
        <p:spPr>
          <a:xfrm>
            <a:off x="5439365" y="3236980"/>
            <a:ext cx="6631497" cy="2377935"/>
          </a:xfrm>
          <a:prstGeom prst="rect">
            <a:avLst/>
          </a:prstGeom>
          <a:ln>
            <a:noFill/>
          </a:ln>
          <a:effectLst>
            <a:outerShdw blurRad="292100" dist="139700" dir="2700000" algn="tl" rotWithShape="0">
              <a:srgbClr val="333333">
                <a:alpha val="65000"/>
              </a:srgbClr>
            </a:outerShdw>
          </a:effectLst>
        </p:spPr>
      </p:pic>
      <p:sp>
        <p:nvSpPr>
          <p:cNvPr id="14" name="文本框 13"/>
          <p:cNvSpPr txBox="1"/>
          <p:nvPr/>
        </p:nvSpPr>
        <p:spPr>
          <a:xfrm>
            <a:off x="747395" y="241935"/>
            <a:ext cx="450532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在线阅读</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7"/>
                                        </p:tgtEl>
                                        <p:attrNameLst>
                                          <p:attrName>ppt_x</p:attrName>
                                        </p:attrNameLst>
                                      </p:cBhvr>
                                      <p:tavLst>
                                        <p:tav tm="0">
                                          <p:val>
                                            <p:strVal val="ppt_x"/>
                                          </p:val>
                                        </p:tav>
                                        <p:tav tm="100000">
                                          <p:val>
                                            <p:strVal val="ppt_x"/>
                                          </p:val>
                                        </p:tav>
                                      </p:tavLst>
                                    </p:anim>
                                    <p:anim calcmode="lin" valueType="num">
                                      <p:cBhvr additive="base">
                                        <p:cTn id="35" dur="500"/>
                                        <p:tgtEl>
                                          <p:spTgt spid="17"/>
                                        </p:tgtEl>
                                        <p:attrNameLst>
                                          <p:attrName>ppt_y</p:attrName>
                                        </p:attrNameLst>
                                      </p:cBhvr>
                                      <p:tavLst>
                                        <p:tav tm="0">
                                          <p:val>
                                            <p:strVal val="ppt_y"/>
                                          </p:val>
                                        </p:tav>
                                        <p:tav tm="100000">
                                          <p:val>
                                            <p:strVal val="1+ppt_h/2"/>
                                          </p:val>
                                        </p:tav>
                                      </p:tavLst>
                                    </p:anim>
                                    <p:set>
                                      <p:cBhvr>
                                        <p:cTn id="36" dur="1" fill="hold">
                                          <p:stCondLst>
                                            <p:cond delay="499"/>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1242040" y="167005"/>
            <a:ext cx="697230" cy="7747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矩形 12"/>
          <p:cNvSpPr/>
          <p:nvPr/>
        </p:nvSpPr>
        <p:spPr>
          <a:xfrm>
            <a:off x="263261" y="816239"/>
            <a:ext cx="11163044" cy="980581"/>
          </a:xfrm>
          <a:prstGeom prst="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a:p>
        </p:txBody>
      </p:sp>
      <p:sp>
        <p:nvSpPr>
          <p:cNvPr id="14" name="矩形标注 7"/>
          <p:cNvSpPr/>
          <p:nvPr/>
        </p:nvSpPr>
        <p:spPr>
          <a:xfrm>
            <a:off x="390313" y="911013"/>
            <a:ext cx="10204873" cy="885613"/>
          </a:xfrm>
          <a:prstGeom prst="wedgeRectCallout">
            <a:avLst>
              <a:gd name="adj1" fmla="val -61237"/>
              <a:gd name="adj2" fmla="val 1518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zh-CN" altLang="en-US" sz="1865" b="1" dirty="0">
                <a:solidFill>
                  <a:srgbClr val="FF0000"/>
                </a:solidFill>
                <a:latin typeface="微软雅黑" panose="020B0503020204020204" pitchFamily="34" charset="-122"/>
                <a:ea typeface="微软雅黑" panose="020B0503020204020204" pitchFamily="34" charset="-122"/>
              </a:rPr>
              <a:t>知网节</a:t>
            </a:r>
            <a:r>
              <a:rPr lang="zh-CN" altLang="en-US" sz="1865" b="1" dirty="0">
                <a:solidFill>
                  <a:schemeClr val="accent3"/>
                </a:solidFill>
                <a:latin typeface="微软雅黑" panose="020B0503020204020204" pitchFamily="34" charset="-122"/>
                <a:ea typeface="微软雅黑" panose="020B0503020204020204" pitchFamily="34" charset="-122"/>
              </a:rPr>
              <a:t>：</a:t>
            </a:r>
            <a:r>
              <a:rPr lang="zh-CN" altLang="en-US" sz="1865" b="1" dirty="0">
                <a:solidFill>
                  <a:schemeClr val="tx2"/>
                </a:solidFill>
                <a:latin typeface="微软雅黑" panose="020B0503020204020204" pitchFamily="34" charset="-122"/>
                <a:ea typeface="微软雅黑" panose="020B0503020204020204" pitchFamily="34" charset="-122"/>
              </a:rPr>
              <a:t>打破文献信息孤岛的割裂性纯粹的发现</a:t>
            </a:r>
            <a:endParaRPr lang="zh-CN" altLang="en-US" sz="1865" b="1" dirty="0">
              <a:solidFill>
                <a:schemeClr val="tx2"/>
              </a:solidFill>
              <a:latin typeface="微软雅黑" panose="020B0503020204020204" pitchFamily="34" charset="-122"/>
              <a:ea typeface="微软雅黑" panose="020B0503020204020204" pitchFamily="34" charset="-122"/>
            </a:endParaRPr>
          </a:p>
          <a:p>
            <a:pPr>
              <a:lnSpc>
                <a:spcPct val="150000"/>
              </a:lnSpc>
            </a:pPr>
            <a:r>
              <a:rPr lang="zh-CN" altLang="en-US" sz="1865" b="1" dirty="0">
                <a:solidFill>
                  <a:schemeClr val="tx2"/>
                </a:solidFill>
                <a:latin typeface="微软雅黑" panose="020B0503020204020204" pitchFamily="34" charset="-122"/>
                <a:ea typeface="微软雅黑" panose="020B0503020204020204" pitchFamily="34" charset="-122"/>
              </a:rPr>
              <a:t>对文献信息深度挖掘和加工，利用知网节可更方便地追溯知识的源头，掌握知识发展的脉络。</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
          <a:stretch>
            <a:fillRect/>
          </a:stretch>
        </p:blipFill>
        <p:spPr>
          <a:xfrm>
            <a:off x="263261" y="1974709"/>
            <a:ext cx="7468101" cy="4156455"/>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2"/>
          <a:stretch>
            <a:fillRect/>
          </a:stretch>
        </p:blipFill>
        <p:spPr>
          <a:xfrm>
            <a:off x="1871531" y="3166187"/>
            <a:ext cx="9005359" cy="2875575"/>
          </a:xfrm>
          <a:prstGeom prst="rect">
            <a:avLst/>
          </a:prstGeom>
          <a:ln>
            <a:noFill/>
          </a:ln>
          <a:effectLst>
            <a:outerShdw blurRad="292100" dist="139700" dir="2700000" algn="tl" rotWithShape="0">
              <a:srgbClr val="333333">
                <a:alpha val="65000"/>
              </a:srgbClr>
            </a:outerShdw>
          </a:effectLst>
        </p:spPr>
      </p:pic>
      <p:sp>
        <p:nvSpPr>
          <p:cNvPr id="16" name="文本框 15"/>
          <p:cNvSpPr txBox="1"/>
          <p:nvPr/>
        </p:nvSpPr>
        <p:spPr>
          <a:xfrm>
            <a:off x="747395" y="241935"/>
            <a:ext cx="397891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知网节</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
          <p:cNvSpPr/>
          <p:nvPr/>
        </p:nvSpPr>
        <p:spPr>
          <a:xfrm>
            <a:off x="388427" y="0"/>
            <a:ext cx="4011561" cy="6858000"/>
          </a:xfrm>
          <a:prstGeom prst="roundRect">
            <a:avLst>
              <a:gd name="adj" fmla="val 0"/>
            </a:avLst>
          </a:prstGeom>
          <a:solidFill>
            <a:schemeClr val="accent1">
              <a:alpha val="10000"/>
            </a:schemeClr>
          </a:solidFill>
          <a:ln>
            <a:noFill/>
          </a:ln>
          <a:effectLst>
            <a:outerShdw blurRad="2794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rcRect l="21836" r="37185"/>
          <a:stretch>
            <a:fillRect/>
          </a:stretch>
        </p:blipFill>
        <p:spPr>
          <a:xfrm>
            <a:off x="0" y="0"/>
            <a:ext cx="4215539" cy="6858000"/>
          </a:xfrm>
          <a:custGeom>
            <a:avLst/>
            <a:gdLst>
              <a:gd name="connsiteX0" fmla="*/ 0 w 4215539"/>
              <a:gd name="connsiteY0" fmla="*/ 0 h 6858000"/>
              <a:gd name="connsiteX1" fmla="*/ 4215539 w 4215539"/>
              <a:gd name="connsiteY1" fmla="*/ 0 h 6858000"/>
              <a:gd name="connsiteX2" fmla="*/ 4215539 w 4215539"/>
              <a:gd name="connsiteY2" fmla="*/ 6858000 h 6858000"/>
              <a:gd name="connsiteX3" fmla="*/ 0 w 421553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15539" h="6858000">
                <a:moveTo>
                  <a:pt x="0" y="0"/>
                </a:moveTo>
                <a:lnTo>
                  <a:pt x="4215539" y="0"/>
                </a:lnTo>
                <a:lnTo>
                  <a:pt x="4215539" y="6858000"/>
                </a:lnTo>
                <a:lnTo>
                  <a:pt x="0" y="6858000"/>
                </a:lnTo>
                <a:close/>
              </a:path>
            </a:pathLst>
          </a:custGeom>
        </p:spPr>
      </p:pic>
      <p:sp>
        <p:nvSpPr>
          <p:cNvPr id="19" name="圆角矩形 1"/>
          <p:cNvSpPr/>
          <p:nvPr/>
        </p:nvSpPr>
        <p:spPr>
          <a:xfrm>
            <a:off x="0" y="0"/>
            <a:ext cx="4215539" cy="6858000"/>
          </a:xfrm>
          <a:prstGeom prst="roundRect">
            <a:avLst>
              <a:gd name="adj" fmla="val 0"/>
            </a:avLst>
          </a:prstGeom>
          <a:solidFill>
            <a:schemeClr val="accent1">
              <a:alpha val="60000"/>
            </a:schemeClr>
          </a:solidFill>
          <a:ln>
            <a:noFill/>
          </a:ln>
          <a:effectLst>
            <a:outerShdw blurRad="2794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Light"/>
              <a:ea typeface="思源黑体 CN Light"/>
              <a:cs typeface="+mn-cs"/>
            </a:endParaRPr>
          </a:p>
        </p:txBody>
      </p:sp>
      <p:sp>
        <p:nvSpPr>
          <p:cNvPr id="6" name="矩形 5"/>
          <p:cNvSpPr/>
          <p:nvPr/>
        </p:nvSpPr>
        <p:spPr>
          <a:xfrm>
            <a:off x="5645785" y="1228576"/>
            <a:ext cx="5205274" cy="43999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第一部分    </a:t>
            </a:r>
            <a:r>
              <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检索入口</a:t>
            </a:r>
            <a:endParaRPr kumimoji="0" lang="en-US" altLang="zh-CN"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0" cap="none" spc="30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0" cap="none" spc="30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第二部分    </a:t>
            </a:r>
            <a:r>
              <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检索流程</a:t>
            </a: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0" cap="none" spc="30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0" cap="none" spc="30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第五部分    </a:t>
            </a:r>
            <a:r>
              <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增值应用</a:t>
            </a: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6152195" y="1781173"/>
            <a:ext cx="4631888" cy="0"/>
          </a:xfrm>
          <a:prstGeom prst="line">
            <a:avLst/>
          </a:prstGeom>
          <a:noFill/>
          <a:ln w="19050" cap="flat" cmpd="sng" algn="ctr">
            <a:solidFill>
              <a:sysClr val="window" lastClr="FFFFFF">
                <a:lumMod val="75000"/>
                <a:alpha val="50000"/>
              </a:sysClr>
            </a:solidFill>
            <a:prstDash val="solid"/>
            <a:miter lim="800000"/>
          </a:ln>
          <a:effectLst/>
        </p:spPr>
      </p:cxnSp>
      <p:cxnSp>
        <p:nvCxnSpPr>
          <p:cNvPr id="9" name="直接连接符 8"/>
          <p:cNvCxnSpPr/>
          <p:nvPr/>
        </p:nvCxnSpPr>
        <p:spPr>
          <a:xfrm>
            <a:off x="6152195" y="3428767"/>
            <a:ext cx="4631888" cy="0"/>
          </a:xfrm>
          <a:prstGeom prst="line">
            <a:avLst/>
          </a:prstGeom>
          <a:noFill/>
          <a:ln w="19050" cap="flat" cmpd="sng" algn="ctr">
            <a:solidFill>
              <a:sysClr val="window" lastClr="FFFFFF">
                <a:lumMod val="75000"/>
                <a:alpha val="50000"/>
              </a:sysClr>
            </a:solidFill>
            <a:prstDash val="solid"/>
            <a:miter lim="800000"/>
          </a:ln>
          <a:effectLst/>
        </p:spPr>
      </p:cxnSp>
      <p:cxnSp>
        <p:nvCxnSpPr>
          <p:cNvPr id="11" name="直接连接符 10"/>
          <p:cNvCxnSpPr/>
          <p:nvPr/>
        </p:nvCxnSpPr>
        <p:spPr>
          <a:xfrm>
            <a:off x="6152195" y="5128349"/>
            <a:ext cx="4631888" cy="0"/>
          </a:xfrm>
          <a:prstGeom prst="line">
            <a:avLst/>
          </a:prstGeom>
          <a:noFill/>
          <a:ln w="19050" cap="flat" cmpd="sng" algn="ctr">
            <a:solidFill>
              <a:sysClr val="window" lastClr="FFFFFF">
                <a:lumMod val="75000"/>
                <a:alpha val="50000"/>
              </a:sysClr>
            </a:solidFill>
            <a:prstDash val="solid"/>
            <a:miter lim="800000"/>
          </a:ln>
          <a:effectLst/>
        </p:spPr>
      </p:cxnSp>
      <p:grpSp>
        <p:nvGrpSpPr>
          <p:cNvPr id="108" name="组合 107"/>
          <p:cNvGrpSpPr/>
          <p:nvPr/>
        </p:nvGrpSpPr>
        <p:grpSpPr>
          <a:xfrm>
            <a:off x="1235075" y="2818465"/>
            <a:ext cx="1843088" cy="1221070"/>
            <a:chOff x="1185596" y="2806967"/>
            <a:chExt cx="1843088" cy="1221070"/>
          </a:xfrm>
        </p:grpSpPr>
        <p:sp>
          <p:nvSpPr>
            <p:cNvPr id="105" name="文本框 104"/>
            <p:cNvSpPr txBox="1"/>
            <p:nvPr/>
          </p:nvSpPr>
          <p:spPr>
            <a:xfrm>
              <a:off x="1185596" y="2806967"/>
              <a:ext cx="1843088"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目录</a:t>
              </a:r>
              <a:endParaRPr kumimoji="0" lang="zh-CN" altLang="en-US" sz="6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106" name="文本框 105"/>
            <p:cNvSpPr txBox="1"/>
            <p:nvPr/>
          </p:nvSpPr>
          <p:spPr>
            <a:xfrm>
              <a:off x="1305170" y="3689483"/>
              <a:ext cx="1536282"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rPr>
                <a:t>CONTENTS</a:t>
              </a:r>
              <a:endParaRPr kumimoji="0" lang="zh-CN" altLang="en-US" sz="1600" b="0" i="0" u="none" strike="noStrike" kern="120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grpSp>
      <p:cxnSp>
        <p:nvCxnSpPr>
          <p:cNvPr id="14" name="直接连接符 13"/>
          <p:cNvCxnSpPr/>
          <p:nvPr/>
        </p:nvCxnSpPr>
        <p:spPr>
          <a:xfrm flipV="1">
            <a:off x="2890500" y="2149889"/>
            <a:ext cx="844416" cy="6304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97050" y="4244942"/>
            <a:ext cx="569277" cy="424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1038335" y="4065446"/>
            <a:ext cx="452566" cy="337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2943108" y="2543622"/>
            <a:ext cx="452566" cy="337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1152505" y="151765"/>
            <a:ext cx="867410" cy="758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2" name="图片 11"/>
          <p:cNvPicPr>
            <a:picLocks noChangeAspect="1"/>
          </p:cNvPicPr>
          <p:nvPr/>
        </p:nvPicPr>
        <p:blipFill>
          <a:blip r:embed="rId1"/>
          <a:stretch>
            <a:fillRect/>
          </a:stretch>
        </p:blipFill>
        <p:spPr>
          <a:xfrm>
            <a:off x="378501" y="1020647"/>
            <a:ext cx="11225397" cy="473650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2"/>
          <a:stretch>
            <a:fillRect/>
          </a:stretch>
        </p:blipFill>
        <p:spPr>
          <a:xfrm>
            <a:off x="562628" y="1460024"/>
            <a:ext cx="10857143" cy="215873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 name="图片 13"/>
          <p:cNvPicPr>
            <a:picLocks noChangeAspect="1"/>
          </p:cNvPicPr>
          <p:nvPr/>
        </p:nvPicPr>
        <p:blipFill>
          <a:blip r:embed="rId3"/>
          <a:stretch>
            <a:fillRect/>
          </a:stretch>
        </p:blipFill>
        <p:spPr>
          <a:xfrm>
            <a:off x="477632" y="1230173"/>
            <a:ext cx="11047619" cy="435555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4"/>
          <a:stretch>
            <a:fillRect/>
          </a:stretch>
        </p:blipFill>
        <p:spPr>
          <a:xfrm>
            <a:off x="391199" y="1435281"/>
            <a:ext cx="11200000" cy="402539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6" name="文本框 15"/>
          <p:cNvSpPr txBox="1"/>
          <p:nvPr/>
        </p:nvSpPr>
        <p:spPr>
          <a:xfrm>
            <a:off x="747395" y="241935"/>
            <a:ext cx="377698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知网节</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1245215" y="167005"/>
            <a:ext cx="697230" cy="7131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2" name="图片 11"/>
          <p:cNvPicPr>
            <a:picLocks noChangeAspect="1"/>
          </p:cNvPicPr>
          <p:nvPr/>
        </p:nvPicPr>
        <p:blipFill>
          <a:blip r:embed="rId1"/>
          <a:stretch>
            <a:fillRect/>
          </a:stretch>
        </p:blipFill>
        <p:spPr>
          <a:xfrm>
            <a:off x="239349" y="857132"/>
            <a:ext cx="10778892" cy="5189836"/>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2"/>
          <a:stretch>
            <a:fillRect/>
          </a:stretch>
        </p:blipFill>
        <p:spPr>
          <a:xfrm>
            <a:off x="239607" y="1167553"/>
            <a:ext cx="9294707" cy="5030893"/>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3"/>
          <a:stretch>
            <a:fillRect/>
          </a:stretch>
        </p:blipFill>
        <p:spPr>
          <a:xfrm>
            <a:off x="9637184" y="856827"/>
            <a:ext cx="2501900" cy="3062817"/>
          </a:xfrm>
          <a:prstGeom prst="rect">
            <a:avLst/>
          </a:prstGeom>
          <a:ln>
            <a:noFill/>
          </a:ln>
          <a:effectLst>
            <a:outerShdw blurRad="292100" dist="139700" dir="2700000" algn="tl" rotWithShape="0">
              <a:srgbClr val="333333">
                <a:alpha val="65000"/>
              </a:srgbClr>
            </a:outerShdw>
          </a:effectLst>
        </p:spPr>
      </p:pic>
      <p:sp>
        <p:nvSpPr>
          <p:cNvPr id="15" name="文本框 14"/>
          <p:cNvSpPr txBox="1"/>
          <p:nvPr/>
        </p:nvSpPr>
        <p:spPr>
          <a:xfrm>
            <a:off x="747395" y="241935"/>
            <a:ext cx="430403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文献下载</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1183620" y="151765"/>
            <a:ext cx="821055" cy="8058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2" name="图片 11"/>
          <p:cNvPicPr>
            <a:picLocks noChangeAspect="1"/>
          </p:cNvPicPr>
          <p:nvPr/>
        </p:nvPicPr>
        <p:blipFill>
          <a:blip r:embed="rId1"/>
          <a:stretch>
            <a:fillRect/>
          </a:stretch>
        </p:blipFill>
        <p:spPr>
          <a:xfrm>
            <a:off x="30297" y="1067124"/>
            <a:ext cx="8976320" cy="488954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3" name="矩形标注 12"/>
          <p:cNvSpPr/>
          <p:nvPr/>
        </p:nvSpPr>
        <p:spPr>
          <a:xfrm>
            <a:off x="9080500" y="1119717"/>
            <a:ext cx="3111500" cy="50376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hangingPunct="0">
              <a:buFontTx/>
              <a:buNone/>
              <a:defRPr/>
            </a:pPr>
            <a:r>
              <a:rPr lang="zh-CN" altLang="en-US" sz="1865" dirty="0">
                <a:sym typeface="+mn-ea"/>
              </a:rPr>
              <a:t>第一步：选择要导出的文献</a:t>
            </a:r>
            <a:endParaRPr lang="zh-CN" altLang="en-US" sz="1865" dirty="0">
              <a:sym typeface="+mn-ea"/>
            </a:endParaRPr>
          </a:p>
        </p:txBody>
      </p:sp>
      <p:sp>
        <p:nvSpPr>
          <p:cNvPr id="14" name="矩形标注 15"/>
          <p:cNvSpPr/>
          <p:nvPr/>
        </p:nvSpPr>
        <p:spPr>
          <a:xfrm>
            <a:off x="9213851" y="2324100"/>
            <a:ext cx="2978149" cy="50376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hangingPunct="0">
              <a:buFontTx/>
              <a:buNone/>
              <a:defRPr/>
            </a:pPr>
            <a:r>
              <a:rPr lang="zh-CN" altLang="en-US" sz="1865" dirty="0">
                <a:sym typeface="+mn-ea"/>
              </a:rPr>
              <a:t>第二步：确认文献</a:t>
            </a:r>
            <a:endParaRPr lang="zh-CN" altLang="en-US" sz="1865" dirty="0">
              <a:sym typeface="+mn-ea"/>
            </a:endParaRPr>
          </a:p>
        </p:txBody>
      </p:sp>
      <p:sp>
        <p:nvSpPr>
          <p:cNvPr id="15" name="矩形标注 17"/>
          <p:cNvSpPr/>
          <p:nvPr/>
        </p:nvSpPr>
        <p:spPr>
          <a:xfrm>
            <a:off x="9213851" y="3644900"/>
            <a:ext cx="2978149" cy="63711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hangingPunct="0">
              <a:buFontTx/>
              <a:buNone/>
              <a:defRPr/>
            </a:pPr>
            <a:r>
              <a:rPr lang="zh-CN" altLang="en-US" sz="1865" dirty="0">
                <a:sym typeface="+mn-ea"/>
              </a:rPr>
              <a:t>第三步：参考文献格式已自动生成</a:t>
            </a:r>
            <a:endParaRPr lang="zh-CN" altLang="en-US" sz="1865" dirty="0">
              <a:sym typeface="+mn-ea"/>
            </a:endParaRPr>
          </a:p>
        </p:txBody>
      </p:sp>
      <p:pic>
        <p:nvPicPr>
          <p:cNvPr id="16" name="图片 15"/>
          <p:cNvPicPr>
            <a:picLocks noChangeAspect="1"/>
          </p:cNvPicPr>
          <p:nvPr/>
        </p:nvPicPr>
        <p:blipFill>
          <a:blip r:embed="rId2"/>
          <a:stretch>
            <a:fillRect/>
          </a:stretch>
        </p:blipFill>
        <p:spPr>
          <a:xfrm>
            <a:off x="22687" y="1069099"/>
            <a:ext cx="10778892" cy="46857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7" name="图片 16"/>
          <p:cNvPicPr>
            <a:picLocks noChangeAspect="1"/>
          </p:cNvPicPr>
          <p:nvPr/>
        </p:nvPicPr>
        <p:blipFill>
          <a:blip r:embed="rId3"/>
          <a:stretch>
            <a:fillRect/>
          </a:stretch>
        </p:blipFill>
        <p:spPr>
          <a:xfrm>
            <a:off x="1187733" y="1047505"/>
            <a:ext cx="9591973" cy="54458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8" name="文本框 17"/>
          <p:cNvSpPr txBox="1"/>
          <p:nvPr/>
        </p:nvSpPr>
        <p:spPr>
          <a:xfrm>
            <a:off x="747395" y="241935"/>
            <a:ext cx="393255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文献导出</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210925" y="213995"/>
            <a:ext cx="697230" cy="6813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30" name="组合 29"/>
          <p:cNvGrpSpPr/>
          <p:nvPr/>
        </p:nvGrpSpPr>
        <p:grpSpPr>
          <a:xfrm>
            <a:off x="4687993" y="1655233"/>
            <a:ext cx="2526453" cy="2527300"/>
            <a:chOff x="5537" y="1955"/>
            <a:chExt cx="2984" cy="2985"/>
          </a:xfrm>
        </p:grpSpPr>
        <p:sp>
          <p:nvSpPr>
            <p:cNvPr id="6" name="Freeform 5"/>
            <p:cNvSpPr/>
            <p:nvPr/>
          </p:nvSpPr>
          <p:spPr bwMode="auto">
            <a:xfrm>
              <a:off x="5537" y="1955"/>
              <a:ext cx="1493" cy="2242"/>
            </a:xfrm>
            <a:custGeom>
              <a:avLst/>
              <a:gdLst/>
              <a:ahLst/>
              <a:cxnLst>
                <a:cxn ang="0">
                  <a:pos x="422" y="0"/>
                </a:cxn>
                <a:cxn ang="0">
                  <a:pos x="0" y="421"/>
                </a:cxn>
                <a:cxn ang="0">
                  <a:pos x="57" y="632"/>
                </a:cxn>
                <a:cxn ang="0">
                  <a:pos x="422" y="421"/>
                </a:cxn>
                <a:cxn ang="0">
                  <a:pos x="422" y="0"/>
                </a:cxn>
              </a:cxnLst>
              <a:rect l="0" t="0" r="r" b="b"/>
              <a:pathLst>
                <a:path w="422" h="632">
                  <a:moveTo>
                    <a:pt x="422" y="0"/>
                  </a:moveTo>
                  <a:cubicBezTo>
                    <a:pt x="189" y="0"/>
                    <a:pt x="0" y="188"/>
                    <a:pt x="0" y="421"/>
                  </a:cubicBezTo>
                  <a:cubicBezTo>
                    <a:pt x="0" y="498"/>
                    <a:pt x="21" y="570"/>
                    <a:pt x="57" y="632"/>
                  </a:cubicBezTo>
                  <a:cubicBezTo>
                    <a:pt x="422" y="421"/>
                    <a:pt x="422" y="421"/>
                    <a:pt x="422" y="421"/>
                  </a:cubicBezTo>
                  <a:lnTo>
                    <a:pt x="422" y="0"/>
                  </a:lnTo>
                  <a:close/>
                </a:path>
              </a:pathLst>
            </a:custGeom>
            <a:solidFill>
              <a:schemeClr val="accent1"/>
            </a:solidFill>
            <a:ln w="9525">
              <a:solidFill>
                <a:schemeClr val="bg1"/>
              </a:solidFill>
              <a:round/>
            </a:ln>
          </p:spPr>
          <p:txBody>
            <a:bodyPr vert="horz" wrap="square" lIns="91440" tIns="45720" rIns="91440" bIns="45720" numCol="1" anchor="t" anchorCtr="0" compatLnSpc="1"/>
            <a:lstStyle/>
            <a:p>
              <a:endParaRPr lang="en-US">
                <a:cs typeface="+mn-ea"/>
                <a:sym typeface="+mn-lt"/>
              </a:endParaRPr>
            </a:p>
          </p:txBody>
        </p:sp>
        <p:sp>
          <p:nvSpPr>
            <p:cNvPr id="7" name="Freeform 6"/>
            <p:cNvSpPr/>
            <p:nvPr/>
          </p:nvSpPr>
          <p:spPr bwMode="auto">
            <a:xfrm>
              <a:off x="7029" y="1955"/>
              <a:ext cx="1493" cy="2242"/>
            </a:xfrm>
            <a:custGeom>
              <a:avLst/>
              <a:gdLst/>
              <a:ahLst/>
              <a:cxnLst>
                <a:cxn ang="0">
                  <a:pos x="364" y="632"/>
                </a:cxn>
                <a:cxn ang="0">
                  <a:pos x="421" y="421"/>
                </a:cxn>
                <a:cxn ang="0">
                  <a:pos x="0" y="0"/>
                </a:cxn>
                <a:cxn ang="0">
                  <a:pos x="0" y="421"/>
                </a:cxn>
                <a:cxn ang="0">
                  <a:pos x="364" y="632"/>
                </a:cxn>
              </a:cxnLst>
              <a:rect l="0" t="0" r="r" b="b"/>
              <a:pathLst>
                <a:path w="421" h="632">
                  <a:moveTo>
                    <a:pt x="364" y="632"/>
                  </a:moveTo>
                  <a:cubicBezTo>
                    <a:pt x="400" y="570"/>
                    <a:pt x="421" y="498"/>
                    <a:pt x="421" y="421"/>
                  </a:cubicBezTo>
                  <a:cubicBezTo>
                    <a:pt x="421" y="188"/>
                    <a:pt x="232" y="0"/>
                    <a:pt x="0" y="0"/>
                  </a:cubicBezTo>
                  <a:cubicBezTo>
                    <a:pt x="0" y="421"/>
                    <a:pt x="0" y="421"/>
                    <a:pt x="0" y="421"/>
                  </a:cubicBezTo>
                  <a:lnTo>
                    <a:pt x="364" y="632"/>
                  </a:lnTo>
                  <a:close/>
                </a:path>
              </a:pathLst>
            </a:custGeom>
            <a:solidFill>
              <a:schemeClr val="accent2"/>
            </a:solidFill>
            <a:ln w="9525">
              <a:solidFill>
                <a:schemeClr val="bg1"/>
              </a:solidFill>
              <a:round/>
            </a:ln>
          </p:spPr>
          <p:txBody>
            <a:bodyPr vert="horz" wrap="square" lIns="91440" tIns="45720" rIns="91440" bIns="45720" numCol="1" anchor="t" anchorCtr="0" compatLnSpc="1"/>
            <a:lstStyle/>
            <a:p>
              <a:endParaRPr lang="en-US">
                <a:cs typeface="+mn-ea"/>
                <a:sym typeface="+mn-lt"/>
              </a:endParaRPr>
            </a:p>
          </p:txBody>
        </p:sp>
        <p:sp>
          <p:nvSpPr>
            <p:cNvPr id="8" name="Freeform 7"/>
            <p:cNvSpPr/>
            <p:nvPr/>
          </p:nvSpPr>
          <p:spPr bwMode="auto">
            <a:xfrm>
              <a:off x="5737" y="3448"/>
              <a:ext cx="2585" cy="1493"/>
            </a:xfrm>
            <a:custGeom>
              <a:avLst/>
              <a:gdLst/>
              <a:ahLst/>
              <a:cxnLst>
                <a:cxn ang="0">
                  <a:pos x="365" y="0"/>
                </a:cxn>
                <a:cxn ang="0">
                  <a:pos x="0" y="211"/>
                </a:cxn>
                <a:cxn ang="0">
                  <a:pos x="365" y="421"/>
                </a:cxn>
                <a:cxn ang="0">
                  <a:pos x="729" y="211"/>
                </a:cxn>
                <a:cxn ang="0">
                  <a:pos x="365" y="0"/>
                </a:cxn>
              </a:cxnLst>
              <a:rect l="0" t="0" r="r" b="b"/>
              <a:pathLst>
                <a:path w="729" h="421">
                  <a:moveTo>
                    <a:pt x="365" y="0"/>
                  </a:moveTo>
                  <a:cubicBezTo>
                    <a:pt x="0" y="211"/>
                    <a:pt x="0" y="211"/>
                    <a:pt x="0" y="211"/>
                  </a:cubicBezTo>
                  <a:cubicBezTo>
                    <a:pt x="73" y="337"/>
                    <a:pt x="209" y="421"/>
                    <a:pt x="365" y="421"/>
                  </a:cubicBezTo>
                  <a:cubicBezTo>
                    <a:pt x="520" y="421"/>
                    <a:pt x="656" y="337"/>
                    <a:pt x="729" y="211"/>
                  </a:cubicBezTo>
                  <a:lnTo>
                    <a:pt x="365" y="0"/>
                  </a:lnTo>
                  <a:close/>
                </a:path>
              </a:pathLst>
            </a:custGeom>
            <a:solidFill>
              <a:schemeClr val="accent3"/>
            </a:solidFill>
            <a:ln w="9525">
              <a:solidFill>
                <a:schemeClr val="bg1"/>
              </a:solidFill>
              <a:round/>
            </a:ln>
          </p:spPr>
          <p:txBody>
            <a:bodyPr vert="horz" wrap="square" lIns="91440" tIns="45720" rIns="91440" bIns="45720" numCol="1" anchor="t" anchorCtr="0" compatLnSpc="1"/>
            <a:lstStyle/>
            <a:p>
              <a:endParaRPr lang="en-US">
                <a:cs typeface="+mn-ea"/>
                <a:sym typeface="+mn-lt"/>
              </a:endParaRPr>
            </a:p>
          </p:txBody>
        </p:sp>
      </p:grpSp>
      <p:grpSp>
        <p:nvGrpSpPr>
          <p:cNvPr id="9" name="Group 33"/>
          <p:cNvGrpSpPr/>
          <p:nvPr/>
        </p:nvGrpSpPr>
        <p:grpSpPr>
          <a:xfrm>
            <a:off x="4865335" y="2405837"/>
            <a:ext cx="394585" cy="249904"/>
            <a:chOff x="3175000" y="3792538"/>
            <a:chExt cx="190500" cy="120650"/>
          </a:xfrm>
          <a:solidFill>
            <a:schemeClr val="bg1"/>
          </a:solidFill>
        </p:grpSpPr>
        <p:sp>
          <p:nvSpPr>
            <p:cNvPr id="10" name="Freeform 31"/>
            <p:cNvSpPr/>
            <p:nvPr/>
          </p:nvSpPr>
          <p:spPr bwMode="auto">
            <a:xfrm>
              <a:off x="3175000" y="3792538"/>
              <a:ext cx="190500" cy="109538"/>
            </a:xfrm>
            <a:custGeom>
              <a:avLst/>
              <a:gdLst/>
              <a:ahLst/>
              <a:cxnLst>
                <a:cxn ang="0">
                  <a:pos x="32" y="3"/>
                </a:cxn>
                <a:cxn ang="0">
                  <a:pos x="32" y="3"/>
                </a:cxn>
                <a:cxn ang="0">
                  <a:pos x="33" y="1"/>
                </a:cxn>
                <a:cxn ang="0">
                  <a:pos x="33" y="1"/>
                </a:cxn>
                <a:cxn ang="0">
                  <a:pos x="32" y="0"/>
                </a:cxn>
                <a:cxn ang="0">
                  <a:pos x="32" y="0"/>
                </a:cxn>
                <a:cxn ang="0">
                  <a:pos x="30" y="1"/>
                </a:cxn>
                <a:cxn ang="0">
                  <a:pos x="30" y="1"/>
                </a:cxn>
                <a:cxn ang="0">
                  <a:pos x="29" y="2"/>
                </a:cxn>
                <a:cxn ang="0">
                  <a:pos x="29" y="2"/>
                </a:cxn>
                <a:cxn ang="0">
                  <a:pos x="30" y="3"/>
                </a:cxn>
                <a:cxn ang="0">
                  <a:pos x="21" y="11"/>
                </a:cxn>
                <a:cxn ang="0">
                  <a:pos x="15" y="5"/>
                </a:cxn>
                <a:cxn ang="0">
                  <a:pos x="0" y="19"/>
                </a:cxn>
                <a:cxn ang="0">
                  <a:pos x="1" y="19"/>
                </a:cxn>
                <a:cxn ang="0">
                  <a:pos x="15" y="6"/>
                </a:cxn>
                <a:cxn ang="0">
                  <a:pos x="21" y="12"/>
                </a:cxn>
                <a:cxn ang="0">
                  <a:pos x="30" y="3"/>
                </a:cxn>
                <a:cxn ang="0">
                  <a:pos x="31" y="4"/>
                </a:cxn>
                <a:cxn ang="0">
                  <a:pos x="31" y="4"/>
                </a:cxn>
                <a:cxn ang="0">
                  <a:pos x="32" y="3"/>
                </a:cxn>
              </a:cxnLst>
              <a:rect l="0" t="0" r="r" b="b"/>
              <a:pathLst>
                <a:path w="33" h="19">
                  <a:moveTo>
                    <a:pt x="32" y="3"/>
                  </a:moveTo>
                  <a:cubicBezTo>
                    <a:pt x="32" y="3"/>
                    <a:pt x="32" y="3"/>
                    <a:pt x="32" y="3"/>
                  </a:cubicBezTo>
                  <a:cubicBezTo>
                    <a:pt x="32" y="3"/>
                    <a:pt x="33" y="2"/>
                    <a:pt x="33" y="1"/>
                  </a:cubicBezTo>
                  <a:cubicBezTo>
                    <a:pt x="33" y="1"/>
                    <a:pt x="33" y="1"/>
                    <a:pt x="33" y="1"/>
                  </a:cubicBezTo>
                  <a:cubicBezTo>
                    <a:pt x="33" y="1"/>
                    <a:pt x="33" y="0"/>
                    <a:pt x="32" y="0"/>
                  </a:cubicBezTo>
                  <a:cubicBezTo>
                    <a:pt x="32" y="0"/>
                    <a:pt x="32" y="0"/>
                    <a:pt x="32" y="0"/>
                  </a:cubicBezTo>
                  <a:cubicBezTo>
                    <a:pt x="31" y="1"/>
                    <a:pt x="30" y="1"/>
                    <a:pt x="30" y="1"/>
                  </a:cubicBezTo>
                  <a:cubicBezTo>
                    <a:pt x="30" y="1"/>
                    <a:pt x="30" y="1"/>
                    <a:pt x="30" y="1"/>
                  </a:cubicBezTo>
                  <a:cubicBezTo>
                    <a:pt x="29" y="1"/>
                    <a:pt x="29" y="1"/>
                    <a:pt x="29" y="2"/>
                  </a:cubicBezTo>
                  <a:cubicBezTo>
                    <a:pt x="29" y="2"/>
                    <a:pt x="29" y="2"/>
                    <a:pt x="29" y="2"/>
                  </a:cubicBezTo>
                  <a:cubicBezTo>
                    <a:pt x="30" y="2"/>
                    <a:pt x="30" y="2"/>
                    <a:pt x="30" y="3"/>
                  </a:cubicBezTo>
                  <a:cubicBezTo>
                    <a:pt x="21" y="11"/>
                    <a:pt x="21" y="11"/>
                    <a:pt x="21" y="11"/>
                  </a:cubicBezTo>
                  <a:cubicBezTo>
                    <a:pt x="15" y="5"/>
                    <a:pt x="15" y="5"/>
                    <a:pt x="15" y="5"/>
                  </a:cubicBezTo>
                  <a:cubicBezTo>
                    <a:pt x="0" y="19"/>
                    <a:pt x="0" y="19"/>
                    <a:pt x="0" y="19"/>
                  </a:cubicBezTo>
                  <a:cubicBezTo>
                    <a:pt x="1" y="19"/>
                    <a:pt x="1" y="19"/>
                    <a:pt x="1" y="19"/>
                  </a:cubicBezTo>
                  <a:cubicBezTo>
                    <a:pt x="15" y="6"/>
                    <a:pt x="15" y="6"/>
                    <a:pt x="15" y="6"/>
                  </a:cubicBezTo>
                  <a:cubicBezTo>
                    <a:pt x="21" y="12"/>
                    <a:pt x="21" y="12"/>
                    <a:pt x="21" y="12"/>
                  </a:cubicBezTo>
                  <a:cubicBezTo>
                    <a:pt x="30" y="3"/>
                    <a:pt x="30" y="3"/>
                    <a:pt x="30" y="3"/>
                  </a:cubicBezTo>
                  <a:cubicBezTo>
                    <a:pt x="31" y="3"/>
                    <a:pt x="31" y="3"/>
                    <a:pt x="31" y="4"/>
                  </a:cubicBezTo>
                  <a:cubicBezTo>
                    <a:pt x="31" y="4"/>
                    <a:pt x="31" y="4"/>
                    <a:pt x="31" y="4"/>
                  </a:cubicBezTo>
                  <a:cubicBezTo>
                    <a:pt x="31" y="4"/>
                    <a:pt x="32" y="4"/>
                    <a:pt x="32" y="3"/>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1" name="Freeform 32"/>
            <p:cNvSpPr/>
            <p:nvPr/>
          </p:nvSpPr>
          <p:spPr bwMode="auto">
            <a:xfrm>
              <a:off x="3325813" y="3821113"/>
              <a:ext cx="22225" cy="92075"/>
            </a:xfrm>
            <a:custGeom>
              <a:avLst/>
              <a:gdLst/>
              <a:ahLst/>
              <a:cxnLst>
                <a:cxn ang="0">
                  <a:pos x="0" y="11"/>
                </a:cxn>
                <a:cxn ang="0">
                  <a:pos x="0" y="58"/>
                </a:cxn>
                <a:cxn ang="0">
                  <a:pos x="14" y="58"/>
                </a:cxn>
                <a:cxn ang="0">
                  <a:pos x="14" y="0"/>
                </a:cxn>
                <a:cxn ang="0">
                  <a:pos x="0" y="11"/>
                </a:cxn>
              </a:cxnLst>
              <a:rect l="0" t="0" r="r" b="b"/>
              <a:pathLst>
                <a:path w="14" h="58">
                  <a:moveTo>
                    <a:pt x="0" y="11"/>
                  </a:moveTo>
                  <a:lnTo>
                    <a:pt x="0" y="58"/>
                  </a:lnTo>
                  <a:lnTo>
                    <a:pt x="14" y="58"/>
                  </a:lnTo>
                  <a:lnTo>
                    <a:pt x="14" y="0"/>
                  </a:lnTo>
                  <a:lnTo>
                    <a:pt x="0" y="11"/>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2" name="Freeform 33"/>
            <p:cNvSpPr/>
            <p:nvPr/>
          </p:nvSpPr>
          <p:spPr bwMode="auto">
            <a:xfrm>
              <a:off x="3295650" y="3843338"/>
              <a:ext cx="23813" cy="69850"/>
            </a:xfrm>
            <a:custGeom>
              <a:avLst/>
              <a:gdLst/>
              <a:ahLst/>
              <a:cxnLst>
                <a:cxn ang="0">
                  <a:pos x="0" y="15"/>
                </a:cxn>
                <a:cxn ang="0">
                  <a:pos x="0" y="44"/>
                </a:cxn>
                <a:cxn ang="0">
                  <a:pos x="15" y="44"/>
                </a:cxn>
                <a:cxn ang="0">
                  <a:pos x="15" y="0"/>
                </a:cxn>
                <a:cxn ang="0">
                  <a:pos x="0" y="15"/>
                </a:cxn>
              </a:cxnLst>
              <a:rect l="0" t="0" r="r" b="b"/>
              <a:pathLst>
                <a:path w="15" h="44">
                  <a:moveTo>
                    <a:pt x="0" y="15"/>
                  </a:moveTo>
                  <a:lnTo>
                    <a:pt x="0" y="44"/>
                  </a:lnTo>
                  <a:lnTo>
                    <a:pt x="15" y="44"/>
                  </a:lnTo>
                  <a:lnTo>
                    <a:pt x="15" y="0"/>
                  </a:lnTo>
                  <a:lnTo>
                    <a:pt x="0" y="15"/>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3" name="Freeform 34"/>
            <p:cNvSpPr/>
            <p:nvPr/>
          </p:nvSpPr>
          <p:spPr bwMode="auto">
            <a:xfrm>
              <a:off x="3267075" y="3843338"/>
              <a:ext cx="23813" cy="69850"/>
            </a:xfrm>
            <a:custGeom>
              <a:avLst/>
              <a:gdLst/>
              <a:ahLst/>
              <a:cxnLst>
                <a:cxn ang="0">
                  <a:pos x="0" y="0"/>
                </a:cxn>
                <a:cxn ang="0">
                  <a:pos x="0" y="44"/>
                </a:cxn>
                <a:cxn ang="0">
                  <a:pos x="15" y="44"/>
                </a:cxn>
                <a:cxn ang="0">
                  <a:pos x="15" y="11"/>
                </a:cxn>
                <a:cxn ang="0">
                  <a:pos x="0" y="0"/>
                </a:cxn>
              </a:cxnLst>
              <a:rect l="0" t="0" r="r" b="b"/>
              <a:pathLst>
                <a:path w="15" h="44">
                  <a:moveTo>
                    <a:pt x="0" y="0"/>
                  </a:moveTo>
                  <a:lnTo>
                    <a:pt x="0" y="44"/>
                  </a:lnTo>
                  <a:lnTo>
                    <a:pt x="15" y="44"/>
                  </a:lnTo>
                  <a:lnTo>
                    <a:pt x="15" y="11"/>
                  </a:lnTo>
                  <a:lnTo>
                    <a:pt x="0" y="0"/>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4" name="Freeform 35"/>
            <p:cNvSpPr/>
            <p:nvPr/>
          </p:nvSpPr>
          <p:spPr bwMode="auto">
            <a:xfrm>
              <a:off x="3238500" y="3832225"/>
              <a:ext cx="23813" cy="80963"/>
            </a:xfrm>
            <a:custGeom>
              <a:avLst/>
              <a:gdLst/>
              <a:ahLst/>
              <a:cxnLst>
                <a:cxn ang="0">
                  <a:pos x="15" y="0"/>
                </a:cxn>
                <a:cxn ang="0">
                  <a:pos x="0" y="11"/>
                </a:cxn>
                <a:cxn ang="0">
                  <a:pos x="0" y="51"/>
                </a:cxn>
                <a:cxn ang="0">
                  <a:pos x="15" y="51"/>
                </a:cxn>
                <a:cxn ang="0">
                  <a:pos x="15" y="0"/>
                </a:cxn>
                <a:cxn ang="0">
                  <a:pos x="15" y="0"/>
                </a:cxn>
              </a:cxnLst>
              <a:rect l="0" t="0" r="r" b="b"/>
              <a:pathLst>
                <a:path w="15" h="51">
                  <a:moveTo>
                    <a:pt x="15" y="0"/>
                  </a:moveTo>
                  <a:lnTo>
                    <a:pt x="0" y="11"/>
                  </a:lnTo>
                  <a:lnTo>
                    <a:pt x="0" y="51"/>
                  </a:lnTo>
                  <a:lnTo>
                    <a:pt x="15" y="51"/>
                  </a:lnTo>
                  <a:lnTo>
                    <a:pt x="15" y="0"/>
                  </a:lnTo>
                  <a:lnTo>
                    <a:pt x="15" y="0"/>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5" name="Freeform 36"/>
            <p:cNvSpPr/>
            <p:nvPr/>
          </p:nvSpPr>
          <p:spPr bwMode="auto">
            <a:xfrm>
              <a:off x="3209925" y="3860800"/>
              <a:ext cx="22225" cy="52388"/>
            </a:xfrm>
            <a:custGeom>
              <a:avLst/>
              <a:gdLst/>
              <a:ahLst/>
              <a:cxnLst>
                <a:cxn ang="0">
                  <a:pos x="0" y="11"/>
                </a:cxn>
                <a:cxn ang="0">
                  <a:pos x="0" y="33"/>
                </a:cxn>
                <a:cxn ang="0">
                  <a:pos x="14" y="33"/>
                </a:cxn>
                <a:cxn ang="0">
                  <a:pos x="14" y="0"/>
                </a:cxn>
                <a:cxn ang="0">
                  <a:pos x="0" y="11"/>
                </a:cxn>
              </a:cxnLst>
              <a:rect l="0" t="0" r="r" b="b"/>
              <a:pathLst>
                <a:path w="14" h="33">
                  <a:moveTo>
                    <a:pt x="0" y="11"/>
                  </a:moveTo>
                  <a:lnTo>
                    <a:pt x="0" y="33"/>
                  </a:lnTo>
                  <a:lnTo>
                    <a:pt x="14" y="33"/>
                  </a:lnTo>
                  <a:lnTo>
                    <a:pt x="14" y="0"/>
                  </a:lnTo>
                  <a:lnTo>
                    <a:pt x="0" y="11"/>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6" name="Freeform 37"/>
            <p:cNvSpPr/>
            <p:nvPr/>
          </p:nvSpPr>
          <p:spPr bwMode="auto">
            <a:xfrm>
              <a:off x="3181350" y="3884613"/>
              <a:ext cx="22225" cy="28575"/>
            </a:xfrm>
            <a:custGeom>
              <a:avLst/>
              <a:gdLst/>
              <a:ahLst/>
              <a:cxnLst>
                <a:cxn ang="0">
                  <a:pos x="0" y="14"/>
                </a:cxn>
                <a:cxn ang="0">
                  <a:pos x="0" y="18"/>
                </a:cxn>
                <a:cxn ang="0">
                  <a:pos x="14" y="18"/>
                </a:cxn>
                <a:cxn ang="0">
                  <a:pos x="14" y="0"/>
                </a:cxn>
                <a:cxn ang="0">
                  <a:pos x="0" y="14"/>
                </a:cxn>
              </a:cxnLst>
              <a:rect l="0" t="0" r="r" b="b"/>
              <a:pathLst>
                <a:path w="14" h="18">
                  <a:moveTo>
                    <a:pt x="0" y="14"/>
                  </a:moveTo>
                  <a:lnTo>
                    <a:pt x="0" y="18"/>
                  </a:lnTo>
                  <a:lnTo>
                    <a:pt x="14" y="18"/>
                  </a:lnTo>
                  <a:lnTo>
                    <a:pt x="14" y="0"/>
                  </a:lnTo>
                  <a:lnTo>
                    <a:pt x="0" y="14"/>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grpSp>
      <p:grpSp>
        <p:nvGrpSpPr>
          <p:cNvPr id="17" name="Group 41"/>
          <p:cNvGrpSpPr/>
          <p:nvPr/>
        </p:nvGrpSpPr>
        <p:grpSpPr>
          <a:xfrm>
            <a:off x="6615389" y="2393441"/>
            <a:ext cx="360747" cy="274696"/>
            <a:chOff x="3694113" y="3481388"/>
            <a:chExt cx="173038" cy="131763"/>
          </a:xfrm>
          <a:solidFill>
            <a:schemeClr val="bg1"/>
          </a:solidFill>
        </p:grpSpPr>
        <p:sp>
          <p:nvSpPr>
            <p:cNvPr id="18" name="Freeform 38"/>
            <p:cNvSpPr>
              <a:spLocks noEditPoints="1"/>
            </p:cNvSpPr>
            <p:nvPr/>
          </p:nvSpPr>
          <p:spPr bwMode="auto">
            <a:xfrm>
              <a:off x="3694113" y="3481388"/>
              <a:ext cx="173038" cy="131763"/>
            </a:xfrm>
            <a:custGeom>
              <a:avLst/>
              <a:gdLst/>
              <a:ahLst/>
              <a:cxnLst>
                <a:cxn ang="0">
                  <a:pos x="27" y="0"/>
                </a:cxn>
                <a:cxn ang="0">
                  <a:pos x="3" y="0"/>
                </a:cxn>
                <a:cxn ang="0">
                  <a:pos x="0" y="3"/>
                </a:cxn>
                <a:cxn ang="0">
                  <a:pos x="0" y="17"/>
                </a:cxn>
                <a:cxn ang="0">
                  <a:pos x="3" y="20"/>
                </a:cxn>
                <a:cxn ang="0">
                  <a:pos x="10" y="20"/>
                </a:cxn>
                <a:cxn ang="0">
                  <a:pos x="9" y="21"/>
                </a:cxn>
                <a:cxn ang="0">
                  <a:pos x="5" y="21"/>
                </a:cxn>
                <a:cxn ang="0">
                  <a:pos x="3" y="22"/>
                </a:cxn>
                <a:cxn ang="0">
                  <a:pos x="5" y="23"/>
                </a:cxn>
                <a:cxn ang="0">
                  <a:pos x="25" y="23"/>
                </a:cxn>
                <a:cxn ang="0">
                  <a:pos x="27" y="22"/>
                </a:cxn>
                <a:cxn ang="0">
                  <a:pos x="25" y="21"/>
                </a:cxn>
                <a:cxn ang="0">
                  <a:pos x="21" y="21"/>
                </a:cxn>
                <a:cxn ang="0">
                  <a:pos x="20" y="20"/>
                </a:cxn>
                <a:cxn ang="0">
                  <a:pos x="27" y="20"/>
                </a:cxn>
                <a:cxn ang="0">
                  <a:pos x="30" y="17"/>
                </a:cxn>
                <a:cxn ang="0">
                  <a:pos x="30" y="3"/>
                </a:cxn>
                <a:cxn ang="0">
                  <a:pos x="27" y="0"/>
                </a:cxn>
                <a:cxn ang="0">
                  <a:pos x="29" y="17"/>
                </a:cxn>
                <a:cxn ang="0">
                  <a:pos x="27" y="18"/>
                </a:cxn>
                <a:cxn ang="0">
                  <a:pos x="3" y="18"/>
                </a:cxn>
                <a:cxn ang="0">
                  <a:pos x="1" y="17"/>
                </a:cxn>
                <a:cxn ang="0">
                  <a:pos x="1" y="3"/>
                </a:cxn>
                <a:cxn ang="0">
                  <a:pos x="3" y="2"/>
                </a:cxn>
                <a:cxn ang="0">
                  <a:pos x="27" y="2"/>
                </a:cxn>
                <a:cxn ang="0">
                  <a:pos x="29" y="3"/>
                </a:cxn>
                <a:cxn ang="0">
                  <a:pos x="29" y="17"/>
                </a:cxn>
              </a:cxnLst>
              <a:rect l="0" t="0" r="r" b="b"/>
              <a:pathLst>
                <a:path w="30" h="23">
                  <a:moveTo>
                    <a:pt x="27" y="0"/>
                  </a:moveTo>
                  <a:cubicBezTo>
                    <a:pt x="3" y="0"/>
                    <a:pt x="3" y="0"/>
                    <a:pt x="3" y="0"/>
                  </a:cubicBezTo>
                  <a:cubicBezTo>
                    <a:pt x="1" y="0"/>
                    <a:pt x="0" y="1"/>
                    <a:pt x="0" y="3"/>
                  </a:cubicBezTo>
                  <a:cubicBezTo>
                    <a:pt x="0" y="17"/>
                    <a:pt x="0" y="17"/>
                    <a:pt x="0" y="17"/>
                  </a:cubicBezTo>
                  <a:cubicBezTo>
                    <a:pt x="0" y="19"/>
                    <a:pt x="1" y="20"/>
                    <a:pt x="3" y="20"/>
                  </a:cubicBezTo>
                  <a:cubicBezTo>
                    <a:pt x="10" y="20"/>
                    <a:pt x="10" y="20"/>
                    <a:pt x="10" y="20"/>
                  </a:cubicBezTo>
                  <a:cubicBezTo>
                    <a:pt x="9" y="20"/>
                    <a:pt x="9" y="20"/>
                    <a:pt x="9" y="21"/>
                  </a:cubicBezTo>
                  <a:cubicBezTo>
                    <a:pt x="5" y="21"/>
                    <a:pt x="5" y="21"/>
                    <a:pt x="5" y="21"/>
                  </a:cubicBezTo>
                  <a:cubicBezTo>
                    <a:pt x="4" y="21"/>
                    <a:pt x="3" y="21"/>
                    <a:pt x="3" y="22"/>
                  </a:cubicBezTo>
                  <a:cubicBezTo>
                    <a:pt x="3" y="22"/>
                    <a:pt x="4" y="23"/>
                    <a:pt x="5" y="23"/>
                  </a:cubicBezTo>
                  <a:cubicBezTo>
                    <a:pt x="25" y="23"/>
                    <a:pt x="25" y="23"/>
                    <a:pt x="25" y="23"/>
                  </a:cubicBezTo>
                  <a:cubicBezTo>
                    <a:pt x="26" y="23"/>
                    <a:pt x="27" y="22"/>
                    <a:pt x="27" y="22"/>
                  </a:cubicBezTo>
                  <a:cubicBezTo>
                    <a:pt x="27" y="21"/>
                    <a:pt x="26" y="21"/>
                    <a:pt x="25" y="21"/>
                  </a:cubicBezTo>
                  <a:cubicBezTo>
                    <a:pt x="21" y="21"/>
                    <a:pt x="21" y="21"/>
                    <a:pt x="21" y="21"/>
                  </a:cubicBezTo>
                  <a:cubicBezTo>
                    <a:pt x="21" y="20"/>
                    <a:pt x="20" y="20"/>
                    <a:pt x="20" y="20"/>
                  </a:cubicBezTo>
                  <a:cubicBezTo>
                    <a:pt x="27" y="20"/>
                    <a:pt x="27" y="20"/>
                    <a:pt x="27" y="20"/>
                  </a:cubicBezTo>
                  <a:cubicBezTo>
                    <a:pt x="29" y="20"/>
                    <a:pt x="30" y="19"/>
                    <a:pt x="30" y="17"/>
                  </a:cubicBezTo>
                  <a:cubicBezTo>
                    <a:pt x="30" y="3"/>
                    <a:pt x="30" y="3"/>
                    <a:pt x="30" y="3"/>
                  </a:cubicBezTo>
                  <a:cubicBezTo>
                    <a:pt x="30" y="1"/>
                    <a:pt x="29" y="0"/>
                    <a:pt x="27" y="0"/>
                  </a:cubicBezTo>
                  <a:close/>
                  <a:moveTo>
                    <a:pt x="29" y="17"/>
                  </a:moveTo>
                  <a:cubicBezTo>
                    <a:pt x="29" y="18"/>
                    <a:pt x="28" y="18"/>
                    <a:pt x="27" y="18"/>
                  </a:cubicBezTo>
                  <a:cubicBezTo>
                    <a:pt x="3" y="18"/>
                    <a:pt x="3" y="18"/>
                    <a:pt x="3" y="18"/>
                  </a:cubicBezTo>
                  <a:cubicBezTo>
                    <a:pt x="2" y="18"/>
                    <a:pt x="1" y="18"/>
                    <a:pt x="1" y="17"/>
                  </a:cubicBezTo>
                  <a:cubicBezTo>
                    <a:pt x="1" y="3"/>
                    <a:pt x="1" y="3"/>
                    <a:pt x="1" y="3"/>
                  </a:cubicBezTo>
                  <a:cubicBezTo>
                    <a:pt x="1" y="2"/>
                    <a:pt x="2" y="2"/>
                    <a:pt x="3" y="2"/>
                  </a:cubicBezTo>
                  <a:cubicBezTo>
                    <a:pt x="27" y="2"/>
                    <a:pt x="27" y="2"/>
                    <a:pt x="27" y="2"/>
                  </a:cubicBezTo>
                  <a:cubicBezTo>
                    <a:pt x="28" y="2"/>
                    <a:pt x="29" y="2"/>
                    <a:pt x="29" y="3"/>
                  </a:cubicBezTo>
                  <a:lnTo>
                    <a:pt x="29" y="17"/>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9" name="Freeform 39"/>
            <p:cNvSpPr>
              <a:spLocks noEditPoints="1"/>
            </p:cNvSpPr>
            <p:nvPr/>
          </p:nvSpPr>
          <p:spPr bwMode="auto">
            <a:xfrm>
              <a:off x="3733800" y="3514725"/>
              <a:ext cx="63500" cy="63500"/>
            </a:xfrm>
            <a:custGeom>
              <a:avLst/>
              <a:gdLst/>
              <a:ahLst/>
              <a:cxnLst>
                <a:cxn ang="0">
                  <a:pos x="11" y="6"/>
                </a:cxn>
                <a:cxn ang="0">
                  <a:pos x="11" y="5"/>
                </a:cxn>
                <a:cxn ang="0">
                  <a:pos x="9" y="5"/>
                </a:cxn>
                <a:cxn ang="0">
                  <a:pos x="9" y="3"/>
                </a:cxn>
                <a:cxn ang="0">
                  <a:pos x="9" y="2"/>
                </a:cxn>
                <a:cxn ang="0">
                  <a:pos x="8" y="1"/>
                </a:cxn>
                <a:cxn ang="0">
                  <a:pos x="8" y="2"/>
                </a:cxn>
                <a:cxn ang="0">
                  <a:pos x="6" y="1"/>
                </a:cxn>
                <a:cxn ang="0">
                  <a:pos x="6" y="0"/>
                </a:cxn>
                <a:cxn ang="0">
                  <a:pos x="5" y="0"/>
                </a:cxn>
                <a:cxn ang="0">
                  <a:pos x="5" y="1"/>
                </a:cxn>
                <a:cxn ang="0">
                  <a:pos x="3" y="2"/>
                </a:cxn>
                <a:cxn ang="0">
                  <a:pos x="2" y="1"/>
                </a:cxn>
                <a:cxn ang="0">
                  <a:pos x="1" y="2"/>
                </a:cxn>
                <a:cxn ang="0">
                  <a:pos x="2" y="3"/>
                </a:cxn>
                <a:cxn ang="0">
                  <a:pos x="1" y="5"/>
                </a:cxn>
                <a:cxn ang="0">
                  <a:pos x="0" y="5"/>
                </a:cxn>
                <a:cxn ang="0">
                  <a:pos x="0" y="6"/>
                </a:cxn>
                <a:cxn ang="0">
                  <a:pos x="1" y="6"/>
                </a:cxn>
                <a:cxn ang="0">
                  <a:pos x="2" y="8"/>
                </a:cxn>
                <a:cxn ang="0">
                  <a:pos x="1" y="9"/>
                </a:cxn>
                <a:cxn ang="0">
                  <a:pos x="2" y="10"/>
                </a:cxn>
                <a:cxn ang="0">
                  <a:pos x="3" y="9"/>
                </a:cxn>
                <a:cxn ang="0">
                  <a:pos x="5" y="10"/>
                </a:cxn>
                <a:cxn ang="0">
                  <a:pos x="5" y="11"/>
                </a:cxn>
                <a:cxn ang="0">
                  <a:pos x="6" y="11"/>
                </a:cxn>
                <a:cxn ang="0">
                  <a:pos x="6" y="10"/>
                </a:cxn>
                <a:cxn ang="0">
                  <a:pos x="8" y="9"/>
                </a:cxn>
                <a:cxn ang="0">
                  <a:pos x="9" y="10"/>
                </a:cxn>
                <a:cxn ang="0">
                  <a:pos x="9" y="9"/>
                </a:cxn>
                <a:cxn ang="0">
                  <a:pos x="9" y="8"/>
                </a:cxn>
                <a:cxn ang="0">
                  <a:pos x="9" y="6"/>
                </a:cxn>
                <a:cxn ang="0">
                  <a:pos x="11" y="6"/>
                </a:cxn>
                <a:cxn ang="0">
                  <a:pos x="8" y="6"/>
                </a:cxn>
                <a:cxn ang="0">
                  <a:pos x="5" y="9"/>
                </a:cxn>
                <a:cxn ang="0">
                  <a:pos x="2" y="6"/>
                </a:cxn>
                <a:cxn ang="0">
                  <a:pos x="5" y="2"/>
                </a:cxn>
                <a:cxn ang="0">
                  <a:pos x="8" y="6"/>
                </a:cxn>
              </a:cxnLst>
              <a:rect l="0" t="0" r="r" b="b"/>
              <a:pathLst>
                <a:path w="11" h="11">
                  <a:moveTo>
                    <a:pt x="11" y="6"/>
                  </a:moveTo>
                  <a:cubicBezTo>
                    <a:pt x="11" y="5"/>
                    <a:pt x="11" y="5"/>
                    <a:pt x="11" y="5"/>
                  </a:cubicBezTo>
                  <a:cubicBezTo>
                    <a:pt x="9" y="5"/>
                    <a:pt x="9" y="5"/>
                    <a:pt x="9" y="5"/>
                  </a:cubicBezTo>
                  <a:cubicBezTo>
                    <a:pt x="9" y="4"/>
                    <a:pt x="9" y="4"/>
                    <a:pt x="9" y="3"/>
                  </a:cubicBezTo>
                  <a:cubicBezTo>
                    <a:pt x="9" y="2"/>
                    <a:pt x="9" y="2"/>
                    <a:pt x="9" y="2"/>
                  </a:cubicBezTo>
                  <a:cubicBezTo>
                    <a:pt x="8" y="1"/>
                    <a:pt x="8" y="1"/>
                    <a:pt x="8" y="1"/>
                  </a:cubicBezTo>
                  <a:cubicBezTo>
                    <a:pt x="8" y="2"/>
                    <a:pt x="8" y="2"/>
                    <a:pt x="8" y="2"/>
                  </a:cubicBezTo>
                  <a:cubicBezTo>
                    <a:pt x="7" y="2"/>
                    <a:pt x="7" y="1"/>
                    <a:pt x="6" y="1"/>
                  </a:cubicBezTo>
                  <a:cubicBezTo>
                    <a:pt x="6" y="0"/>
                    <a:pt x="6" y="0"/>
                    <a:pt x="6" y="0"/>
                  </a:cubicBezTo>
                  <a:cubicBezTo>
                    <a:pt x="5" y="0"/>
                    <a:pt x="5" y="0"/>
                    <a:pt x="5" y="0"/>
                  </a:cubicBezTo>
                  <a:cubicBezTo>
                    <a:pt x="5" y="1"/>
                    <a:pt x="5" y="1"/>
                    <a:pt x="5" y="1"/>
                  </a:cubicBezTo>
                  <a:cubicBezTo>
                    <a:pt x="4" y="1"/>
                    <a:pt x="3" y="2"/>
                    <a:pt x="3" y="2"/>
                  </a:cubicBezTo>
                  <a:cubicBezTo>
                    <a:pt x="2" y="1"/>
                    <a:pt x="2" y="1"/>
                    <a:pt x="2" y="1"/>
                  </a:cubicBezTo>
                  <a:cubicBezTo>
                    <a:pt x="1" y="2"/>
                    <a:pt x="1" y="2"/>
                    <a:pt x="1" y="2"/>
                  </a:cubicBezTo>
                  <a:cubicBezTo>
                    <a:pt x="2" y="3"/>
                    <a:pt x="2" y="3"/>
                    <a:pt x="2" y="3"/>
                  </a:cubicBezTo>
                  <a:cubicBezTo>
                    <a:pt x="1" y="4"/>
                    <a:pt x="1" y="4"/>
                    <a:pt x="1" y="5"/>
                  </a:cubicBezTo>
                  <a:cubicBezTo>
                    <a:pt x="0" y="5"/>
                    <a:pt x="0" y="5"/>
                    <a:pt x="0" y="5"/>
                  </a:cubicBezTo>
                  <a:cubicBezTo>
                    <a:pt x="0" y="6"/>
                    <a:pt x="0" y="6"/>
                    <a:pt x="0" y="6"/>
                  </a:cubicBezTo>
                  <a:cubicBezTo>
                    <a:pt x="1" y="6"/>
                    <a:pt x="1" y="6"/>
                    <a:pt x="1" y="6"/>
                  </a:cubicBezTo>
                  <a:cubicBezTo>
                    <a:pt x="1" y="7"/>
                    <a:pt x="1" y="8"/>
                    <a:pt x="2" y="8"/>
                  </a:cubicBezTo>
                  <a:cubicBezTo>
                    <a:pt x="1" y="9"/>
                    <a:pt x="1" y="9"/>
                    <a:pt x="1" y="9"/>
                  </a:cubicBezTo>
                  <a:cubicBezTo>
                    <a:pt x="2" y="10"/>
                    <a:pt x="2" y="10"/>
                    <a:pt x="2" y="10"/>
                  </a:cubicBezTo>
                  <a:cubicBezTo>
                    <a:pt x="3" y="9"/>
                    <a:pt x="3" y="9"/>
                    <a:pt x="3" y="9"/>
                  </a:cubicBezTo>
                  <a:cubicBezTo>
                    <a:pt x="3" y="10"/>
                    <a:pt x="4" y="10"/>
                    <a:pt x="5" y="10"/>
                  </a:cubicBezTo>
                  <a:cubicBezTo>
                    <a:pt x="5" y="11"/>
                    <a:pt x="5" y="11"/>
                    <a:pt x="5" y="11"/>
                  </a:cubicBezTo>
                  <a:cubicBezTo>
                    <a:pt x="6" y="11"/>
                    <a:pt x="6" y="11"/>
                    <a:pt x="6" y="11"/>
                  </a:cubicBezTo>
                  <a:cubicBezTo>
                    <a:pt x="6" y="10"/>
                    <a:pt x="6" y="10"/>
                    <a:pt x="6" y="10"/>
                  </a:cubicBezTo>
                  <a:cubicBezTo>
                    <a:pt x="7" y="10"/>
                    <a:pt x="7" y="10"/>
                    <a:pt x="8" y="9"/>
                  </a:cubicBezTo>
                  <a:cubicBezTo>
                    <a:pt x="9" y="10"/>
                    <a:pt x="9" y="10"/>
                    <a:pt x="9" y="10"/>
                  </a:cubicBezTo>
                  <a:cubicBezTo>
                    <a:pt x="9" y="9"/>
                    <a:pt x="9" y="9"/>
                    <a:pt x="9" y="9"/>
                  </a:cubicBezTo>
                  <a:cubicBezTo>
                    <a:pt x="9" y="8"/>
                    <a:pt x="9" y="8"/>
                    <a:pt x="9" y="8"/>
                  </a:cubicBezTo>
                  <a:cubicBezTo>
                    <a:pt x="9" y="8"/>
                    <a:pt x="9" y="7"/>
                    <a:pt x="9" y="6"/>
                  </a:cubicBezTo>
                  <a:lnTo>
                    <a:pt x="11" y="6"/>
                  </a:lnTo>
                  <a:close/>
                  <a:moveTo>
                    <a:pt x="8" y="6"/>
                  </a:moveTo>
                  <a:cubicBezTo>
                    <a:pt x="8" y="7"/>
                    <a:pt x="7" y="9"/>
                    <a:pt x="5" y="9"/>
                  </a:cubicBezTo>
                  <a:cubicBezTo>
                    <a:pt x="3" y="9"/>
                    <a:pt x="2" y="7"/>
                    <a:pt x="2" y="6"/>
                  </a:cubicBezTo>
                  <a:cubicBezTo>
                    <a:pt x="2" y="4"/>
                    <a:pt x="3" y="2"/>
                    <a:pt x="5" y="2"/>
                  </a:cubicBezTo>
                  <a:cubicBezTo>
                    <a:pt x="7" y="2"/>
                    <a:pt x="8" y="4"/>
                    <a:pt x="8" y="6"/>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20" name="Freeform 40"/>
            <p:cNvSpPr>
              <a:spLocks noEditPoints="1"/>
            </p:cNvSpPr>
            <p:nvPr/>
          </p:nvSpPr>
          <p:spPr bwMode="auto">
            <a:xfrm>
              <a:off x="3792538" y="3544888"/>
              <a:ext cx="34925" cy="28575"/>
            </a:xfrm>
            <a:custGeom>
              <a:avLst/>
              <a:gdLst/>
              <a:ahLst/>
              <a:cxnLst>
                <a:cxn ang="0">
                  <a:pos x="6" y="3"/>
                </a:cxn>
                <a:cxn ang="0">
                  <a:pos x="6" y="2"/>
                </a:cxn>
                <a:cxn ang="0">
                  <a:pos x="5" y="2"/>
                </a:cxn>
                <a:cxn ang="0">
                  <a:pos x="5" y="1"/>
                </a:cxn>
                <a:cxn ang="0">
                  <a:pos x="5" y="1"/>
                </a:cxn>
                <a:cxn ang="0">
                  <a:pos x="5" y="0"/>
                </a:cxn>
                <a:cxn ang="0">
                  <a:pos x="4" y="1"/>
                </a:cxn>
                <a:cxn ang="0">
                  <a:pos x="3" y="0"/>
                </a:cxn>
                <a:cxn ang="0">
                  <a:pos x="3" y="0"/>
                </a:cxn>
                <a:cxn ang="0">
                  <a:pos x="3" y="0"/>
                </a:cxn>
                <a:cxn ang="0">
                  <a:pos x="3" y="0"/>
                </a:cxn>
                <a:cxn ang="0">
                  <a:pos x="2" y="1"/>
                </a:cxn>
                <a:cxn ang="0">
                  <a:pos x="1" y="0"/>
                </a:cxn>
                <a:cxn ang="0">
                  <a:pos x="1" y="1"/>
                </a:cxn>
                <a:cxn ang="0">
                  <a:pos x="1" y="1"/>
                </a:cxn>
                <a:cxn ang="0">
                  <a:pos x="1" y="2"/>
                </a:cxn>
                <a:cxn ang="0">
                  <a:pos x="0" y="2"/>
                </a:cxn>
                <a:cxn ang="0">
                  <a:pos x="0" y="3"/>
                </a:cxn>
                <a:cxn ang="0">
                  <a:pos x="1" y="3"/>
                </a:cxn>
                <a:cxn ang="0">
                  <a:pos x="1" y="4"/>
                </a:cxn>
                <a:cxn ang="0">
                  <a:pos x="1" y="4"/>
                </a:cxn>
                <a:cxn ang="0">
                  <a:pos x="1" y="4"/>
                </a:cxn>
                <a:cxn ang="0">
                  <a:pos x="2" y="4"/>
                </a:cxn>
                <a:cxn ang="0">
                  <a:pos x="3" y="4"/>
                </a:cxn>
                <a:cxn ang="0">
                  <a:pos x="3" y="5"/>
                </a:cxn>
                <a:cxn ang="0">
                  <a:pos x="3" y="5"/>
                </a:cxn>
                <a:cxn ang="0">
                  <a:pos x="3" y="4"/>
                </a:cxn>
                <a:cxn ang="0">
                  <a:pos x="4" y="4"/>
                </a:cxn>
                <a:cxn ang="0">
                  <a:pos x="5" y="4"/>
                </a:cxn>
                <a:cxn ang="0">
                  <a:pos x="5" y="4"/>
                </a:cxn>
                <a:cxn ang="0">
                  <a:pos x="5" y="4"/>
                </a:cxn>
                <a:cxn ang="0">
                  <a:pos x="5" y="3"/>
                </a:cxn>
                <a:cxn ang="0">
                  <a:pos x="6" y="3"/>
                </a:cxn>
                <a:cxn ang="0">
                  <a:pos x="5" y="2"/>
                </a:cxn>
                <a:cxn ang="0">
                  <a:pos x="3" y="4"/>
                </a:cxn>
                <a:cxn ang="0">
                  <a:pos x="1" y="2"/>
                </a:cxn>
                <a:cxn ang="0">
                  <a:pos x="3" y="1"/>
                </a:cxn>
                <a:cxn ang="0">
                  <a:pos x="5" y="2"/>
                </a:cxn>
              </a:cxnLst>
              <a:rect l="0" t="0" r="r" b="b"/>
              <a:pathLst>
                <a:path w="6" h="5">
                  <a:moveTo>
                    <a:pt x="6" y="3"/>
                  </a:moveTo>
                  <a:cubicBezTo>
                    <a:pt x="6" y="2"/>
                    <a:pt x="6" y="2"/>
                    <a:pt x="6" y="2"/>
                  </a:cubicBezTo>
                  <a:cubicBezTo>
                    <a:pt x="5" y="2"/>
                    <a:pt x="5" y="2"/>
                    <a:pt x="5" y="2"/>
                  </a:cubicBezTo>
                  <a:cubicBezTo>
                    <a:pt x="5" y="2"/>
                    <a:pt x="5" y="1"/>
                    <a:pt x="5" y="1"/>
                  </a:cubicBezTo>
                  <a:cubicBezTo>
                    <a:pt x="5" y="1"/>
                    <a:pt x="5" y="1"/>
                    <a:pt x="5" y="1"/>
                  </a:cubicBezTo>
                  <a:cubicBezTo>
                    <a:pt x="5" y="0"/>
                    <a:pt x="5" y="0"/>
                    <a:pt x="5" y="0"/>
                  </a:cubicBezTo>
                  <a:cubicBezTo>
                    <a:pt x="4" y="1"/>
                    <a:pt x="4" y="1"/>
                    <a:pt x="4" y="1"/>
                  </a:cubicBezTo>
                  <a:cubicBezTo>
                    <a:pt x="4" y="0"/>
                    <a:pt x="4" y="0"/>
                    <a:pt x="3" y="0"/>
                  </a:cubicBezTo>
                  <a:cubicBezTo>
                    <a:pt x="3" y="0"/>
                    <a:pt x="3" y="0"/>
                    <a:pt x="3" y="0"/>
                  </a:cubicBezTo>
                  <a:cubicBezTo>
                    <a:pt x="3" y="0"/>
                    <a:pt x="3" y="0"/>
                    <a:pt x="3" y="0"/>
                  </a:cubicBezTo>
                  <a:cubicBezTo>
                    <a:pt x="3" y="0"/>
                    <a:pt x="3" y="0"/>
                    <a:pt x="3" y="0"/>
                  </a:cubicBezTo>
                  <a:cubicBezTo>
                    <a:pt x="2" y="0"/>
                    <a:pt x="2" y="0"/>
                    <a:pt x="2" y="1"/>
                  </a:cubicBezTo>
                  <a:cubicBezTo>
                    <a:pt x="1" y="0"/>
                    <a:pt x="1" y="0"/>
                    <a:pt x="1" y="0"/>
                  </a:cubicBezTo>
                  <a:cubicBezTo>
                    <a:pt x="1" y="1"/>
                    <a:pt x="1" y="1"/>
                    <a:pt x="1" y="1"/>
                  </a:cubicBezTo>
                  <a:cubicBezTo>
                    <a:pt x="1" y="1"/>
                    <a:pt x="1" y="1"/>
                    <a:pt x="1" y="1"/>
                  </a:cubicBezTo>
                  <a:cubicBezTo>
                    <a:pt x="1" y="1"/>
                    <a:pt x="1" y="2"/>
                    <a:pt x="1" y="2"/>
                  </a:cubicBezTo>
                  <a:cubicBezTo>
                    <a:pt x="0" y="2"/>
                    <a:pt x="0" y="2"/>
                    <a:pt x="0" y="2"/>
                  </a:cubicBezTo>
                  <a:cubicBezTo>
                    <a:pt x="0" y="3"/>
                    <a:pt x="0" y="3"/>
                    <a:pt x="0" y="3"/>
                  </a:cubicBezTo>
                  <a:cubicBezTo>
                    <a:pt x="1" y="3"/>
                    <a:pt x="1" y="3"/>
                    <a:pt x="1" y="3"/>
                  </a:cubicBezTo>
                  <a:cubicBezTo>
                    <a:pt x="1" y="3"/>
                    <a:pt x="1" y="3"/>
                    <a:pt x="1" y="4"/>
                  </a:cubicBezTo>
                  <a:cubicBezTo>
                    <a:pt x="1" y="4"/>
                    <a:pt x="1" y="4"/>
                    <a:pt x="1" y="4"/>
                  </a:cubicBezTo>
                  <a:cubicBezTo>
                    <a:pt x="1" y="4"/>
                    <a:pt x="1" y="4"/>
                    <a:pt x="1" y="4"/>
                  </a:cubicBezTo>
                  <a:cubicBezTo>
                    <a:pt x="2" y="4"/>
                    <a:pt x="2" y="4"/>
                    <a:pt x="2" y="4"/>
                  </a:cubicBezTo>
                  <a:cubicBezTo>
                    <a:pt x="2" y="4"/>
                    <a:pt x="2" y="4"/>
                    <a:pt x="3" y="4"/>
                  </a:cubicBezTo>
                  <a:cubicBezTo>
                    <a:pt x="3" y="5"/>
                    <a:pt x="3" y="5"/>
                    <a:pt x="3" y="5"/>
                  </a:cubicBezTo>
                  <a:cubicBezTo>
                    <a:pt x="3" y="5"/>
                    <a:pt x="3" y="5"/>
                    <a:pt x="3" y="5"/>
                  </a:cubicBezTo>
                  <a:cubicBezTo>
                    <a:pt x="3" y="4"/>
                    <a:pt x="3" y="4"/>
                    <a:pt x="3" y="4"/>
                  </a:cubicBezTo>
                  <a:cubicBezTo>
                    <a:pt x="4" y="4"/>
                    <a:pt x="4" y="4"/>
                    <a:pt x="4" y="4"/>
                  </a:cubicBezTo>
                  <a:cubicBezTo>
                    <a:pt x="5" y="4"/>
                    <a:pt x="5" y="4"/>
                    <a:pt x="5" y="4"/>
                  </a:cubicBezTo>
                  <a:cubicBezTo>
                    <a:pt x="5" y="4"/>
                    <a:pt x="5" y="4"/>
                    <a:pt x="5" y="4"/>
                  </a:cubicBezTo>
                  <a:cubicBezTo>
                    <a:pt x="5" y="4"/>
                    <a:pt x="5" y="4"/>
                    <a:pt x="5" y="4"/>
                  </a:cubicBezTo>
                  <a:cubicBezTo>
                    <a:pt x="5" y="3"/>
                    <a:pt x="5" y="3"/>
                    <a:pt x="5" y="3"/>
                  </a:cubicBezTo>
                  <a:lnTo>
                    <a:pt x="6" y="3"/>
                  </a:lnTo>
                  <a:close/>
                  <a:moveTo>
                    <a:pt x="5" y="2"/>
                  </a:moveTo>
                  <a:cubicBezTo>
                    <a:pt x="5" y="3"/>
                    <a:pt x="4" y="4"/>
                    <a:pt x="3" y="4"/>
                  </a:cubicBezTo>
                  <a:cubicBezTo>
                    <a:pt x="2" y="4"/>
                    <a:pt x="1" y="3"/>
                    <a:pt x="1" y="2"/>
                  </a:cubicBezTo>
                  <a:cubicBezTo>
                    <a:pt x="1" y="1"/>
                    <a:pt x="2" y="1"/>
                    <a:pt x="3" y="1"/>
                  </a:cubicBezTo>
                  <a:cubicBezTo>
                    <a:pt x="4" y="1"/>
                    <a:pt x="5" y="1"/>
                    <a:pt x="5" y="2"/>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21" name="Freeform 41"/>
            <p:cNvSpPr>
              <a:spLocks noEditPoints="1"/>
            </p:cNvSpPr>
            <p:nvPr/>
          </p:nvSpPr>
          <p:spPr bwMode="auto">
            <a:xfrm>
              <a:off x="3786188" y="3497263"/>
              <a:ext cx="41275" cy="41275"/>
            </a:xfrm>
            <a:custGeom>
              <a:avLst/>
              <a:gdLst/>
              <a:ahLst/>
              <a:cxnLst>
                <a:cxn ang="0">
                  <a:pos x="7" y="4"/>
                </a:cxn>
                <a:cxn ang="0">
                  <a:pos x="7" y="3"/>
                </a:cxn>
                <a:cxn ang="0">
                  <a:pos x="6" y="3"/>
                </a:cxn>
                <a:cxn ang="0">
                  <a:pos x="6" y="2"/>
                </a:cxn>
                <a:cxn ang="0">
                  <a:pos x="6" y="1"/>
                </a:cxn>
                <a:cxn ang="0">
                  <a:pos x="5" y="1"/>
                </a:cxn>
                <a:cxn ang="0">
                  <a:pos x="5" y="1"/>
                </a:cxn>
                <a:cxn ang="0">
                  <a:pos x="4" y="1"/>
                </a:cxn>
                <a:cxn ang="0">
                  <a:pos x="4" y="0"/>
                </a:cxn>
                <a:cxn ang="0">
                  <a:pos x="3" y="0"/>
                </a:cxn>
                <a:cxn ang="0">
                  <a:pos x="3" y="1"/>
                </a:cxn>
                <a:cxn ang="0">
                  <a:pos x="1" y="1"/>
                </a:cxn>
                <a:cxn ang="0">
                  <a:pos x="1" y="1"/>
                </a:cxn>
                <a:cxn ang="0">
                  <a:pos x="0" y="1"/>
                </a:cxn>
                <a:cxn ang="0">
                  <a:pos x="1" y="2"/>
                </a:cxn>
                <a:cxn ang="0">
                  <a:pos x="0" y="3"/>
                </a:cxn>
                <a:cxn ang="0">
                  <a:pos x="0" y="3"/>
                </a:cxn>
                <a:cxn ang="0">
                  <a:pos x="0" y="4"/>
                </a:cxn>
                <a:cxn ang="0">
                  <a:pos x="0" y="4"/>
                </a:cxn>
                <a:cxn ang="0">
                  <a:pos x="1" y="5"/>
                </a:cxn>
                <a:cxn ang="0">
                  <a:pos x="0" y="6"/>
                </a:cxn>
                <a:cxn ang="0">
                  <a:pos x="1" y="6"/>
                </a:cxn>
                <a:cxn ang="0">
                  <a:pos x="1" y="6"/>
                </a:cxn>
                <a:cxn ang="0">
                  <a:pos x="3" y="6"/>
                </a:cxn>
                <a:cxn ang="0">
                  <a:pos x="3" y="7"/>
                </a:cxn>
                <a:cxn ang="0">
                  <a:pos x="4" y="7"/>
                </a:cxn>
                <a:cxn ang="0">
                  <a:pos x="4" y="6"/>
                </a:cxn>
                <a:cxn ang="0">
                  <a:pos x="5" y="6"/>
                </a:cxn>
                <a:cxn ang="0">
                  <a:pos x="5" y="6"/>
                </a:cxn>
                <a:cxn ang="0">
                  <a:pos x="6" y="6"/>
                </a:cxn>
                <a:cxn ang="0">
                  <a:pos x="6" y="5"/>
                </a:cxn>
                <a:cxn ang="0">
                  <a:pos x="6" y="4"/>
                </a:cxn>
                <a:cxn ang="0">
                  <a:pos x="7" y="4"/>
                </a:cxn>
                <a:cxn ang="0">
                  <a:pos x="5" y="4"/>
                </a:cxn>
                <a:cxn ang="0">
                  <a:pos x="3" y="6"/>
                </a:cxn>
                <a:cxn ang="0">
                  <a:pos x="1" y="4"/>
                </a:cxn>
                <a:cxn ang="0">
                  <a:pos x="3" y="1"/>
                </a:cxn>
                <a:cxn ang="0">
                  <a:pos x="5" y="4"/>
                </a:cxn>
              </a:cxnLst>
              <a:rect l="0" t="0" r="r" b="b"/>
              <a:pathLst>
                <a:path w="7" h="7">
                  <a:moveTo>
                    <a:pt x="7" y="4"/>
                  </a:moveTo>
                  <a:cubicBezTo>
                    <a:pt x="7" y="3"/>
                    <a:pt x="7" y="3"/>
                    <a:pt x="7" y="3"/>
                  </a:cubicBezTo>
                  <a:cubicBezTo>
                    <a:pt x="6" y="3"/>
                    <a:pt x="6" y="3"/>
                    <a:pt x="6" y="3"/>
                  </a:cubicBezTo>
                  <a:cubicBezTo>
                    <a:pt x="6" y="3"/>
                    <a:pt x="6" y="2"/>
                    <a:pt x="6" y="2"/>
                  </a:cubicBezTo>
                  <a:cubicBezTo>
                    <a:pt x="6" y="1"/>
                    <a:pt x="6" y="1"/>
                    <a:pt x="6" y="1"/>
                  </a:cubicBezTo>
                  <a:cubicBezTo>
                    <a:pt x="5" y="1"/>
                    <a:pt x="5" y="1"/>
                    <a:pt x="5" y="1"/>
                  </a:cubicBezTo>
                  <a:cubicBezTo>
                    <a:pt x="5" y="1"/>
                    <a:pt x="5" y="1"/>
                    <a:pt x="5" y="1"/>
                  </a:cubicBezTo>
                  <a:cubicBezTo>
                    <a:pt x="5" y="1"/>
                    <a:pt x="4" y="1"/>
                    <a:pt x="4" y="1"/>
                  </a:cubicBezTo>
                  <a:cubicBezTo>
                    <a:pt x="4" y="0"/>
                    <a:pt x="4" y="0"/>
                    <a:pt x="4" y="0"/>
                  </a:cubicBezTo>
                  <a:cubicBezTo>
                    <a:pt x="3" y="0"/>
                    <a:pt x="3" y="0"/>
                    <a:pt x="3" y="0"/>
                  </a:cubicBezTo>
                  <a:cubicBezTo>
                    <a:pt x="3" y="1"/>
                    <a:pt x="3" y="1"/>
                    <a:pt x="3" y="1"/>
                  </a:cubicBezTo>
                  <a:cubicBezTo>
                    <a:pt x="2" y="1"/>
                    <a:pt x="2" y="1"/>
                    <a:pt x="1" y="1"/>
                  </a:cubicBezTo>
                  <a:cubicBezTo>
                    <a:pt x="1" y="1"/>
                    <a:pt x="1" y="1"/>
                    <a:pt x="1" y="1"/>
                  </a:cubicBezTo>
                  <a:cubicBezTo>
                    <a:pt x="0" y="1"/>
                    <a:pt x="0" y="1"/>
                    <a:pt x="0" y="1"/>
                  </a:cubicBezTo>
                  <a:cubicBezTo>
                    <a:pt x="1" y="2"/>
                    <a:pt x="1" y="2"/>
                    <a:pt x="1" y="2"/>
                  </a:cubicBezTo>
                  <a:cubicBezTo>
                    <a:pt x="1" y="2"/>
                    <a:pt x="0" y="3"/>
                    <a:pt x="0" y="3"/>
                  </a:cubicBezTo>
                  <a:cubicBezTo>
                    <a:pt x="0" y="3"/>
                    <a:pt x="0" y="3"/>
                    <a:pt x="0" y="3"/>
                  </a:cubicBezTo>
                  <a:cubicBezTo>
                    <a:pt x="0" y="4"/>
                    <a:pt x="0" y="4"/>
                    <a:pt x="0" y="4"/>
                  </a:cubicBezTo>
                  <a:cubicBezTo>
                    <a:pt x="0" y="4"/>
                    <a:pt x="0" y="4"/>
                    <a:pt x="0" y="4"/>
                  </a:cubicBezTo>
                  <a:cubicBezTo>
                    <a:pt x="0" y="4"/>
                    <a:pt x="1" y="5"/>
                    <a:pt x="1" y="5"/>
                  </a:cubicBezTo>
                  <a:cubicBezTo>
                    <a:pt x="0" y="6"/>
                    <a:pt x="0" y="6"/>
                    <a:pt x="0" y="6"/>
                  </a:cubicBezTo>
                  <a:cubicBezTo>
                    <a:pt x="1" y="6"/>
                    <a:pt x="1" y="6"/>
                    <a:pt x="1" y="6"/>
                  </a:cubicBezTo>
                  <a:cubicBezTo>
                    <a:pt x="1" y="6"/>
                    <a:pt x="1" y="6"/>
                    <a:pt x="1" y="6"/>
                  </a:cubicBezTo>
                  <a:cubicBezTo>
                    <a:pt x="2" y="6"/>
                    <a:pt x="2" y="6"/>
                    <a:pt x="3" y="6"/>
                  </a:cubicBezTo>
                  <a:cubicBezTo>
                    <a:pt x="3" y="7"/>
                    <a:pt x="3" y="7"/>
                    <a:pt x="3" y="7"/>
                  </a:cubicBezTo>
                  <a:cubicBezTo>
                    <a:pt x="4" y="7"/>
                    <a:pt x="4" y="7"/>
                    <a:pt x="4" y="7"/>
                  </a:cubicBezTo>
                  <a:cubicBezTo>
                    <a:pt x="4" y="6"/>
                    <a:pt x="4" y="6"/>
                    <a:pt x="4" y="6"/>
                  </a:cubicBezTo>
                  <a:cubicBezTo>
                    <a:pt x="4" y="6"/>
                    <a:pt x="5" y="6"/>
                    <a:pt x="5" y="6"/>
                  </a:cubicBezTo>
                  <a:cubicBezTo>
                    <a:pt x="5" y="6"/>
                    <a:pt x="5" y="6"/>
                    <a:pt x="5" y="6"/>
                  </a:cubicBezTo>
                  <a:cubicBezTo>
                    <a:pt x="6" y="6"/>
                    <a:pt x="6" y="6"/>
                    <a:pt x="6" y="6"/>
                  </a:cubicBezTo>
                  <a:cubicBezTo>
                    <a:pt x="6" y="5"/>
                    <a:pt x="6" y="5"/>
                    <a:pt x="6" y="5"/>
                  </a:cubicBezTo>
                  <a:cubicBezTo>
                    <a:pt x="6" y="5"/>
                    <a:pt x="6" y="4"/>
                    <a:pt x="6" y="4"/>
                  </a:cubicBezTo>
                  <a:lnTo>
                    <a:pt x="7" y="4"/>
                  </a:lnTo>
                  <a:close/>
                  <a:moveTo>
                    <a:pt x="5" y="4"/>
                  </a:moveTo>
                  <a:cubicBezTo>
                    <a:pt x="5" y="5"/>
                    <a:pt x="4" y="6"/>
                    <a:pt x="3" y="6"/>
                  </a:cubicBezTo>
                  <a:cubicBezTo>
                    <a:pt x="2" y="6"/>
                    <a:pt x="1" y="5"/>
                    <a:pt x="1" y="4"/>
                  </a:cubicBezTo>
                  <a:cubicBezTo>
                    <a:pt x="1" y="2"/>
                    <a:pt x="2" y="1"/>
                    <a:pt x="3" y="1"/>
                  </a:cubicBezTo>
                  <a:cubicBezTo>
                    <a:pt x="4" y="1"/>
                    <a:pt x="5" y="2"/>
                    <a:pt x="5" y="4"/>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grpSp>
      <p:grpSp>
        <p:nvGrpSpPr>
          <p:cNvPr id="22" name="Group 67"/>
          <p:cNvGrpSpPr/>
          <p:nvPr/>
        </p:nvGrpSpPr>
        <p:grpSpPr>
          <a:xfrm>
            <a:off x="5755743" y="3626711"/>
            <a:ext cx="391739" cy="421589"/>
            <a:chOff x="4184650" y="3094038"/>
            <a:chExt cx="166688" cy="179388"/>
          </a:xfrm>
          <a:solidFill>
            <a:schemeClr val="bg1"/>
          </a:solidFill>
        </p:grpSpPr>
        <p:sp>
          <p:nvSpPr>
            <p:cNvPr id="23" name="Freeform 42"/>
            <p:cNvSpPr>
              <a:spLocks noEditPoints="1"/>
            </p:cNvSpPr>
            <p:nvPr/>
          </p:nvSpPr>
          <p:spPr bwMode="auto">
            <a:xfrm>
              <a:off x="4184650" y="3094038"/>
              <a:ext cx="166688" cy="179388"/>
            </a:xfrm>
            <a:custGeom>
              <a:avLst/>
              <a:gdLst/>
              <a:ahLst/>
              <a:cxnLst>
                <a:cxn ang="0">
                  <a:pos x="25" y="17"/>
                </a:cxn>
                <a:cxn ang="0">
                  <a:pos x="22" y="25"/>
                </a:cxn>
                <a:cxn ang="0">
                  <a:pos x="21" y="20"/>
                </a:cxn>
                <a:cxn ang="0">
                  <a:pos x="19" y="18"/>
                </a:cxn>
                <a:cxn ang="0">
                  <a:pos x="19" y="18"/>
                </a:cxn>
                <a:cxn ang="0">
                  <a:pos x="17" y="18"/>
                </a:cxn>
                <a:cxn ang="0">
                  <a:pos x="16" y="21"/>
                </a:cxn>
                <a:cxn ang="0">
                  <a:pos x="15" y="22"/>
                </a:cxn>
                <a:cxn ang="0">
                  <a:pos x="15" y="19"/>
                </a:cxn>
                <a:cxn ang="0">
                  <a:pos x="15" y="18"/>
                </a:cxn>
                <a:cxn ang="0">
                  <a:pos x="15" y="18"/>
                </a:cxn>
                <a:cxn ang="0">
                  <a:pos x="14" y="18"/>
                </a:cxn>
                <a:cxn ang="0">
                  <a:pos x="14" y="19"/>
                </a:cxn>
                <a:cxn ang="0">
                  <a:pos x="14" y="22"/>
                </a:cxn>
                <a:cxn ang="0">
                  <a:pos x="13" y="21"/>
                </a:cxn>
                <a:cxn ang="0">
                  <a:pos x="12" y="18"/>
                </a:cxn>
                <a:cxn ang="0">
                  <a:pos x="10" y="18"/>
                </a:cxn>
                <a:cxn ang="0">
                  <a:pos x="10" y="18"/>
                </a:cxn>
                <a:cxn ang="0">
                  <a:pos x="7" y="20"/>
                </a:cxn>
                <a:cxn ang="0">
                  <a:pos x="7" y="24"/>
                </a:cxn>
                <a:cxn ang="0">
                  <a:pos x="4" y="17"/>
                </a:cxn>
                <a:cxn ang="0">
                  <a:pos x="14" y="6"/>
                </a:cxn>
                <a:cxn ang="0">
                  <a:pos x="14" y="8"/>
                </a:cxn>
                <a:cxn ang="0">
                  <a:pos x="16" y="8"/>
                </a:cxn>
                <a:cxn ang="0">
                  <a:pos x="17" y="7"/>
                </a:cxn>
                <a:cxn ang="0">
                  <a:pos x="20" y="6"/>
                </a:cxn>
                <a:cxn ang="0">
                  <a:pos x="22" y="5"/>
                </a:cxn>
                <a:cxn ang="0">
                  <a:pos x="22" y="3"/>
                </a:cxn>
                <a:cxn ang="0">
                  <a:pos x="20" y="2"/>
                </a:cxn>
                <a:cxn ang="0">
                  <a:pos x="17" y="1"/>
                </a:cxn>
                <a:cxn ang="0">
                  <a:pos x="16" y="0"/>
                </a:cxn>
                <a:cxn ang="0">
                  <a:pos x="14" y="1"/>
                </a:cxn>
                <a:cxn ang="0">
                  <a:pos x="14" y="3"/>
                </a:cxn>
                <a:cxn ang="0">
                  <a:pos x="0" y="17"/>
                </a:cxn>
                <a:cxn ang="0">
                  <a:pos x="15" y="31"/>
                </a:cxn>
                <a:cxn ang="0">
                  <a:pos x="29" y="17"/>
                </a:cxn>
                <a:cxn ang="0">
                  <a:pos x="25" y="17"/>
                </a:cxn>
                <a:cxn ang="0">
                  <a:pos x="19" y="22"/>
                </a:cxn>
                <a:cxn ang="0">
                  <a:pos x="19" y="22"/>
                </a:cxn>
                <a:cxn ang="0">
                  <a:pos x="19" y="26"/>
                </a:cxn>
                <a:cxn ang="0">
                  <a:pos x="19" y="26"/>
                </a:cxn>
                <a:cxn ang="0">
                  <a:pos x="19" y="22"/>
                </a:cxn>
                <a:cxn ang="0">
                  <a:pos x="19" y="22"/>
                </a:cxn>
                <a:cxn ang="0">
                  <a:pos x="10" y="22"/>
                </a:cxn>
                <a:cxn ang="0">
                  <a:pos x="10" y="26"/>
                </a:cxn>
                <a:cxn ang="0">
                  <a:pos x="9" y="26"/>
                </a:cxn>
                <a:cxn ang="0">
                  <a:pos x="9" y="22"/>
                </a:cxn>
                <a:cxn ang="0">
                  <a:pos x="10" y="22"/>
                </a:cxn>
              </a:cxnLst>
              <a:rect l="0" t="0" r="r" b="b"/>
              <a:pathLst>
                <a:path w="29" h="31">
                  <a:moveTo>
                    <a:pt x="25" y="17"/>
                  </a:moveTo>
                  <a:cubicBezTo>
                    <a:pt x="25" y="20"/>
                    <a:pt x="24" y="23"/>
                    <a:pt x="22" y="25"/>
                  </a:cubicBezTo>
                  <a:cubicBezTo>
                    <a:pt x="22" y="22"/>
                    <a:pt x="22" y="20"/>
                    <a:pt x="21" y="20"/>
                  </a:cubicBezTo>
                  <a:cubicBezTo>
                    <a:pt x="21" y="18"/>
                    <a:pt x="19" y="18"/>
                    <a:pt x="19" y="18"/>
                  </a:cubicBezTo>
                  <a:cubicBezTo>
                    <a:pt x="19" y="18"/>
                    <a:pt x="19" y="18"/>
                    <a:pt x="19" y="18"/>
                  </a:cubicBezTo>
                  <a:cubicBezTo>
                    <a:pt x="17" y="18"/>
                    <a:pt x="17" y="18"/>
                    <a:pt x="17" y="18"/>
                  </a:cubicBezTo>
                  <a:cubicBezTo>
                    <a:pt x="16" y="21"/>
                    <a:pt x="16" y="21"/>
                    <a:pt x="16" y="21"/>
                  </a:cubicBezTo>
                  <a:cubicBezTo>
                    <a:pt x="15" y="22"/>
                    <a:pt x="15" y="22"/>
                    <a:pt x="15" y="22"/>
                  </a:cubicBezTo>
                  <a:cubicBezTo>
                    <a:pt x="15" y="19"/>
                    <a:pt x="15" y="19"/>
                    <a:pt x="15" y="19"/>
                  </a:cubicBezTo>
                  <a:cubicBezTo>
                    <a:pt x="15" y="19"/>
                    <a:pt x="15" y="18"/>
                    <a:pt x="15" y="18"/>
                  </a:cubicBezTo>
                  <a:cubicBezTo>
                    <a:pt x="15" y="18"/>
                    <a:pt x="15" y="18"/>
                    <a:pt x="15" y="18"/>
                  </a:cubicBezTo>
                  <a:cubicBezTo>
                    <a:pt x="14" y="18"/>
                    <a:pt x="14" y="18"/>
                    <a:pt x="14" y="18"/>
                  </a:cubicBezTo>
                  <a:cubicBezTo>
                    <a:pt x="14" y="18"/>
                    <a:pt x="14" y="19"/>
                    <a:pt x="14" y="19"/>
                  </a:cubicBezTo>
                  <a:cubicBezTo>
                    <a:pt x="14" y="22"/>
                    <a:pt x="14" y="22"/>
                    <a:pt x="14" y="22"/>
                  </a:cubicBezTo>
                  <a:cubicBezTo>
                    <a:pt x="13" y="21"/>
                    <a:pt x="13" y="21"/>
                    <a:pt x="13" y="21"/>
                  </a:cubicBezTo>
                  <a:cubicBezTo>
                    <a:pt x="12" y="18"/>
                    <a:pt x="12" y="18"/>
                    <a:pt x="12" y="18"/>
                  </a:cubicBezTo>
                  <a:cubicBezTo>
                    <a:pt x="10" y="18"/>
                    <a:pt x="10" y="18"/>
                    <a:pt x="10" y="18"/>
                  </a:cubicBezTo>
                  <a:cubicBezTo>
                    <a:pt x="10" y="18"/>
                    <a:pt x="10" y="18"/>
                    <a:pt x="10" y="18"/>
                  </a:cubicBezTo>
                  <a:cubicBezTo>
                    <a:pt x="9" y="18"/>
                    <a:pt x="8" y="19"/>
                    <a:pt x="7" y="20"/>
                  </a:cubicBezTo>
                  <a:cubicBezTo>
                    <a:pt x="7" y="20"/>
                    <a:pt x="7" y="22"/>
                    <a:pt x="7" y="24"/>
                  </a:cubicBezTo>
                  <a:cubicBezTo>
                    <a:pt x="5" y="22"/>
                    <a:pt x="4" y="20"/>
                    <a:pt x="4" y="17"/>
                  </a:cubicBezTo>
                  <a:cubicBezTo>
                    <a:pt x="4" y="11"/>
                    <a:pt x="9" y="6"/>
                    <a:pt x="14" y="6"/>
                  </a:cubicBezTo>
                  <a:cubicBezTo>
                    <a:pt x="14" y="8"/>
                    <a:pt x="14" y="8"/>
                    <a:pt x="14" y="8"/>
                  </a:cubicBezTo>
                  <a:cubicBezTo>
                    <a:pt x="14" y="8"/>
                    <a:pt x="15" y="9"/>
                    <a:pt x="16" y="8"/>
                  </a:cubicBezTo>
                  <a:cubicBezTo>
                    <a:pt x="17" y="7"/>
                    <a:pt x="17" y="7"/>
                    <a:pt x="17" y="7"/>
                  </a:cubicBezTo>
                  <a:cubicBezTo>
                    <a:pt x="18" y="7"/>
                    <a:pt x="19" y="6"/>
                    <a:pt x="20" y="6"/>
                  </a:cubicBezTo>
                  <a:cubicBezTo>
                    <a:pt x="22" y="5"/>
                    <a:pt x="22" y="5"/>
                    <a:pt x="22" y="5"/>
                  </a:cubicBezTo>
                  <a:cubicBezTo>
                    <a:pt x="22" y="4"/>
                    <a:pt x="22" y="4"/>
                    <a:pt x="22" y="3"/>
                  </a:cubicBezTo>
                  <a:cubicBezTo>
                    <a:pt x="20" y="2"/>
                    <a:pt x="20" y="2"/>
                    <a:pt x="20" y="2"/>
                  </a:cubicBezTo>
                  <a:cubicBezTo>
                    <a:pt x="19" y="2"/>
                    <a:pt x="18" y="1"/>
                    <a:pt x="17" y="1"/>
                  </a:cubicBezTo>
                  <a:cubicBezTo>
                    <a:pt x="16" y="0"/>
                    <a:pt x="16" y="0"/>
                    <a:pt x="16" y="0"/>
                  </a:cubicBezTo>
                  <a:cubicBezTo>
                    <a:pt x="15" y="0"/>
                    <a:pt x="14" y="0"/>
                    <a:pt x="14" y="1"/>
                  </a:cubicBezTo>
                  <a:cubicBezTo>
                    <a:pt x="14" y="3"/>
                    <a:pt x="14" y="3"/>
                    <a:pt x="14" y="3"/>
                  </a:cubicBezTo>
                  <a:cubicBezTo>
                    <a:pt x="7" y="3"/>
                    <a:pt x="0" y="9"/>
                    <a:pt x="0" y="17"/>
                  </a:cubicBezTo>
                  <a:cubicBezTo>
                    <a:pt x="0" y="24"/>
                    <a:pt x="7" y="31"/>
                    <a:pt x="15" y="31"/>
                  </a:cubicBezTo>
                  <a:cubicBezTo>
                    <a:pt x="22" y="31"/>
                    <a:pt x="29" y="24"/>
                    <a:pt x="29" y="17"/>
                  </a:cubicBezTo>
                  <a:lnTo>
                    <a:pt x="25" y="17"/>
                  </a:lnTo>
                  <a:close/>
                  <a:moveTo>
                    <a:pt x="19" y="22"/>
                  </a:moveTo>
                  <a:cubicBezTo>
                    <a:pt x="19" y="22"/>
                    <a:pt x="19" y="22"/>
                    <a:pt x="19" y="22"/>
                  </a:cubicBezTo>
                  <a:cubicBezTo>
                    <a:pt x="19" y="26"/>
                    <a:pt x="19" y="26"/>
                    <a:pt x="19" y="26"/>
                  </a:cubicBezTo>
                  <a:cubicBezTo>
                    <a:pt x="19" y="26"/>
                    <a:pt x="19" y="26"/>
                    <a:pt x="19" y="26"/>
                  </a:cubicBezTo>
                  <a:cubicBezTo>
                    <a:pt x="19" y="22"/>
                    <a:pt x="19" y="22"/>
                    <a:pt x="19" y="22"/>
                  </a:cubicBezTo>
                  <a:cubicBezTo>
                    <a:pt x="19" y="22"/>
                    <a:pt x="19" y="22"/>
                    <a:pt x="19" y="22"/>
                  </a:cubicBezTo>
                  <a:close/>
                  <a:moveTo>
                    <a:pt x="10" y="22"/>
                  </a:moveTo>
                  <a:cubicBezTo>
                    <a:pt x="10" y="26"/>
                    <a:pt x="10" y="26"/>
                    <a:pt x="10" y="26"/>
                  </a:cubicBezTo>
                  <a:cubicBezTo>
                    <a:pt x="10" y="26"/>
                    <a:pt x="9" y="26"/>
                    <a:pt x="9" y="26"/>
                  </a:cubicBezTo>
                  <a:cubicBezTo>
                    <a:pt x="9" y="22"/>
                    <a:pt x="9" y="22"/>
                    <a:pt x="9" y="22"/>
                  </a:cubicBezTo>
                  <a:cubicBezTo>
                    <a:pt x="9" y="22"/>
                    <a:pt x="9" y="22"/>
                    <a:pt x="10" y="22"/>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24" name="Oval 43"/>
            <p:cNvSpPr>
              <a:spLocks noChangeArrowheads="1"/>
            </p:cNvSpPr>
            <p:nvPr/>
          </p:nvSpPr>
          <p:spPr bwMode="auto">
            <a:xfrm>
              <a:off x="4248150" y="3157538"/>
              <a:ext cx="39688" cy="34925"/>
            </a:xfrm>
            <a:prstGeom prst="ellipse">
              <a:avLst/>
            </a:prstGeom>
            <a:grpFill/>
            <a:ln w="9525">
              <a:noFill/>
              <a:round/>
            </a:ln>
          </p:spPr>
          <p:txBody>
            <a:bodyPr vert="horz" wrap="square" lIns="91440" tIns="45720" rIns="91440" bIns="45720" numCol="1" anchor="t" anchorCtr="0" compatLnSpc="1"/>
            <a:lstStyle/>
            <a:p>
              <a:endParaRPr lang="en-US">
                <a:cs typeface="+mn-ea"/>
                <a:sym typeface="+mn-lt"/>
              </a:endParaRPr>
            </a:p>
          </p:txBody>
        </p:sp>
      </p:grpSp>
      <p:sp>
        <p:nvSpPr>
          <p:cNvPr id="25" name="Freeform 8"/>
          <p:cNvSpPr/>
          <p:nvPr/>
        </p:nvSpPr>
        <p:spPr bwMode="auto">
          <a:xfrm>
            <a:off x="5437212" y="2388769"/>
            <a:ext cx="1080000" cy="1080000"/>
          </a:xfrm>
          <a:custGeom>
            <a:avLst/>
            <a:gdLst/>
            <a:ahLst/>
            <a:cxnLst>
              <a:cxn ang="0">
                <a:pos x="385" y="156"/>
              </a:cxn>
              <a:cxn ang="0">
                <a:pos x="255" y="11"/>
              </a:cxn>
              <a:cxn ang="0">
                <a:pos x="206" y="1"/>
              </a:cxn>
              <a:cxn ang="0">
                <a:pos x="155" y="5"/>
              </a:cxn>
              <a:cxn ang="0">
                <a:pos x="10" y="134"/>
              </a:cxn>
              <a:cxn ang="0">
                <a:pos x="1" y="184"/>
              </a:cxn>
              <a:cxn ang="0">
                <a:pos x="5" y="234"/>
              </a:cxn>
              <a:cxn ang="0">
                <a:pos x="134" y="379"/>
              </a:cxn>
              <a:cxn ang="0">
                <a:pos x="184" y="389"/>
              </a:cxn>
              <a:cxn ang="0">
                <a:pos x="234" y="385"/>
              </a:cxn>
              <a:cxn ang="0">
                <a:pos x="379" y="255"/>
              </a:cxn>
              <a:cxn ang="0">
                <a:pos x="388" y="206"/>
              </a:cxn>
              <a:cxn ang="0">
                <a:pos x="385" y="156"/>
              </a:cxn>
            </a:cxnLst>
            <a:rect l="0" t="0" r="r" b="b"/>
            <a:pathLst>
              <a:path w="389" h="390">
                <a:moveTo>
                  <a:pt x="385" y="156"/>
                </a:moveTo>
                <a:cubicBezTo>
                  <a:pt x="371" y="88"/>
                  <a:pt x="321" y="32"/>
                  <a:pt x="255" y="11"/>
                </a:cubicBezTo>
                <a:cubicBezTo>
                  <a:pt x="239" y="5"/>
                  <a:pt x="223" y="2"/>
                  <a:pt x="206" y="1"/>
                </a:cubicBezTo>
                <a:cubicBezTo>
                  <a:pt x="188" y="0"/>
                  <a:pt x="171" y="2"/>
                  <a:pt x="155" y="5"/>
                </a:cubicBezTo>
                <a:cubicBezTo>
                  <a:pt x="87" y="19"/>
                  <a:pt x="32" y="69"/>
                  <a:pt x="10" y="134"/>
                </a:cubicBezTo>
                <a:cubicBezTo>
                  <a:pt x="5" y="150"/>
                  <a:pt x="2" y="167"/>
                  <a:pt x="1" y="184"/>
                </a:cubicBezTo>
                <a:cubicBezTo>
                  <a:pt x="0" y="201"/>
                  <a:pt x="1" y="218"/>
                  <a:pt x="5" y="234"/>
                </a:cubicBezTo>
                <a:cubicBezTo>
                  <a:pt x="19" y="302"/>
                  <a:pt x="68" y="358"/>
                  <a:pt x="134" y="379"/>
                </a:cubicBezTo>
                <a:cubicBezTo>
                  <a:pt x="150" y="384"/>
                  <a:pt x="166" y="388"/>
                  <a:pt x="184" y="389"/>
                </a:cubicBezTo>
                <a:cubicBezTo>
                  <a:pt x="201" y="390"/>
                  <a:pt x="218" y="388"/>
                  <a:pt x="234" y="385"/>
                </a:cubicBezTo>
                <a:cubicBezTo>
                  <a:pt x="302" y="371"/>
                  <a:pt x="357" y="321"/>
                  <a:pt x="379" y="255"/>
                </a:cubicBezTo>
                <a:cubicBezTo>
                  <a:pt x="384" y="240"/>
                  <a:pt x="387" y="223"/>
                  <a:pt x="388" y="206"/>
                </a:cubicBezTo>
                <a:cubicBezTo>
                  <a:pt x="389" y="189"/>
                  <a:pt x="388" y="172"/>
                  <a:pt x="385" y="156"/>
                </a:cubicBezTo>
                <a:close/>
              </a:path>
            </a:pathLst>
          </a:custGeom>
          <a:solidFill>
            <a:srgbClr val="FDFDFE"/>
          </a:solidFill>
          <a:ln w="28575">
            <a:solidFill>
              <a:schemeClr val="accent2">
                <a:lumMod val="20000"/>
                <a:lumOff val="80000"/>
              </a:schemeClr>
            </a:solidFill>
            <a:round/>
          </a:ln>
        </p:spPr>
        <p:txBody>
          <a:bodyPr vert="horz" wrap="square" lIns="91440" tIns="45720" rIns="91440" bIns="45720" numCol="1" anchor="t" anchorCtr="0" compatLnSpc="1"/>
          <a:lstStyle/>
          <a:p>
            <a:pPr algn="ctr"/>
            <a:r>
              <a:rPr 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选刊方法</a:t>
            </a:r>
            <a:endParaRPr 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7" name="TextBox 75"/>
          <p:cNvSpPr txBox="1"/>
          <p:nvPr/>
        </p:nvSpPr>
        <p:spPr>
          <a:xfrm>
            <a:off x="1563793" y="1945640"/>
            <a:ext cx="2925233" cy="1543685"/>
          </a:xfrm>
          <a:prstGeom prst="rect">
            <a:avLst/>
          </a:prstGeom>
          <a:noFill/>
        </p:spPr>
        <p:txBody>
          <a:bodyPr wrap="square" lIns="0" tIns="0" rIns="0" bIns="0" rtlCol="0" anchor="t">
            <a:spAutoFit/>
          </a:bodyPr>
          <a:lstStyle/>
          <a:p>
            <a:pPr lvl="0" algn="l">
              <a:lnSpc>
                <a:spcPct val="140000"/>
              </a:lnSpc>
            </a:pPr>
            <a:r>
              <a:rPr lang="en-US" altLang="zh-CN" b="1" dirty="0">
                <a:solidFill>
                  <a:srgbClr val="C70019"/>
                </a:solidFill>
                <a:latin typeface="微软雅黑" panose="020B0503020204020204" pitchFamily="34" charset="-122"/>
                <a:ea typeface="微软雅黑" panose="020B0503020204020204" pitchFamily="34" charset="-122"/>
                <a:cs typeface="+mn-ea"/>
                <a:sym typeface="+mn-lt"/>
              </a:rPr>
              <a:t>             </a:t>
            </a:r>
            <a:r>
              <a:rPr lang="en-US" altLang="zh-CN" b="1" dirty="0">
                <a:solidFill>
                  <a:schemeClr val="accent1">
                    <a:lumMod val="75000"/>
                  </a:schemeClr>
                </a:solidFill>
                <a:latin typeface="微软雅黑" panose="020B0503020204020204" pitchFamily="34" charset="-122"/>
                <a:ea typeface="微软雅黑" panose="020B0503020204020204" pitchFamily="34" charset="-122"/>
                <a:cs typeface="+mn-ea"/>
                <a:sym typeface="+mn-lt"/>
              </a:rPr>
              <a:t> </a:t>
            </a:r>
            <a:r>
              <a:rPr lang="en-US" altLang="zh-CN" b="1" dirty="0">
                <a:solidFill>
                  <a:srgbClr val="0070C0"/>
                </a:solidFill>
                <a:latin typeface="微软雅黑" panose="020B0503020204020204" pitchFamily="34" charset="-122"/>
                <a:ea typeface="微软雅黑" panose="020B0503020204020204" pitchFamily="34" charset="-122"/>
                <a:cs typeface="+mn-ea"/>
                <a:sym typeface="+mn-lt"/>
              </a:rPr>
              <a:t>  </a:t>
            </a:r>
            <a:r>
              <a:rPr lang="zh-CN" altLang="en-US" sz="2135" b="1" dirty="0">
                <a:solidFill>
                  <a:srgbClr val="0070C0"/>
                </a:solidFill>
                <a:latin typeface="微软雅黑" panose="020B0503020204020204" pitchFamily="34" charset="-122"/>
                <a:ea typeface="微软雅黑" panose="020B0503020204020204" pitchFamily="34" charset="-122"/>
                <a:cs typeface="+mn-ea"/>
                <a:sym typeface="+mn-lt"/>
              </a:rPr>
              <a:t>经验法</a:t>
            </a:r>
            <a:endParaRPr lang="zh-CN" altLang="en-US" sz="2135" b="1" dirty="0">
              <a:solidFill>
                <a:srgbClr val="C70019"/>
              </a:solidFill>
              <a:latin typeface="微软雅黑" panose="020B0503020204020204" pitchFamily="34" charset="-122"/>
              <a:ea typeface="微软雅黑" panose="020B0503020204020204" pitchFamily="34" charset="-122"/>
              <a:cs typeface="+mn-ea"/>
              <a:sym typeface="+mn-lt"/>
            </a:endParaRPr>
          </a:p>
          <a:p>
            <a:pPr lvl="0" algn="ctr">
              <a:lnSpc>
                <a:spcPct val="140000"/>
              </a:lnSpc>
            </a:pPr>
            <a:r>
              <a:rPr lang="zh-CN" altLang="en-US" sz="1600" dirty="0">
                <a:solidFill>
                  <a:srgbClr val="000000">
                    <a:lumMod val="75000"/>
                    <a:lumOff val="25000"/>
                  </a:srgbClr>
                </a:solidFill>
                <a:ea typeface="微软雅黑" panose="020B0503020204020204" pitchFamily="34" charset="-122"/>
                <a:cs typeface="+mn-ea"/>
                <a:sym typeface="+mn-lt"/>
              </a:rPr>
              <a:t>         知己知彼，百战不殆。</a:t>
            </a:r>
            <a:endParaRPr lang="zh-CN" altLang="en-US" sz="1600" dirty="0">
              <a:solidFill>
                <a:srgbClr val="000000">
                  <a:lumMod val="75000"/>
                  <a:lumOff val="25000"/>
                </a:srgbClr>
              </a:solidFill>
              <a:ea typeface="微软雅黑" panose="020B0503020204020204" pitchFamily="34" charset="-122"/>
              <a:cs typeface="+mn-ea"/>
              <a:sym typeface="+mn-lt"/>
            </a:endParaRPr>
          </a:p>
          <a:p>
            <a:pPr lvl="0" indent="0" algn="ctr">
              <a:lnSpc>
                <a:spcPct val="150000"/>
              </a:lnSpc>
              <a:buClr>
                <a:schemeClr val="tx1"/>
              </a:buClr>
              <a:buFont typeface="Wingdings" panose="05000000000000000000" pitchFamily="2" charset="2"/>
              <a:buNone/>
            </a:pPr>
            <a:r>
              <a:rPr lang="zh-CN" altLang="en-US" sz="1600" dirty="0">
                <a:solidFill>
                  <a:srgbClr val="000000">
                    <a:lumMod val="75000"/>
                    <a:lumOff val="25000"/>
                  </a:srgbClr>
                </a:solidFill>
                <a:ea typeface="微软雅黑" panose="020B0503020204020204" pitchFamily="34" charset="-122"/>
                <a:cs typeface="+mn-ea"/>
                <a:sym typeface="+mn-lt"/>
              </a:rPr>
              <a:t>根据自己和身边人以往选刊投稿的经验，选择不易拒稿的期刊。</a:t>
            </a:r>
            <a:endParaRPr lang="zh-CN" altLang="en-US" sz="1200" dirty="0">
              <a:solidFill>
                <a:srgbClr val="000000">
                  <a:lumMod val="75000"/>
                  <a:lumOff val="25000"/>
                </a:srgbClr>
              </a:solidFill>
              <a:ea typeface="微软雅黑" panose="020B0503020204020204" pitchFamily="34" charset="-122"/>
              <a:cs typeface="+mn-ea"/>
              <a:sym typeface="+mn-lt"/>
            </a:endParaRPr>
          </a:p>
        </p:txBody>
      </p:sp>
      <p:sp>
        <p:nvSpPr>
          <p:cNvPr id="45" name="TextBox 75"/>
          <p:cNvSpPr txBox="1"/>
          <p:nvPr/>
        </p:nvSpPr>
        <p:spPr>
          <a:xfrm>
            <a:off x="7573433" y="2084493"/>
            <a:ext cx="2988733" cy="1067435"/>
          </a:xfrm>
          <a:prstGeom prst="rect">
            <a:avLst/>
          </a:prstGeom>
          <a:noFill/>
        </p:spPr>
        <p:txBody>
          <a:bodyPr wrap="square" lIns="0" tIns="0" rIns="0" bIns="0" rtlCol="0" anchor="t">
            <a:spAutoFit/>
          </a:bodyPr>
          <a:lstStyle/>
          <a:p>
            <a:pPr lvl="0" algn="ctr"/>
            <a:r>
              <a:rPr lang="zh-CN" altLang="en-US" sz="2135" b="1" dirty="0">
                <a:solidFill>
                  <a:schemeClr val="bg1">
                    <a:lumMod val="50000"/>
                  </a:schemeClr>
                </a:solidFill>
                <a:latin typeface="微软雅黑" panose="020B0503020204020204" pitchFamily="34" charset="-122"/>
                <a:ea typeface="微软雅黑" panose="020B0503020204020204" pitchFamily="34" charset="-122"/>
                <a:cs typeface="+mn-ea"/>
                <a:sym typeface="+mn-lt"/>
              </a:rPr>
              <a:t>文献法</a:t>
            </a:r>
            <a:endParaRPr lang="zh-CN" altLang="en-US" b="1" dirty="0">
              <a:solidFill>
                <a:srgbClr val="C70019"/>
              </a:solidFill>
              <a:latin typeface="微软雅黑" panose="020B0503020204020204" pitchFamily="34" charset="-122"/>
              <a:ea typeface="微软雅黑" panose="020B0503020204020204" pitchFamily="34" charset="-122"/>
              <a:cs typeface="+mn-ea"/>
              <a:sym typeface="+mn-lt"/>
            </a:endParaRPr>
          </a:p>
          <a:p>
            <a:pPr lvl="0" indent="0">
              <a:lnSpc>
                <a:spcPct val="150000"/>
              </a:lnSpc>
              <a:buFont typeface="Wingdings" panose="05000000000000000000" pitchFamily="2" charset="2"/>
              <a:buNone/>
            </a:pPr>
            <a:r>
              <a:rPr lang="zh-CN" altLang="en-US" sz="1600" dirty="0">
                <a:solidFill>
                  <a:srgbClr val="000000">
                    <a:lumMod val="75000"/>
                    <a:lumOff val="25000"/>
                  </a:srgbClr>
                </a:solidFill>
                <a:latin typeface="Arial" panose="020B0604020202020204"/>
                <a:ea typeface="微软雅黑" panose="020B0503020204020204" pitchFamily="34" charset="-122"/>
                <a:cs typeface="+mn-ea"/>
                <a:sym typeface="+mn-lt"/>
              </a:rPr>
              <a:t>根据你的论文引用的参考文献的期刊来源，进行选刊。</a:t>
            </a:r>
            <a:endParaRPr lang="zh-CN" altLang="en-US" sz="1600" dirty="0">
              <a:solidFill>
                <a:srgbClr val="000000">
                  <a:lumMod val="75000"/>
                  <a:lumOff val="25000"/>
                </a:srgbClr>
              </a:solidFill>
              <a:latin typeface="Arial" panose="020B0604020202020204"/>
              <a:ea typeface="微软雅黑" panose="020B0503020204020204" pitchFamily="34" charset="-122"/>
              <a:cs typeface="+mn-ea"/>
              <a:sym typeface="+mn-lt"/>
            </a:endParaRPr>
          </a:p>
        </p:txBody>
      </p:sp>
      <p:grpSp>
        <p:nvGrpSpPr>
          <p:cNvPr id="4" name="组合 3"/>
          <p:cNvGrpSpPr/>
          <p:nvPr/>
        </p:nvGrpSpPr>
        <p:grpSpPr>
          <a:xfrm>
            <a:off x="4262120" y="4481407"/>
            <a:ext cx="3926840" cy="822113"/>
            <a:chOff x="5034" y="5293"/>
            <a:chExt cx="4638" cy="971"/>
          </a:xfrm>
        </p:grpSpPr>
        <p:sp>
          <p:nvSpPr>
            <p:cNvPr id="26" name="TextBox 74"/>
            <p:cNvSpPr txBox="1"/>
            <p:nvPr/>
          </p:nvSpPr>
          <p:spPr>
            <a:xfrm>
              <a:off x="5034" y="5293"/>
              <a:ext cx="4453" cy="971"/>
            </a:xfrm>
            <a:prstGeom prst="rect">
              <a:avLst/>
            </a:prstGeom>
            <a:noFill/>
          </p:spPr>
          <p:txBody>
            <a:bodyPr wrap="square" lIns="0" tIns="0" rIns="0" bIns="0" rtlCol="0" anchor="t">
              <a:spAutoFit/>
            </a:bodyPr>
            <a:lstStyle/>
            <a:p>
              <a:pPr lvl="0" algn="ctr"/>
              <a:r>
                <a:rPr lang="zh-CN" altLang="en-US" sz="2135" b="1" dirty="0">
                  <a:solidFill>
                    <a:srgbClr val="F69200"/>
                  </a:solidFill>
                  <a:latin typeface="微软雅黑" panose="020B0503020204020204" pitchFamily="34" charset="-122"/>
                  <a:ea typeface="微软雅黑" panose="020B0503020204020204" pitchFamily="34" charset="-122"/>
                  <a:cs typeface="+mn-ea"/>
                  <a:sym typeface="+mn-lt"/>
                </a:rPr>
                <a:t>工具法</a:t>
              </a:r>
              <a:endParaRPr lang="zh-CN" altLang="en-US" sz="2135" b="1" dirty="0">
                <a:solidFill>
                  <a:srgbClr val="F69200"/>
                </a:solidFill>
                <a:latin typeface="微软雅黑" panose="020B0503020204020204" pitchFamily="34" charset="-122"/>
                <a:ea typeface="微软雅黑" panose="020B0503020204020204" pitchFamily="34" charset="-122"/>
                <a:cs typeface="+mn-ea"/>
                <a:sym typeface="+mn-lt"/>
              </a:endParaRPr>
            </a:p>
            <a:p>
              <a:pPr marL="171450" lvl="0" indent="-171450">
                <a:lnSpc>
                  <a:spcPct val="150000"/>
                </a:lnSpc>
                <a:buFont typeface="Wingdings" panose="05000000000000000000" pitchFamily="2" charset="2"/>
                <a:buChar char="l"/>
              </a:pPr>
              <a:endParaRPr lang="zh-CN" altLang="en-US" sz="2135" b="1" dirty="0">
                <a:solidFill>
                  <a:srgbClr val="F69200"/>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6306" y="5657"/>
              <a:ext cx="3366" cy="544"/>
            </a:xfrm>
            <a:prstGeom prst="rect">
              <a:avLst/>
            </a:prstGeom>
            <a:noFill/>
          </p:spPr>
          <p:txBody>
            <a:bodyPr wrap="square" rtlCol="0">
              <a:spAutoFit/>
            </a:bodyPr>
            <a:lstStyle/>
            <a:p>
              <a:pPr lvl="0" indent="0">
                <a:lnSpc>
                  <a:spcPct val="150000"/>
                </a:lnSpc>
                <a:buFont typeface="Wingdings" panose="05000000000000000000" pitchFamily="2" charset="2"/>
                <a:buNone/>
              </a:pPr>
              <a:r>
                <a:rPr lang="zh-CN" altLang="en-US" sz="1600" dirty="0">
                  <a:solidFill>
                    <a:srgbClr val="000000">
                      <a:lumMod val="75000"/>
                      <a:lumOff val="25000"/>
                    </a:srgbClr>
                  </a:solidFill>
                  <a:latin typeface="Arial" panose="020B0604020202020204"/>
                  <a:ea typeface="微软雅黑" panose="020B0503020204020204" pitchFamily="34" charset="-122"/>
                  <a:cs typeface="+mn-ea"/>
                  <a:sym typeface="+mn-lt"/>
                </a:rPr>
                <a:t>知网期刊数据检索库</a:t>
              </a:r>
              <a:endParaRPr lang="zh-CN" altLang="en-US" sz="1600" dirty="0">
                <a:solidFill>
                  <a:srgbClr val="000000">
                    <a:lumMod val="75000"/>
                    <a:lumOff val="25000"/>
                  </a:srgbClr>
                </a:solidFill>
                <a:latin typeface="Arial" panose="020B0604020202020204"/>
                <a:ea typeface="微软雅黑" panose="020B0503020204020204" pitchFamily="34" charset="-122"/>
                <a:cs typeface="+mn-ea"/>
                <a:sym typeface="+mn-lt"/>
              </a:endParaRPr>
            </a:p>
          </p:txBody>
        </p:sp>
      </p:grpSp>
      <p:sp>
        <p:nvSpPr>
          <p:cNvPr id="2" name="文本框 1"/>
          <p:cNvSpPr txBox="1"/>
          <p:nvPr/>
        </p:nvSpPr>
        <p:spPr>
          <a:xfrm>
            <a:off x="747395" y="241935"/>
            <a:ext cx="431990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写作投稿——选刊方法</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000"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360"/>
                                          </p:val>
                                        </p:tav>
                                        <p:tav tm="100000">
                                          <p:val>
                                            <p:fltVal val="0"/>
                                          </p:val>
                                        </p:tav>
                                      </p:tavLst>
                                    </p:anim>
                                    <p:animEffect transition="in" filter="fade">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1+#ppt_w/2"/>
                                          </p:val>
                                        </p:tav>
                                        <p:tav tm="100000">
                                          <p:val>
                                            <p:strVal val="#ppt_x"/>
                                          </p:val>
                                        </p:tav>
                                      </p:tavLst>
                                    </p:anim>
                                    <p:anim calcmode="lin" valueType="num">
                                      <p:cBhvr additive="base">
                                        <p:cTn id="2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图片 9"/>
          <p:cNvPicPr>
            <a:picLocks noChangeAspect="1"/>
          </p:cNvPicPr>
          <p:nvPr/>
        </p:nvPicPr>
        <p:blipFill>
          <a:blip r:embed="rId1"/>
          <a:stretch>
            <a:fillRect/>
          </a:stretch>
        </p:blipFill>
        <p:spPr>
          <a:xfrm>
            <a:off x="331893" y="1077807"/>
            <a:ext cx="11623887" cy="5746327"/>
          </a:xfrm>
          <a:prstGeom prst="rect">
            <a:avLst/>
          </a:prstGeom>
          <a:noFill/>
          <a:ln w="9525">
            <a:noFill/>
          </a:ln>
        </p:spPr>
      </p:pic>
      <p:sp>
        <p:nvSpPr>
          <p:cNvPr id="2" name="矩形 1"/>
          <p:cNvSpPr/>
          <p:nvPr/>
        </p:nvSpPr>
        <p:spPr>
          <a:xfrm>
            <a:off x="11169650" y="167005"/>
            <a:ext cx="851535" cy="7435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9" name="Group 33"/>
          <p:cNvGrpSpPr/>
          <p:nvPr/>
        </p:nvGrpSpPr>
        <p:grpSpPr>
          <a:xfrm>
            <a:off x="4865335" y="2405837"/>
            <a:ext cx="394585" cy="249904"/>
            <a:chOff x="3175000" y="3792538"/>
            <a:chExt cx="190500" cy="120650"/>
          </a:xfrm>
          <a:solidFill>
            <a:schemeClr val="bg1"/>
          </a:solidFill>
        </p:grpSpPr>
        <p:sp>
          <p:nvSpPr>
            <p:cNvPr id="10" name="Freeform 31"/>
            <p:cNvSpPr/>
            <p:nvPr/>
          </p:nvSpPr>
          <p:spPr bwMode="auto">
            <a:xfrm>
              <a:off x="3175000" y="3792538"/>
              <a:ext cx="190500" cy="109538"/>
            </a:xfrm>
            <a:custGeom>
              <a:avLst/>
              <a:gdLst/>
              <a:ahLst/>
              <a:cxnLst>
                <a:cxn ang="0">
                  <a:pos x="32" y="3"/>
                </a:cxn>
                <a:cxn ang="0">
                  <a:pos x="32" y="3"/>
                </a:cxn>
                <a:cxn ang="0">
                  <a:pos x="33" y="1"/>
                </a:cxn>
                <a:cxn ang="0">
                  <a:pos x="33" y="1"/>
                </a:cxn>
                <a:cxn ang="0">
                  <a:pos x="32" y="0"/>
                </a:cxn>
                <a:cxn ang="0">
                  <a:pos x="32" y="0"/>
                </a:cxn>
                <a:cxn ang="0">
                  <a:pos x="30" y="1"/>
                </a:cxn>
                <a:cxn ang="0">
                  <a:pos x="30" y="1"/>
                </a:cxn>
                <a:cxn ang="0">
                  <a:pos x="29" y="2"/>
                </a:cxn>
                <a:cxn ang="0">
                  <a:pos x="29" y="2"/>
                </a:cxn>
                <a:cxn ang="0">
                  <a:pos x="30" y="3"/>
                </a:cxn>
                <a:cxn ang="0">
                  <a:pos x="21" y="11"/>
                </a:cxn>
                <a:cxn ang="0">
                  <a:pos x="15" y="5"/>
                </a:cxn>
                <a:cxn ang="0">
                  <a:pos x="0" y="19"/>
                </a:cxn>
                <a:cxn ang="0">
                  <a:pos x="1" y="19"/>
                </a:cxn>
                <a:cxn ang="0">
                  <a:pos x="15" y="6"/>
                </a:cxn>
                <a:cxn ang="0">
                  <a:pos x="21" y="12"/>
                </a:cxn>
                <a:cxn ang="0">
                  <a:pos x="30" y="3"/>
                </a:cxn>
                <a:cxn ang="0">
                  <a:pos x="31" y="4"/>
                </a:cxn>
                <a:cxn ang="0">
                  <a:pos x="31" y="4"/>
                </a:cxn>
                <a:cxn ang="0">
                  <a:pos x="32" y="3"/>
                </a:cxn>
              </a:cxnLst>
              <a:rect l="0" t="0" r="r" b="b"/>
              <a:pathLst>
                <a:path w="33" h="19">
                  <a:moveTo>
                    <a:pt x="32" y="3"/>
                  </a:moveTo>
                  <a:cubicBezTo>
                    <a:pt x="32" y="3"/>
                    <a:pt x="32" y="3"/>
                    <a:pt x="32" y="3"/>
                  </a:cubicBezTo>
                  <a:cubicBezTo>
                    <a:pt x="32" y="3"/>
                    <a:pt x="33" y="2"/>
                    <a:pt x="33" y="1"/>
                  </a:cubicBezTo>
                  <a:cubicBezTo>
                    <a:pt x="33" y="1"/>
                    <a:pt x="33" y="1"/>
                    <a:pt x="33" y="1"/>
                  </a:cubicBezTo>
                  <a:cubicBezTo>
                    <a:pt x="33" y="1"/>
                    <a:pt x="33" y="0"/>
                    <a:pt x="32" y="0"/>
                  </a:cubicBezTo>
                  <a:cubicBezTo>
                    <a:pt x="32" y="0"/>
                    <a:pt x="32" y="0"/>
                    <a:pt x="32" y="0"/>
                  </a:cubicBezTo>
                  <a:cubicBezTo>
                    <a:pt x="31" y="1"/>
                    <a:pt x="30" y="1"/>
                    <a:pt x="30" y="1"/>
                  </a:cubicBezTo>
                  <a:cubicBezTo>
                    <a:pt x="30" y="1"/>
                    <a:pt x="30" y="1"/>
                    <a:pt x="30" y="1"/>
                  </a:cubicBezTo>
                  <a:cubicBezTo>
                    <a:pt x="29" y="1"/>
                    <a:pt x="29" y="1"/>
                    <a:pt x="29" y="2"/>
                  </a:cubicBezTo>
                  <a:cubicBezTo>
                    <a:pt x="29" y="2"/>
                    <a:pt x="29" y="2"/>
                    <a:pt x="29" y="2"/>
                  </a:cubicBezTo>
                  <a:cubicBezTo>
                    <a:pt x="30" y="2"/>
                    <a:pt x="30" y="2"/>
                    <a:pt x="30" y="3"/>
                  </a:cubicBezTo>
                  <a:cubicBezTo>
                    <a:pt x="21" y="11"/>
                    <a:pt x="21" y="11"/>
                    <a:pt x="21" y="11"/>
                  </a:cubicBezTo>
                  <a:cubicBezTo>
                    <a:pt x="15" y="5"/>
                    <a:pt x="15" y="5"/>
                    <a:pt x="15" y="5"/>
                  </a:cubicBezTo>
                  <a:cubicBezTo>
                    <a:pt x="0" y="19"/>
                    <a:pt x="0" y="19"/>
                    <a:pt x="0" y="19"/>
                  </a:cubicBezTo>
                  <a:cubicBezTo>
                    <a:pt x="1" y="19"/>
                    <a:pt x="1" y="19"/>
                    <a:pt x="1" y="19"/>
                  </a:cubicBezTo>
                  <a:cubicBezTo>
                    <a:pt x="15" y="6"/>
                    <a:pt x="15" y="6"/>
                    <a:pt x="15" y="6"/>
                  </a:cubicBezTo>
                  <a:cubicBezTo>
                    <a:pt x="21" y="12"/>
                    <a:pt x="21" y="12"/>
                    <a:pt x="21" y="12"/>
                  </a:cubicBezTo>
                  <a:cubicBezTo>
                    <a:pt x="30" y="3"/>
                    <a:pt x="30" y="3"/>
                    <a:pt x="30" y="3"/>
                  </a:cubicBezTo>
                  <a:cubicBezTo>
                    <a:pt x="31" y="3"/>
                    <a:pt x="31" y="3"/>
                    <a:pt x="31" y="4"/>
                  </a:cubicBezTo>
                  <a:cubicBezTo>
                    <a:pt x="31" y="4"/>
                    <a:pt x="31" y="4"/>
                    <a:pt x="31" y="4"/>
                  </a:cubicBezTo>
                  <a:cubicBezTo>
                    <a:pt x="31" y="4"/>
                    <a:pt x="32" y="4"/>
                    <a:pt x="32" y="3"/>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1" name="Freeform 32"/>
            <p:cNvSpPr/>
            <p:nvPr/>
          </p:nvSpPr>
          <p:spPr bwMode="auto">
            <a:xfrm>
              <a:off x="3325813" y="3821113"/>
              <a:ext cx="22225" cy="92075"/>
            </a:xfrm>
            <a:custGeom>
              <a:avLst/>
              <a:gdLst/>
              <a:ahLst/>
              <a:cxnLst>
                <a:cxn ang="0">
                  <a:pos x="0" y="11"/>
                </a:cxn>
                <a:cxn ang="0">
                  <a:pos x="0" y="58"/>
                </a:cxn>
                <a:cxn ang="0">
                  <a:pos x="14" y="58"/>
                </a:cxn>
                <a:cxn ang="0">
                  <a:pos x="14" y="0"/>
                </a:cxn>
                <a:cxn ang="0">
                  <a:pos x="0" y="11"/>
                </a:cxn>
              </a:cxnLst>
              <a:rect l="0" t="0" r="r" b="b"/>
              <a:pathLst>
                <a:path w="14" h="58">
                  <a:moveTo>
                    <a:pt x="0" y="11"/>
                  </a:moveTo>
                  <a:lnTo>
                    <a:pt x="0" y="58"/>
                  </a:lnTo>
                  <a:lnTo>
                    <a:pt x="14" y="58"/>
                  </a:lnTo>
                  <a:lnTo>
                    <a:pt x="14" y="0"/>
                  </a:lnTo>
                  <a:lnTo>
                    <a:pt x="0" y="11"/>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2" name="Freeform 33"/>
            <p:cNvSpPr/>
            <p:nvPr/>
          </p:nvSpPr>
          <p:spPr bwMode="auto">
            <a:xfrm>
              <a:off x="3295650" y="3843338"/>
              <a:ext cx="23813" cy="69850"/>
            </a:xfrm>
            <a:custGeom>
              <a:avLst/>
              <a:gdLst/>
              <a:ahLst/>
              <a:cxnLst>
                <a:cxn ang="0">
                  <a:pos x="0" y="15"/>
                </a:cxn>
                <a:cxn ang="0">
                  <a:pos x="0" y="44"/>
                </a:cxn>
                <a:cxn ang="0">
                  <a:pos x="15" y="44"/>
                </a:cxn>
                <a:cxn ang="0">
                  <a:pos x="15" y="0"/>
                </a:cxn>
                <a:cxn ang="0">
                  <a:pos x="0" y="15"/>
                </a:cxn>
              </a:cxnLst>
              <a:rect l="0" t="0" r="r" b="b"/>
              <a:pathLst>
                <a:path w="15" h="44">
                  <a:moveTo>
                    <a:pt x="0" y="15"/>
                  </a:moveTo>
                  <a:lnTo>
                    <a:pt x="0" y="44"/>
                  </a:lnTo>
                  <a:lnTo>
                    <a:pt x="15" y="44"/>
                  </a:lnTo>
                  <a:lnTo>
                    <a:pt x="15" y="0"/>
                  </a:lnTo>
                  <a:lnTo>
                    <a:pt x="0" y="15"/>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3" name="Freeform 34"/>
            <p:cNvSpPr/>
            <p:nvPr/>
          </p:nvSpPr>
          <p:spPr bwMode="auto">
            <a:xfrm>
              <a:off x="3267075" y="3843338"/>
              <a:ext cx="23813" cy="69850"/>
            </a:xfrm>
            <a:custGeom>
              <a:avLst/>
              <a:gdLst/>
              <a:ahLst/>
              <a:cxnLst>
                <a:cxn ang="0">
                  <a:pos x="0" y="0"/>
                </a:cxn>
                <a:cxn ang="0">
                  <a:pos x="0" y="44"/>
                </a:cxn>
                <a:cxn ang="0">
                  <a:pos x="15" y="44"/>
                </a:cxn>
                <a:cxn ang="0">
                  <a:pos x="15" y="11"/>
                </a:cxn>
                <a:cxn ang="0">
                  <a:pos x="0" y="0"/>
                </a:cxn>
              </a:cxnLst>
              <a:rect l="0" t="0" r="r" b="b"/>
              <a:pathLst>
                <a:path w="15" h="44">
                  <a:moveTo>
                    <a:pt x="0" y="0"/>
                  </a:moveTo>
                  <a:lnTo>
                    <a:pt x="0" y="44"/>
                  </a:lnTo>
                  <a:lnTo>
                    <a:pt x="15" y="44"/>
                  </a:lnTo>
                  <a:lnTo>
                    <a:pt x="15" y="11"/>
                  </a:lnTo>
                  <a:lnTo>
                    <a:pt x="0" y="0"/>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4" name="Freeform 35"/>
            <p:cNvSpPr/>
            <p:nvPr/>
          </p:nvSpPr>
          <p:spPr bwMode="auto">
            <a:xfrm>
              <a:off x="3238500" y="3832225"/>
              <a:ext cx="23813" cy="80963"/>
            </a:xfrm>
            <a:custGeom>
              <a:avLst/>
              <a:gdLst/>
              <a:ahLst/>
              <a:cxnLst>
                <a:cxn ang="0">
                  <a:pos x="15" y="0"/>
                </a:cxn>
                <a:cxn ang="0">
                  <a:pos x="0" y="11"/>
                </a:cxn>
                <a:cxn ang="0">
                  <a:pos x="0" y="51"/>
                </a:cxn>
                <a:cxn ang="0">
                  <a:pos x="15" y="51"/>
                </a:cxn>
                <a:cxn ang="0">
                  <a:pos x="15" y="0"/>
                </a:cxn>
                <a:cxn ang="0">
                  <a:pos x="15" y="0"/>
                </a:cxn>
              </a:cxnLst>
              <a:rect l="0" t="0" r="r" b="b"/>
              <a:pathLst>
                <a:path w="15" h="51">
                  <a:moveTo>
                    <a:pt x="15" y="0"/>
                  </a:moveTo>
                  <a:lnTo>
                    <a:pt x="0" y="11"/>
                  </a:lnTo>
                  <a:lnTo>
                    <a:pt x="0" y="51"/>
                  </a:lnTo>
                  <a:lnTo>
                    <a:pt x="15" y="51"/>
                  </a:lnTo>
                  <a:lnTo>
                    <a:pt x="15" y="0"/>
                  </a:lnTo>
                  <a:lnTo>
                    <a:pt x="15" y="0"/>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5" name="Freeform 36"/>
            <p:cNvSpPr/>
            <p:nvPr/>
          </p:nvSpPr>
          <p:spPr bwMode="auto">
            <a:xfrm>
              <a:off x="3209925" y="3860800"/>
              <a:ext cx="22225" cy="52388"/>
            </a:xfrm>
            <a:custGeom>
              <a:avLst/>
              <a:gdLst/>
              <a:ahLst/>
              <a:cxnLst>
                <a:cxn ang="0">
                  <a:pos x="0" y="11"/>
                </a:cxn>
                <a:cxn ang="0">
                  <a:pos x="0" y="33"/>
                </a:cxn>
                <a:cxn ang="0">
                  <a:pos x="14" y="33"/>
                </a:cxn>
                <a:cxn ang="0">
                  <a:pos x="14" y="0"/>
                </a:cxn>
                <a:cxn ang="0">
                  <a:pos x="0" y="11"/>
                </a:cxn>
              </a:cxnLst>
              <a:rect l="0" t="0" r="r" b="b"/>
              <a:pathLst>
                <a:path w="14" h="33">
                  <a:moveTo>
                    <a:pt x="0" y="11"/>
                  </a:moveTo>
                  <a:lnTo>
                    <a:pt x="0" y="33"/>
                  </a:lnTo>
                  <a:lnTo>
                    <a:pt x="14" y="33"/>
                  </a:lnTo>
                  <a:lnTo>
                    <a:pt x="14" y="0"/>
                  </a:lnTo>
                  <a:lnTo>
                    <a:pt x="0" y="11"/>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6" name="Freeform 37"/>
            <p:cNvSpPr/>
            <p:nvPr/>
          </p:nvSpPr>
          <p:spPr bwMode="auto">
            <a:xfrm>
              <a:off x="3181350" y="3884613"/>
              <a:ext cx="22225" cy="28575"/>
            </a:xfrm>
            <a:custGeom>
              <a:avLst/>
              <a:gdLst/>
              <a:ahLst/>
              <a:cxnLst>
                <a:cxn ang="0">
                  <a:pos x="0" y="14"/>
                </a:cxn>
                <a:cxn ang="0">
                  <a:pos x="0" y="18"/>
                </a:cxn>
                <a:cxn ang="0">
                  <a:pos x="14" y="18"/>
                </a:cxn>
                <a:cxn ang="0">
                  <a:pos x="14" y="0"/>
                </a:cxn>
                <a:cxn ang="0">
                  <a:pos x="0" y="14"/>
                </a:cxn>
              </a:cxnLst>
              <a:rect l="0" t="0" r="r" b="b"/>
              <a:pathLst>
                <a:path w="14" h="18">
                  <a:moveTo>
                    <a:pt x="0" y="14"/>
                  </a:moveTo>
                  <a:lnTo>
                    <a:pt x="0" y="18"/>
                  </a:lnTo>
                  <a:lnTo>
                    <a:pt x="14" y="18"/>
                  </a:lnTo>
                  <a:lnTo>
                    <a:pt x="14" y="0"/>
                  </a:lnTo>
                  <a:lnTo>
                    <a:pt x="0" y="14"/>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grpSp>
      <p:grpSp>
        <p:nvGrpSpPr>
          <p:cNvPr id="17" name="Group 41"/>
          <p:cNvGrpSpPr/>
          <p:nvPr/>
        </p:nvGrpSpPr>
        <p:grpSpPr>
          <a:xfrm>
            <a:off x="6615389" y="2393441"/>
            <a:ext cx="360747" cy="274696"/>
            <a:chOff x="3694113" y="3481388"/>
            <a:chExt cx="173038" cy="131763"/>
          </a:xfrm>
          <a:solidFill>
            <a:schemeClr val="bg1"/>
          </a:solidFill>
        </p:grpSpPr>
        <p:sp>
          <p:nvSpPr>
            <p:cNvPr id="18" name="Freeform 38"/>
            <p:cNvSpPr>
              <a:spLocks noEditPoints="1"/>
            </p:cNvSpPr>
            <p:nvPr/>
          </p:nvSpPr>
          <p:spPr bwMode="auto">
            <a:xfrm>
              <a:off x="3694113" y="3481388"/>
              <a:ext cx="173038" cy="131763"/>
            </a:xfrm>
            <a:custGeom>
              <a:avLst/>
              <a:gdLst/>
              <a:ahLst/>
              <a:cxnLst>
                <a:cxn ang="0">
                  <a:pos x="27" y="0"/>
                </a:cxn>
                <a:cxn ang="0">
                  <a:pos x="3" y="0"/>
                </a:cxn>
                <a:cxn ang="0">
                  <a:pos x="0" y="3"/>
                </a:cxn>
                <a:cxn ang="0">
                  <a:pos x="0" y="17"/>
                </a:cxn>
                <a:cxn ang="0">
                  <a:pos x="3" y="20"/>
                </a:cxn>
                <a:cxn ang="0">
                  <a:pos x="10" y="20"/>
                </a:cxn>
                <a:cxn ang="0">
                  <a:pos x="9" y="21"/>
                </a:cxn>
                <a:cxn ang="0">
                  <a:pos x="5" y="21"/>
                </a:cxn>
                <a:cxn ang="0">
                  <a:pos x="3" y="22"/>
                </a:cxn>
                <a:cxn ang="0">
                  <a:pos x="5" y="23"/>
                </a:cxn>
                <a:cxn ang="0">
                  <a:pos x="25" y="23"/>
                </a:cxn>
                <a:cxn ang="0">
                  <a:pos x="27" y="22"/>
                </a:cxn>
                <a:cxn ang="0">
                  <a:pos x="25" y="21"/>
                </a:cxn>
                <a:cxn ang="0">
                  <a:pos x="21" y="21"/>
                </a:cxn>
                <a:cxn ang="0">
                  <a:pos x="20" y="20"/>
                </a:cxn>
                <a:cxn ang="0">
                  <a:pos x="27" y="20"/>
                </a:cxn>
                <a:cxn ang="0">
                  <a:pos x="30" y="17"/>
                </a:cxn>
                <a:cxn ang="0">
                  <a:pos x="30" y="3"/>
                </a:cxn>
                <a:cxn ang="0">
                  <a:pos x="27" y="0"/>
                </a:cxn>
                <a:cxn ang="0">
                  <a:pos x="29" y="17"/>
                </a:cxn>
                <a:cxn ang="0">
                  <a:pos x="27" y="18"/>
                </a:cxn>
                <a:cxn ang="0">
                  <a:pos x="3" y="18"/>
                </a:cxn>
                <a:cxn ang="0">
                  <a:pos x="1" y="17"/>
                </a:cxn>
                <a:cxn ang="0">
                  <a:pos x="1" y="3"/>
                </a:cxn>
                <a:cxn ang="0">
                  <a:pos x="3" y="2"/>
                </a:cxn>
                <a:cxn ang="0">
                  <a:pos x="27" y="2"/>
                </a:cxn>
                <a:cxn ang="0">
                  <a:pos x="29" y="3"/>
                </a:cxn>
                <a:cxn ang="0">
                  <a:pos x="29" y="17"/>
                </a:cxn>
              </a:cxnLst>
              <a:rect l="0" t="0" r="r" b="b"/>
              <a:pathLst>
                <a:path w="30" h="23">
                  <a:moveTo>
                    <a:pt x="27" y="0"/>
                  </a:moveTo>
                  <a:cubicBezTo>
                    <a:pt x="3" y="0"/>
                    <a:pt x="3" y="0"/>
                    <a:pt x="3" y="0"/>
                  </a:cubicBezTo>
                  <a:cubicBezTo>
                    <a:pt x="1" y="0"/>
                    <a:pt x="0" y="1"/>
                    <a:pt x="0" y="3"/>
                  </a:cubicBezTo>
                  <a:cubicBezTo>
                    <a:pt x="0" y="17"/>
                    <a:pt x="0" y="17"/>
                    <a:pt x="0" y="17"/>
                  </a:cubicBezTo>
                  <a:cubicBezTo>
                    <a:pt x="0" y="19"/>
                    <a:pt x="1" y="20"/>
                    <a:pt x="3" y="20"/>
                  </a:cubicBezTo>
                  <a:cubicBezTo>
                    <a:pt x="10" y="20"/>
                    <a:pt x="10" y="20"/>
                    <a:pt x="10" y="20"/>
                  </a:cubicBezTo>
                  <a:cubicBezTo>
                    <a:pt x="9" y="20"/>
                    <a:pt x="9" y="20"/>
                    <a:pt x="9" y="21"/>
                  </a:cubicBezTo>
                  <a:cubicBezTo>
                    <a:pt x="5" y="21"/>
                    <a:pt x="5" y="21"/>
                    <a:pt x="5" y="21"/>
                  </a:cubicBezTo>
                  <a:cubicBezTo>
                    <a:pt x="4" y="21"/>
                    <a:pt x="3" y="21"/>
                    <a:pt x="3" y="22"/>
                  </a:cubicBezTo>
                  <a:cubicBezTo>
                    <a:pt x="3" y="22"/>
                    <a:pt x="4" y="23"/>
                    <a:pt x="5" y="23"/>
                  </a:cubicBezTo>
                  <a:cubicBezTo>
                    <a:pt x="25" y="23"/>
                    <a:pt x="25" y="23"/>
                    <a:pt x="25" y="23"/>
                  </a:cubicBezTo>
                  <a:cubicBezTo>
                    <a:pt x="26" y="23"/>
                    <a:pt x="27" y="22"/>
                    <a:pt x="27" y="22"/>
                  </a:cubicBezTo>
                  <a:cubicBezTo>
                    <a:pt x="27" y="21"/>
                    <a:pt x="26" y="21"/>
                    <a:pt x="25" y="21"/>
                  </a:cubicBezTo>
                  <a:cubicBezTo>
                    <a:pt x="21" y="21"/>
                    <a:pt x="21" y="21"/>
                    <a:pt x="21" y="21"/>
                  </a:cubicBezTo>
                  <a:cubicBezTo>
                    <a:pt x="21" y="20"/>
                    <a:pt x="20" y="20"/>
                    <a:pt x="20" y="20"/>
                  </a:cubicBezTo>
                  <a:cubicBezTo>
                    <a:pt x="27" y="20"/>
                    <a:pt x="27" y="20"/>
                    <a:pt x="27" y="20"/>
                  </a:cubicBezTo>
                  <a:cubicBezTo>
                    <a:pt x="29" y="20"/>
                    <a:pt x="30" y="19"/>
                    <a:pt x="30" y="17"/>
                  </a:cubicBezTo>
                  <a:cubicBezTo>
                    <a:pt x="30" y="3"/>
                    <a:pt x="30" y="3"/>
                    <a:pt x="30" y="3"/>
                  </a:cubicBezTo>
                  <a:cubicBezTo>
                    <a:pt x="30" y="1"/>
                    <a:pt x="29" y="0"/>
                    <a:pt x="27" y="0"/>
                  </a:cubicBezTo>
                  <a:close/>
                  <a:moveTo>
                    <a:pt x="29" y="17"/>
                  </a:moveTo>
                  <a:cubicBezTo>
                    <a:pt x="29" y="18"/>
                    <a:pt x="28" y="18"/>
                    <a:pt x="27" y="18"/>
                  </a:cubicBezTo>
                  <a:cubicBezTo>
                    <a:pt x="3" y="18"/>
                    <a:pt x="3" y="18"/>
                    <a:pt x="3" y="18"/>
                  </a:cubicBezTo>
                  <a:cubicBezTo>
                    <a:pt x="2" y="18"/>
                    <a:pt x="1" y="18"/>
                    <a:pt x="1" y="17"/>
                  </a:cubicBezTo>
                  <a:cubicBezTo>
                    <a:pt x="1" y="3"/>
                    <a:pt x="1" y="3"/>
                    <a:pt x="1" y="3"/>
                  </a:cubicBezTo>
                  <a:cubicBezTo>
                    <a:pt x="1" y="2"/>
                    <a:pt x="2" y="2"/>
                    <a:pt x="3" y="2"/>
                  </a:cubicBezTo>
                  <a:cubicBezTo>
                    <a:pt x="27" y="2"/>
                    <a:pt x="27" y="2"/>
                    <a:pt x="27" y="2"/>
                  </a:cubicBezTo>
                  <a:cubicBezTo>
                    <a:pt x="28" y="2"/>
                    <a:pt x="29" y="2"/>
                    <a:pt x="29" y="3"/>
                  </a:cubicBezTo>
                  <a:lnTo>
                    <a:pt x="29" y="17"/>
                  </a:ln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19" name="Freeform 39"/>
            <p:cNvSpPr>
              <a:spLocks noEditPoints="1"/>
            </p:cNvSpPr>
            <p:nvPr/>
          </p:nvSpPr>
          <p:spPr bwMode="auto">
            <a:xfrm>
              <a:off x="3733800" y="3514725"/>
              <a:ext cx="63500" cy="63500"/>
            </a:xfrm>
            <a:custGeom>
              <a:avLst/>
              <a:gdLst/>
              <a:ahLst/>
              <a:cxnLst>
                <a:cxn ang="0">
                  <a:pos x="11" y="6"/>
                </a:cxn>
                <a:cxn ang="0">
                  <a:pos x="11" y="5"/>
                </a:cxn>
                <a:cxn ang="0">
                  <a:pos x="9" y="5"/>
                </a:cxn>
                <a:cxn ang="0">
                  <a:pos x="9" y="3"/>
                </a:cxn>
                <a:cxn ang="0">
                  <a:pos x="9" y="2"/>
                </a:cxn>
                <a:cxn ang="0">
                  <a:pos x="8" y="1"/>
                </a:cxn>
                <a:cxn ang="0">
                  <a:pos x="8" y="2"/>
                </a:cxn>
                <a:cxn ang="0">
                  <a:pos x="6" y="1"/>
                </a:cxn>
                <a:cxn ang="0">
                  <a:pos x="6" y="0"/>
                </a:cxn>
                <a:cxn ang="0">
                  <a:pos x="5" y="0"/>
                </a:cxn>
                <a:cxn ang="0">
                  <a:pos x="5" y="1"/>
                </a:cxn>
                <a:cxn ang="0">
                  <a:pos x="3" y="2"/>
                </a:cxn>
                <a:cxn ang="0">
                  <a:pos x="2" y="1"/>
                </a:cxn>
                <a:cxn ang="0">
                  <a:pos x="1" y="2"/>
                </a:cxn>
                <a:cxn ang="0">
                  <a:pos x="2" y="3"/>
                </a:cxn>
                <a:cxn ang="0">
                  <a:pos x="1" y="5"/>
                </a:cxn>
                <a:cxn ang="0">
                  <a:pos x="0" y="5"/>
                </a:cxn>
                <a:cxn ang="0">
                  <a:pos x="0" y="6"/>
                </a:cxn>
                <a:cxn ang="0">
                  <a:pos x="1" y="6"/>
                </a:cxn>
                <a:cxn ang="0">
                  <a:pos x="2" y="8"/>
                </a:cxn>
                <a:cxn ang="0">
                  <a:pos x="1" y="9"/>
                </a:cxn>
                <a:cxn ang="0">
                  <a:pos x="2" y="10"/>
                </a:cxn>
                <a:cxn ang="0">
                  <a:pos x="3" y="9"/>
                </a:cxn>
                <a:cxn ang="0">
                  <a:pos x="5" y="10"/>
                </a:cxn>
                <a:cxn ang="0">
                  <a:pos x="5" y="11"/>
                </a:cxn>
                <a:cxn ang="0">
                  <a:pos x="6" y="11"/>
                </a:cxn>
                <a:cxn ang="0">
                  <a:pos x="6" y="10"/>
                </a:cxn>
                <a:cxn ang="0">
                  <a:pos x="8" y="9"/>
                </a:cxn>
                <a:cxn ang="0">
                  <a:pos x="9" y="10"/>
                </a:cxn>
                <a:cxn ang="0">
                  <a:pos x="9" y="9"/>
                </a:cxn>
                <a:cxn ang="0">
                  <a:pos x="9" y="8"/>
                </a:cxn>
                <a:cxn ang="0">
                  <a:pos x="9" y="6"/>
                </a:cxn>
                <a:cxn ang="0">
                  <a:pos x="11" y="6"/>
                </a:cxn>
                <a:cxn ang="0">
                  <a:pos x="8" y="6"/>
                </a:cxn>
                <a:cxn ang="0">
                  <a:pos x="5" y="9"/>
                </a:cxn>
                <a:cxn ang="0">
                  <a:pos x="2" y="6"/>
                </a:cxn>
                <a:cxn ang="0">
                  <a:pos x="5" y="2"/>
                </a:cxn>
                <a:cxn ang="0">
                  <a:pos x="8" y="6"/>
                </a:cxn>
              </a:cxnLst>
              <a:rect l="0" t="0" r="r" b="b"/>
              <a:pathLst>
                <a:path w="11" h="11">
                  <a:moveTo>
                    <a:pt x="11" y="6"/>
                  </a:moveTo>
                  <a:cubicBezTo>
                    <a:pt x="11" y="5"/>
                    <a:pt x="11" y="5"/>
                    <a:pt x="11" y="5"/>
                  </a:cubicBezTo>
                  <a:cubicBezTo>
                    <a:pt x="9" y="5"/>
                    <a:pt x="9" y="5"/>
                    <a:pt x="9" y="5"/>
                  </a:cubicBezTo>
                  <a:cubicBezTo>
                    <a:pt x="9" y="4"/>
                    <a:pt x="9" y="4"/>
                    <a:pt x="9" y="3"/>
                  </a:cubicBezTo>
                  <a:cubicBezTo>
                    <a:pt x="9" y="2"/>
                    <a:pt x="9" y="2"/>
                    <a:pt x="9" y="2"/>
                  </a:cubicBezTo>
                  <a:cubicBezTo>
                    <a:pt x="8" y="1"/>
                    <a:pt x="8" y="1"/>
                    <a:pt x="8" y="1"/>
                  </a:cubicBezTo>
                  <a:cubicBezTo>
                    <a:pt x="8" y="2"/>
                    <a:pt x="8" y="2"/>
                    <a:pt x="8" y="2"/>
                  </a:cubicBezTo>
                  <a:cubicBezTo>
                    <a:pt x="7" y="2"/>
                    <a:pt x="7" y="1"/>
                    <a:pt x="6" y="1"/>
                  </a:cubicBezTo>
                  <a:cubicBezTo>
                    <a:pt x="6" y="0"/>
                    <a:pt x="6" y="0"/>
                    <a:pt x="6" y="0"/>
                  </a:cubicBezTo>
                  <a:cubicBezTo>
                    <a:pt x="5" y="0"/>
                    <a:pt x="5" y="0"/>
                    <a:pt x="5" y="0"/>
                  </a:cubicBezTo>
                  <a:cubicBezTo>
                    <a:pt x="5" y="1"/>
                    <a:pt x="5" y="1"/>
                    <a:pt x="5" y="1"/>
                  </a:cubicBezTo>
                  <a:cubicBezTo>
                    <a:pt x="4" y="1"/>
                    <a:pt x="3" y="2"/>
                    <a:pt x="3" y="2"/>
                  </a:cubicBezTo>
                  <a:cubicBezTo>
                    <a:pt x="2" y="1"/>
                    <a:pt x="2" y="1"/>
                    <a:pt x="2" y="1"/>
                  </a:cubicBezTo>
                  <a:cubicBezTo>
                    <a:pt x="1" y="2"/>
                    <a:pt x="1" y="2"/>
                    <a:pt x="1" y="2"/>
                  </a:cubicBezTo>
                  <a:cubicBezTo>
                    <a:pt x="2" y="3"/>
                    <a:pt x="2" y="3"/>
                    <a:pt x="2" y="3"/>
                  </a:cubicBezTo>
                  <a:cubicBezTo>
                    <a:pt x="1" y="4"/>
                    <a:pt x="1" y="4"/>
                    <a:pt x="1" y="5"/>
                  </a:cubicBezTo>
                  <a:cubicBezTo>
                    <a:pt x="0" y="5"/>
                    <a:pt x="0" y="5"/>
                    <a:pt x="0" y="5"/>
                  </a:cubicBezTo>
                  <a:cubicBezTo>
                    <a:pt x="0" y="6"/>
                    <a:pt x="0" y="6"/>
                    <a:pt x="0" y="6"/>
                  </a:cubicBezTo>
                  <a:cubicBezTo>
                    <a:pt x="1" y="6"/>
                    <a:pt x="1" y="6"/>
                    <a:pt x="1" y="6"/>
                  </a:cubicBezTo>
                  <a:cubicBezTo>
                    <a:pt x="1" y="7"/>
                    <a:pt x="1" y="8"/>
                    <a:pt x="2" y="8"/>
                  </a:cubicBezTo>
                  <a:cubicBezTo>
                    <a:pt x="1" y="9"/>
                    <a:pt x="1" y="9"/>
                    <a:pt x="1" y="9"/>
                  </a:cubicBezTo>
                  <a:cubicBezTo>
                    <a:pt x="2" y="10"/>
                    <a:pt x="2" y="10"/>
                    <a:pt x="2" y="10"/>
                  </a:cubicBezTo>
                  <a:cubicBezTo>
                    <a:pt x="3" y="9"/>
                    <a:pt x="3" y="9"/>
                    <a:pt x="3" y="9"/>
                  </a:cubicBezTo>
                  <a:cubicBezTo>
                    <a:pt x="3" y="10"/>
                    <a:pt x="4" y="10"/>
                    <a:pt x="5" y="10"/>
                  </a:cubicBezTo>
                  <a:cubicBezTo>
                    <a:pt x="5" y="11"/>
                    <a:pt x="5" y="11"/>
                    <a:pt x="5" y="11"/>
                  </a:cubicBezTo>
                  <a:cubicBezTo>
                    <a:pt x="6" y="11"/>
                    <a:pt x="6" y="11"/>
                    <a:pt x="6" y="11"/>
                  </a:cubicBezTo>
                  <a:cubicBezTo>
                    <a:pt x="6" y="10"/>
                    <a:pt x="6" y="10"/>
                    <a:pt x="6" y="10"/>
                  </a:cubicBezTo>
                  <a:cubicBezTo>
                    <a:pt x="7" y="10"/>
                    <a:pt x="7" y="10"/>
                    <a:pt x="8" y="9"/>
                  </a:cubicBezTo>
                  <a:cubicBezTo>
                    <a:pt x="9" y="10"/>
                    <a:pt x="9" y="10"/>
                    <a:pt x="9" y="10"/>
                  </a:cubicBezTo>
                  <a:cubicBezTo>
                    <a:pt x="9" y="9"/>
                    <a:pt x="9" y="9"/>
                    <a:pt x="9" y="9"/>
                  </a:cubicBezTo>
                  <a:cubicBezTo>
                    <a:pt x="9" y="8"/>
                    <a:pt x="9" y="8"/>
                    <a:pt x="9" y="8"/>
                  </a:cubicBezTo>
                  <a:cubicBezTo>
                    <a:pt x="9" y="8"/>
                    <a:pt x="9" y="7"/>
                    <a:pt x="9" y="6"/>
                  </a:cubicBezTo>
                  <a:lnTo>
                    <a:pt x="11" y="6"/>
                  </a:lnTo>
                  <a:close/>
                  <a:moveTo>
                    <a:pt x="8" y="6"/>
                  </a:moveTo>
                  <a:cubicBezTo>
                    <a:pt x="8" y="7"/>
                    <a:pt x="7" y="9"/>
                    <a:pt x="5" y="9"/>
                  </a:cubicBezTo>
                  <a:cubicBezTo>
                    <a:pt x="3" y="9"/>
                    <a:pt x="2" y="7"/>
                    <a:pt x="2" y="6"/>
                  </a:cubicBezTo>
                  <a:cubicBezTo>
                    <a:pt x="2" y="4"/>
                    <a:pt x="3" y="2"/>
                    <a:pt x="5" y="2"/>
                  </a:cubicBezTo>
                  <a:cubicBezTo>
                    <a:pt x="7" y="2"/>
                    <a:pt x="8" y="4"/>
                    <a:pt x="8" y="6"/>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20" name="Freeform 40"/>
            <p:cNvSpPr>
              <a:spLocks noEditPoints="1"/>
            </p:cNvSpPr>
            <p:nvPr/>
          </p:nvSpPr>
          <p:spPr bwMode="auto">
            <a:xfrm>
              <a:off x="3792538" y="3544888"/>
              <a:ext cx="34925" cy="28575"/>
            </a:xfrm>
            <a:custGeom>
              <a:avLst/>
              <a:gdLst/>
              <a:ahLst/>
              <a:cxnLst>
                <a:cxn ang="0">
                  <a:pos x="6" y="3"/>
                </a:cxn>
                <a:cxn ang="0">
                  <a:pos x="6" y="2"/>
                </a:cxn>
                <a:cxn ang="0">
                  <a:pos x="5" y="2"/>
                </a:cxn>
                <a:cxn ang="0">
                  <a:pos x="5" y="1"/>
                </a:cxn>
                <a:cxn ang="0">
                  <a:pos x="5" y="1"/>
                </a:cxn>
                <a:cxn ang="0">
                  <a:pos x="5" y="0"/>
                </a:cxn>
                <a:cxn ang="0">
                  <a:pos x="4" y="1"/>
                </a:cxn>
                <a:cxn ang="0">
                  <a:pos x="3" y="0"/>
                </a:cxn>
                <a:cxn ang="0">
                  <a:pos x="3" y="0"/>
                </a:cxn>
                <a:cxn ang="0">
                  <a:pos x="3" y="0"/>
                </a:cxn>
                <a:cxn ang="0">
                  <a:pos x="3" y="0"/>
                </a:cxn>
                <a:cxn ang="0">
                  <a:pos x="2" y="1"/>
                </a:cxn>
                <a:cxn ang="0">
                  <a:pos x="1" y="0"/>
                </a:cxn>
                <a:cxn ang="0">
                  <a:pos x="1" y="1"/>
                </a:cxn>
                <a:cxn ang="0">
                  <a:pos x="1" y="1"/>
                </a:cxn>
                <a:cxn ang="0">
                  <a:pos x="1" y="2"/>
                </a:cxn>
                <a:cxn ang="0">
                  <a:pos x="0" y="2"/>
                </a:cxn>
                <a:cxn ang="0">
                  <a:pos x="0" y="3"/>
                </a:cxn>
                <a:cxn ang="0">
                  <a:pos x="1" y="3"/>
                </a:cxn>
                <a:cxn ang="0">
                  <a:pos x="1" y="4"/>
                </a:cxn>
                <a:cxn ang="0">
                  <a:pos x="1" y="4"/>
                </a:cxn>
                <a:cxn ang="0">
                  <a:pos x="1" y="4"/>
                </a:cxn>
                <a:cxn ang="0">
                  <a:pos x="2" y="4"/>
                </a:cxn>
                <a:cxn ang="0">
                  <a:pos x="3" y="4"/>
                </a:cxn>
                <a:cxn ang="0">
                  <a:pos x="3" y="5"/>
                </a:cxn>
                <a:cxn ang="0">
                  <a:pos x="3" y="5"/>
                </a:cxn>
                <a:cxn ang="0">
                  <a:pos x="3" y="4"/>
                </a:cxn>
                <a:cxn ang="0">
                  <a:pos x="4" y="4"/>
                </a:cxn>
                <a:cxn ang="0">
                  <a:pos x="5" y="4"/>
                </a:cxn>
                <a:cxn ang="0">
                  <a:pos x="5" y="4"/>
                </a:cxn>
                <a:cxn ang="0">
                  <a:pos x="5" y="4"/>
                </a:cxn>
                <a:cxn ang="0">
                  <a:pos x="5" y="3"/>
                </a:cxn>
                <a:cxn ang="0">
                  <a:pos x="6" y="3"/>
                </a:cxn>
                <a:cxn ang="0">
                  <a:pos x="5" y="2"/>
                </a:cxn>
                <a:cxn ang="0">
                  <a:pos x="3" y="4"/>
                </a:cxn>
                <a:cxn ang="0">
                  <a:pos x="1" y="2"/>
                </a:cxn>
                <a:cxn ang="0">
                  <a:pos x="3" y="1"/>
                </a:cxn>
                <a:cxn ang="0">
                  <a:pos x="5" y="2"/>
                </a:cxn>
              </a:cxnLst>
              <a:rect l="0" t="0" r="r" b="b"/>
              <a:pathLst>
                <a:path w="6" h="5">
                  <a:moveTo>
                    <a:pt x="6" y="3"/>
                  </a:moveTo>
                  <a:cubicBezTo>
                    <a:pt x="6" y="2"/>
                    <a:pt x="6" y="2"/>
                    <a:pt x="6" y="2"/>
                  </a:cubicBezTo>
                  <a:cubicBezTo>
                    <a:pt x="5" y="2"/>
                    <a:pt x="5" y="2"/>
                    <a:pt x="5" y="2"/>
                  </a:cubicBezTo>
                  <a:cubicBezTo>
                    <a:pt x="5" y="2"/>
                    <a:pt x="5" y="1"/>
                    <a:pt x="5" y="1"/>
                  </a:cubicBezTo>
                  <a:cubicBezTo>
                    <a:pt x="5" y="1"/>
                    <a:pt x="5" y="1"/>
                    <a:pt x="5" y="1"/>
                  </a:cubicBezTo>
                  <a:cubicBezTo>
                    <a:pt x="5" y="0"/>
                    <a:pt x="5" y="0"/>
                    <a:pt x="5" y="0"/>
                  </a:cubicBezTo>
                  <a:cubicBezTo>
                    <a:pt x="4" y="1"/>
                    <a:pt x="4" y="1"/>
                    <a:pt x="4" y="1"/>
                  </a:cubicBezTo>
                  <a:cubicBezTo>
                    <a:pt x="4" y="0"/>
                    <a:pt x="4" y="0"/>
                    <a:pt x="3" y="0"/>
                  </a:cubicBezTo>
                  <a:cubicBezTo>
                    <a:pt x="3" y="0"/>
                    <a:pt x="3" y="0"/>
                    <a:pt x="3" y="0"/>
                  </a:cubicBezTo>
                  <a:cubicBezTo>
                    <a:pt x="3" y="0"/>
                    <a:pt x="3" y="0"/>
                    <a:pt x="3" y="0"/>
                  </a:cubicBezTo>
                  <a:cubicBezTo>
                    <a:pt x="3" y="0"/>
                    <a:pt x="3" y="0"/>
                    <a:pt x="3" y="0"/>
                  </a:cubicBezTo>
                  <a:cubicBezTo>
                    <a:pt x="2" y="0"/>
                    <a:pt x="2" y="0"/>
                    <a:pt x="2" y="1"/>
                  </a:cubicBezTo>
                  <a:cubicBezTo>
                    <a:pt x="1" y="0"/>
                    <a:pt x="1" y="0"/>
                    <a:pt x="1" y="0"/>
                  </a:cubicBezTo>
                  <a:cubicBezTo>
                    <a:pt x="1" y="1"/>
                    <a:pt x="1" y="1"/>
                    <a:pt x="1" y="1"/>
                  </a:cubicBezTo>
                  <a:cubicBezTo>
                    <a:pt x="1" y="1"/>
                    <a:pt x="1" y="1"/>
                    <a:pt x="1" y="1"/>
                  </a:cubicBezTo>
                  <a:cubicBezTo>
                    <a:pt x="1" y="1"/>
                    <a:pt x="1" y="2"/>
                    <a:pt x="1" y="2"/>
                  </a:cubicBezTo>
                  <a:cubicBezTo>
                    <a:pt x="0" y="2"/>
                    <a:pt x="0" y="2"/>
                    <a:pt x="0" y="2"/>
                  </a:cubicBezTo>
                  <a:cubicBezTo>
                    <a:pt x="0" y="3"/>
                    <a:pt x="0" y="3"/>
                    <a:pt x="0" y="3"/>
                  </a:cubicBezTo>
                  <a:cubicBezTo>
                    <a:pt x="1" y="3"/>
                    <a:pt x="1" y="3"/>
                    <a:pt x="1" y="3"/>
                  </a:cubicBezTo>
                  <a:cubicBezTo>
                    <a:pt x="1" y="3"/>
                    <a:pt x="1" y="3"/>
                    <a:pt x="1" y="4"/>
                  </a:cubicBezTo>
                  <a:cubicBezTo>
                    <a:pt x="1" y="4"/>
                    <a:pt x="1" y="4"/>
                    <a:pt x="1" y="4"/>
                  </a:cubicBezTo>
                  <a:cubicBezTo>
                    <a:pt x="1" y="4"/>
                    <a:pt x="1" y="4"/>
                    <a:pt x="1" y="4"/>
                  </a:cubicBezTo>
                  <a:cubicBezTo>
                    <a:pt x="2" y="4"/>
                    <a:pt x="2" y="4"/>
                    <a:pt x="2" y="4"/>
                  </a:cubicBezTo>
                  <a:cubicBezTo>
                    <a:pt x="2" y="4"/>
                    <a:pt x="2" y="4"/>
                    <a:pt x="3" y="4"/>
                  </a:cubicBezTo>
                  <a:cubicBezTo>
                    <a:pt x="3" y="5"/>
                    <a:pt x="3" y="5"/>
                    <a:pt x="3" y="5"/>
                  </a:cubicBezTo>
                  <a:cubicBezTo>
                    <a:pt x="3" y="5"/>
                    <a:pt x="3" y="5"/>
                    <a:pt x="3" y="5"/>
                  </a:cubicBezTo>
                  <a:cubicBezTo>
                    <a:pt x="3" y="4"/>
                    <a:pt x="3" y="4"/>
                    <a:pt x="3" y="4"/>
                  </a:cubicBezTo>
                  <a:cubicBezTo>
                    <a:pt x="4" y="4"/>
                    <a:pt x="4" y="4"/>
                    <a:pt x="4" y="4"/>
                  </a:cubicBezTo>
                  <a:cubicBezTo>
                    <a:pt x="5" y="4"/>
                    <a:pt x="5" y="4"/>
                    <a:pt x="5" y="4"/>
                  </a:cubicBezTo>
                  <a:cubicBezTo>
                    <a:pt x="5" y="4"/>
                    <a:pt x="5" y="4"/>
                    <a:pt x="5" y="4"/>
                  </a:cubicBezTo>
                  <a:cubicBezTo>
                    <a:pt x="5" y="4"/>
                    <a:pt x="5" y="4"/>
                    <a:pt x="5" y="4"/>
                  </a:cubicBezTo>
                  <a:cubicBezTo>
                    <a:pt x="5" y="3"/>
                    <a:pt x="5" y="3"/>
                    <a:pt x="5" y="3"/>
                  </a:cubicBezTo>
                  <a:lnTo>
                    <a:pt x="6" y="3"/>
                  </a:lnTo>
                  <a:close/>
                  <a:moveTo>
                    <a:pt x="5" y="2"/>
                  </a:moveTo>
                  <a:cubicBezTo>
                    <a:pt x="5" y="3"/>
                    <a:pt x="4" y="4"/>
                    <a:pt x="3" y="4"/>
                  </a:cubicBezTo>
                  <a:cubicBezTo>
                    <a:pt x="2" y="4"/>
                    <a:pt x="1" y="3"/>
                    <a:pt x="1" y="2"/>
                  </a:cubicBezTo>
                  <a:cubicBezTo>
                    <a:pt x="1" y="1"/>
                    <a:pt x="2" y="1"/>
                    <a:pt x="3" y="1"/>
                  </a:cubicBezTo>
                  <a:cubicBezTo>
                    <a:pt x="4" y="1"/>
                    <a:pt x="5" y="1"/>
                    <a:pt x="5" y="2"/>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21" name="Freeform 41"/>
            <p:cNvSpPr>
              <a:spLocks noEditPoints="1"/>
            </p:cNvSpPr>
            <p:nvPr/>
          </p:nvSpPr>
          <p:spPr bwMode="auto">
            <a:xfrm>
              <a:off x="3786188" y="3497263"/>
              <a:ext cx="41275" cy="41275"/>
            </a:xfrm>
            <a:custGeom>
              <a:avLst/>
              <a:gdLst/>
              <a:ahLst/>
              <a:cxnLst>
                <a:cxn ang="0">
                  <a:pos x="7" y="4"/>
                </a:cxn>
                <a:cxn ang="0">
                  <a:pos x="7" y="3"/>
                </a:cxn>
                <a:cxn ang="0">
                  <a:pos x="6" y="3"/>
                </a:cxn>
                <a:cxn ang="0">
                  <a:pos x="6" y="2"/>
                </a:cxn>
                <a:cxn ang="0">
                  <a:pos x="6" y="1"/>
                </a:cxn>
                <a:cxn ang="0">
                  <a:pos x="5" y="1"/>
                </a:cxn>
                <a:cxn ang="0">
                  <a:pos x="5" y="1"/>
                </a:cxn>
                <a:cxn ang="0">
                  <a:pos x="4" y="1"/>
                </a:cxn>
                <a:cxn ang="0">
                  <a:pos x="4" y="0"/>
                </a:cxn>
                <a:cxn ang="0">
                  <a:pos x="3" y="0"/>
                </a:cxn>
                <a:cxn ang="0">
                  <a:pos x="3" y="1"/>
                </a:cxn>
                <a:cxn ang="0">
                  <a:pos x="1" y="1"/>
                </a:cxn>
                <a:cxn ang="0">
                  <a:pos x="1" y="1"/>
                </a:cxn>
                <a:cxn ang="0">
                  <a:pos x="0" y="1"/>
                </a:cxn>
                <a:cxn ang="0">
                  <a:pos x="1" y="2"/>
                </a:cxn>
                <a:cxn ang="0">
                  <a:pos x="0" y="3"/>
                </a:cxn>
                <a:cxn ang="0">
                  <a:pos x="0" y="3"/>
                </a:cxn>
                <a:cxn ang="0">
                  <a:pos x="0" y="4"/>
                </a:cxn>
                <a:cxn ang="0">
                  <a:pos x="0" y="4"/>
                </a:cxn>
                <a:cxn ang="0">
                  <a:pos x="1" y="5"/>
                </a:cxn>
                <a:cxn ang="0">
                  <a:pos x="0" y="6"/>
                </a:cxn>
                <a:cxn ang="0">
                  <a:pos x="1" y="6"/>
                </a:cxn>
                <a:cxn ang="0">
                  <a:pos x="1" y="6"/>
                </a:cxn>
                <a:cxn ang="0">
                  <a:pos x="3" y="6"/>
                </a:cxn>
                <a:cxn ang="0">
                  <a:pos x="3" y="7"/>
                </a:cxn>
                <a:cxn ang="0">
                  <a:pos x="4" y="7"/>
                </a:cxn>
                <a:cxn ang="0">
                  <a:pos x="4" y="6"/>
                </a:cxn>
                <a:cxn ang="0">
                  <a:pos x="5" y="6"/>
                </a:cxn>
                <a:cxn ang="0">
                  <a:pos x="5" y="6"/>
                </a:cxn>
                <a:cxn ang="0">
                  <a:pos x="6" y="6"/>
                </a:cxn>
                <a:cxn ang="0">
                  <a:pos x="6" y="5"/>
                </a:cxn>
                <a:cxn ang="0">
                  <a:pos x="6" y="4"/>
                </a:cxn>
                <a:cxn ang="0">
                  <a:pos x="7" y="4"/>
                </a:cxn>
                <a:cxn ang="0">
                  <a:pos x="5" y="4"/>
                </a:cxn>
                <a:cxn ang="0">
                  <a:pos x="3" y="6"/>
                </a:cxn>
                <a:cxn ang="0">
                  <a:pos x="1" y="4"/>
                </a:cxn>
                <a:cxn ang="0">
                  <a:pos x="3" y="1"/>
                </a:cxn>
                <a:cxn ang="0">
                  <a:pos x="5" y="4"/>
                </a:cxn>
              </a:cxnLst>
              <a:rect l="0" t="0" r="r" b="b"/>
              <a:pathLst>
                <a:path w="7" h="7">
                  <a:moveTo>
                    <a:pt x="7" y="4"/>
                  </a:moveTo>
                  <a:cubicBezTo>
                    <a:pt x="7" y="3"/>
                    <a:pt x="7" y="3"/>
                    <a:pt x="7" y="3"/>
                  </a:cubicBezTo>
                  <a:cubicBezTo>
                    <a:pt x="6" y="3"/>
                    <a:pt x="6" y="3"/>
                    <a:pt x="6" y="3"/>
                  </a:cubicBezTo>
                  <a:cubicBezTo>
                    <a:pt x="6" y="3"/>
                    <a:pt x="6" y="2"/>
                    <a:pt x="6" y="2"/>
                  </a:cubicBezTo>
                  <a:cubicBezTo>
                    <a:pt x="6" y="1"/>
                    <a:pt x="6" y="1"/>
                    <a:pt x="6" y="1"/>
                  </a:cubicBezTo>
                  <a:cubicBezTo>
                    <a:pt x="5" y="1"/>
                    <a:pt x="5" y="1"/>
                    <a:pt x="5" y="1"/>
                  </a:cubicBezTo>
                  <a:cubicBezTo>
                    <a:pt x="5" y="1"/>
                    <a:pt x="5" y="1"/>
                    <a:pt x="5" y="1"/>
                  </a:cubicBezTo>
                  <a:cubicBezTo>
                    <a:pt x="5" y="1"/>
                    <a:pt x="4" y="1"/>
                    <a:pt x="4" y="1"/>
                  </a:cubicBezTo>
                  <a:cubicBezTo>
                    <a:pt x="4" y="0"/>
                    <a:pt x="4" y="0"/>
                    <a:pt x="4" y="0"/>
                  </a:cubicBezTo>
                  <a:cubicBezTo>
                    <a:pt x="3" y="0"/>
                    <a:pt x="3" y="0"/>
                    <a:pt x="3" y="0"/>
                  </a:cubicBezTo>
                  <a:cubicBezTo>
                    <a:pt x="3" y="1"/>
                    <a:pt x="3" y="1"/>
                    <a:pt x="3" y="1"/>
                  </a:cubicBezTo>
                  <a:cubicBezTo>
                    <a:pt x="2" y="1"/>
                    <a:pt x="2" y="1"/>
                    <a:pt x="1" y="1"/>
                  </a:cubicBezTo>
                  <a:cubicBezTo>
                    <a:pt x="1" y="1"/>
                    <a:pt x="1" y="1"/>
                    <a:pt x="1" y="1"/>
                  </a:cubicBezTo>
                  <a:cubicBezTo>
                    <a:pt x="0" y="1"/>
                    <a:pt x="0" y="1"/>
                    <a:pt x="0" y="1"/>
                  </a:cubicBezTo>
                  <a:cubicBezTo>
                    <a:pt x="1" y="2"/>
                    <a:pt x="1" y="2"/>
                    <a:pt x="1" y="2"/>
                  </a:cubicBezTo>
                  <a:cubicBezTo>
                    <a:pt x="1" y="2"/>
                    <a:pt x="0" y="3"/>
                    <a:pt x="0" y="3"/>
                  </a:cubicBezTo>
                  <a:cubicBezTo>
                    <a:pt x="0" y="3"/>
                    <a:pt x="0" y="3"/>
                    <a:pt x="0" y="3"/>
                  </a:cubicBezTo>
                  <a:cubicBezTo>
                    <a:pt x="0" y="4"/>
                    <a:pt x="0" y="4"/>
                    <a:pt x="0" y="4"/>
                  </a:cubicBezTo>
                  <a:cubicBezTo>
                    <a:pt x="0" y="4"/>
                    <a:pt x="0" y="4"/>
                    <a:pt x="0" y="4"/>
                  </a:cubicBezTo>
                  <a:cubicBezTo>
                    <a:pt x="0" y="4"/>
                    <a:pt x="1" y="5"/>
                    <a:pt x="1" y="5"/>
                  </a:cubicBezTo>
                  <a:cubicBezTo>
                    <a:pt x="0" y="6"/>
                    <a:pt x="0" y="6"/>
                    <a:pt x="0" y="6"/>
                  </a:cubicBezTo>
                  <a:cubicBezTo>
                    <a:pt x="1" y="6"/>
                    <a:pt x="1" y="6"/>
                    <a:pt x="1" y="6"/>
                  </a:cubicBezTo>
                  <a:cubicBezTo>
                    <a:pt x="1" y="6"/>
                    <a:pt x="1" y="6"/>
                    <a:pt x="1" y="6"/>
                  </a:cubicBezTo>
                  <a:cubicBezTo>
                    <a:pt x="2" y="6"/>
                    <a:pt x="2" y="6"/>
                    <a:pt x="3" y="6"/>
                  </a:cubicBezTo>
                  <a:cubicBezTo>
                    <a:pt x="3" y="7"/>
                    <a:pt x="3" y="7"/>
                    <a:pt x="3" y="7"/>
                  </a:cubicBezTo>
                  <a:cubicBezTo>
                    <a:pt x="4" y="7"/>
                    <a:pt x="4" y="7"/>
                    <a:pt x="4" y="7"/>
                  </a:cubicBezTo>
                  <a:cubicBezTo>
                    <a:pt x="4" y="6"/>
                    <a:pt x="4" y="6"/>
                    <a:pt x="4" y="6"/>
                  </a:cubicBezTo>
                  <a:cubicBezTo>
                    <a:pt x="4" y="6"/>
                    <a:pt x="5" y="6"/>
                    <a:pt x="5" y="6"/>
                  </a:cubicBezTo>
                  <a:cubicBezTo>
                    <a:pt x="5" y="6"/>
                    <a:pt x="5" y="6"/>
                    <a:pt x="5" y="6"/>
                  </a:cubicBezTo>
                  <a:cubicBezTo>
                    <a:pt x="6" y="6"/>
                    <a:pt x="6" y="6"/>
                    <a:pt x="6" y="6"/>
                  </a:cubicBezTo>
                  <a:cubicBezTo>
                    <a:pt x="6" y="5"/>
                    <a:pt x="6" y="5"/>
                    <a:pt x="6" y="5"/>
                  </a:cubicBezTo>
                  <a:cubicBezTo>
                    <a:pt x="6" y="5"/>
                    <a:pt x="6" y="4"/>
                    <a:pt x="6" y="4"/>
                  </a:cubicBezTo>
                  <a:lnTo>
                    <a:pt x="7" y="4"/>
                  </a:lnTo>
                  <a:close/>
                  <a:moveTo>
                    <a:pt x="5" y="4"/>
                  </a:moveTo>
                  <a:cubicBezTo>
                    <a:pt x="5" y="5"/>
                    <a:pt x="4" y="6"/>
                    <a:pt x="3" y="6"/>
                  </a:cubicBezTo>
                  <a:cubicBezTo>
                    <a:pt x="2" y="6"/>
                    <a:pt x="1" y="5"/>
                    <a:pt x="1" y="4"/>
                  </a:cubicBezTo>
                  <a:cubicBezTo>
                    <a:pt x="1" y="2"/>
                    <a:pt x="2" y="1"/>
                    <a:pt x="3" y="1"/>
                  </a:cubicBezTo>
                  <a:cubicBezTo>
                    <a:pt x="4" y="1"/>
                    <a:pt x="5" y="2"/>
                    <a:pt x="5" y="4"/>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grpSp>
      <p:grpSp>
        <p:nvGrpSpPr>
          <p:cNvPr id="22" name="Group 67"/>
          <p:cNvGrpSpPr/>
          <p:nvPr/>
        </p:nvGrpSpPr>
        <p:grpSpPr>
          <a:xfrm>
            <a:off x="5755743" y="3626711"/>
            <a:ext cx="391739" cy="421589"/>
            <a:chOff x="4184650" y="3094038"/>
            <a:chExt cx="166688" cy="179388"/>
          </a:xfrm>
          <a:solidFill>
            <a:schemeClr val="bg1"/>
          </a:solidFill>
        </p:grpSpPr>
        <p:sp>
          <p:nvSpPr>
            <p:cNvPr id="23" name="Freeform 42"/>
            <p:cNvSpPr>
              <a:spLocks noEditPoints="1"/>
            </p:cNvSpPr>
            <p:nvPr/>
          </p:nvSpPr>
          <p:spPr bwMode="auto">
            <a:xfrm>
              <a:off x="4184650" y="3094038"/>
              <a:ext cx="166688" cy="179388"/>
            </a:xfrm>
            <a:custGeom>
              <a:avLst/>
              <a:gdLst/>
              <a:ahLst/>
              <a:cxnLst>
                <a:cxn ang="0">
                  <a:pos x="25" y="17"/>
                </a:cxn>
                <a:cxn ang="0">
                  <a:pos x="22" y="25"/>
                </a:cxn>
                <a:cxn ang="0">
                  <a:pos x="21" y="20"/>
                </a:cxn>
                <a:cxn ang="0">
                  <a:pos x="19" y="18"/>
                </a:cxn>
                <a:cxn ang="0">
                  <a:pos x="19" y="18"/>
                </a:cxn>
                <a:cxn ang="0">
                  <a:pos x="17" y="18"/>
                </a:cxn>
                <a:cxn ang="0">
                  <a:pos x="16" y="21"/>
                </a:cxn>
                <a:cxn ang="0">
                  <a:pos x="15" y="22"/>
                </a:cxn>
                <a:cxn ang="0">
                  <a:pos x="15" y="19"/>
                </a:cxn>
                <a:cxn ang="0">
                  <a:pos x="15" y="18"/>
                </a:cxn>
                <a:cxn ang="0">
                  <a:pos x="15" y="18"/>
                </a:cxn>
                <a:cxn ang="0">
                  <a:pos x="14" y="18"/>
                </a:cxn>
                <a:cxn ang="0">
                  <a:pos x="14" y="19"/>
                </a:cxn>
                <a:cxn ang="0">
                  <a:pos x="14" y="22"/>
                </a:cxn>
                <a:cxn ang="0">
                  <a:pos x="13" y="21"/>
                </a:cxn>
                <a:cxn ang="0">
                  <a:pos x="12" y="18"/>
                </a:cxn>
                <a:cxn ang="0">
                  <a:pos x="10" y="18"/>
                </a:cxn>
                <a:cxn ang="0">
                  <a:pos x="10" y="18"/>
                </a:cxn>
                <a:cxn ang="0">
                  <a:pos x="7" y="20"/>
                </a:cxn>
                <a:cxn ang="0">
                  <a:pos x="7" y="24"/>
                </a:cxn>
                <a:cxn ang="0">
                  <a:pos x="4" y="17"/>
                </a:cxn>
                <a:cxn ang="0">
                  <a:pos x="14" y="6"/>
                </a:cxn>
                <a:cxn ang="0">
                  <a:pos x="14" y="8"/>
                </a:cxn>
                <a:cxn ang="0">
                  <a:pos x="16" y="8"/>
                </a:cxn>
                <a:cxn ang="0">
                  <a:pos x="17" y="7"/>
                </a:cxn>
                <a:cxn ang="0">
                  <a:pos x="20" y="6"/>
                </a:cxn>
                <a:cxn ang="0">
                  <a:pos x="22" y="5"/>
                </a:cxn>
                <a:cxn ang="0">
                  <a:pos x="22" y="3"/>
                </a:cxn>
                <a:cxn ang="0">
                  <a:pos x="20" y="2"/>
                </a:cxn>
                <a:cxn ang="0">
                  <a:pos x="17" y="1"/>
                </a:cxn>
                <a:cxn ang="0">
                  <a:pos x="16" y="0"/>
                </a:cxn>
                <a:cxn ang="0">
                  <a:pos x="14" y="1"/>
                </a:cxn>
                <a:cxn ang="0">
                  <a:pos x="14" y="3"/>
                </a:cxn>
                <a:cxn ang="0">
                  <a:pos x="0" y="17"/>
                </a:cxn>
                <a:cxn ang="0">
                  <a:pos x="15" y="31"/>
                </a:cxn>
                <a:cxn ang="0">
                  <a:pos x="29" y="17"/>
                </a:cxn>
                <a:cxn ang="0">
                  <a:pos x="25" y="17"/>
                </a:cxn>
                <a:cxn ang="0">
                  <a:pos x="19" y="22"/>
                </a:cxn>
                <a:cxn ang="0">
                  <a:pos x="19" y="22"/>
                </a:cxn>
                <a:cxn ang="0">
                  <a:pos x="19" y="26"/>
                </a:cxn>
                <a:cxn ang="0">
                  <a:pos x="19" y="26"/>
                </a:cxn>
                <a:cxn ang="0">
                  <a:pos x="19" y="22"/>
                </a:cxn>
                <a:cxn ang="0">
                  <a:pos x="19" y="22"/>
                </a:cxn>
                <a:cxn ang="0">
                  <a:pos x="10" y="22"/>
                </a:cxn>
                <a:cxn ang="0">
                  <a:pos x="10" y="26"/>
                </a:cxn>
                <a:cxn ang="0">
                  <a:pos x="9" y="26"/>
                </a:cxn>
                <a:cxn ang="0">
                  <a:pos x="9" y="22"/>
                </a:cxn>
                <a:cxn ang="0">
                  <a:pos x="10" y="22"/>
                </a:cxn>
              </a:cxnLst>
              <a:rect l="0" t="0" r="r" b="b"/>
              <a:pathLst>
                <a:path w="29" h="31">
                  <a:moveTo>
                    <a:pt x="25" y="17"/>
                  </a:moveTo>
                  <a:cubicBezTo>
                    <a:pt x="25" y="20"/>
                    <a:pt x="24" y="23"/>
                    <a:pt x="22" y="25"/>
                  </a:cubicBezTo>
                  <a:cubicBezTo>
                    <a:pt x="22" y="22"/>
                    <a:pt x="22" y="20"/>
                    <a:pt x="21" y="20"/>
                  </a:cubicBezTo>
                  <a:cubicBezTo>
                    <a:pt x="21" y="18"/>
                    <a:pt x="19" y="18"/>
                    <a:pt x="19" y="18"/>
                  </a:cubicBezTo>
                  <a:cubicBezTo>
                    <a:pt x="19" y="18"/>
                    <a:pt x="19" y="18"/>
                    <a:pt x="19" y="18"/>
                  </a:cubicBezTo>
                  <a:cubicBezTo>
                    <a:pt x="17" y="18"/>
                    <a:pt x="17" y="18"/>
                    <a:pt x="17" y="18"/>
                  </a:cubicBezTo>
                  <a:cubicBezTo>
                    <a:pt x="16" y="21"/>
                    <a:pt x="16" y="21"/>
                    <a:pt x="16" y="21"/>
                  </a:cubicBezTo>
                  <a:cubicBezTo>
                    <a:pt x="15" y="22"/>
                    <a:pt x="15" y="22"/>
                    <a:pt x="15" y="22"/>
                  </a:cubicBezTo>
                  <a:cubicBezTo>
                    <a:pt x="15" y="19"/>
                    <a:pt x="15" y="19"/>
                    <a:pt x="15" y="19"/>
                  </a:cubicBezTo>
                  <a:cubicBezTo>
                    <a:pt x="15" y="19"/>
                    <a:pt x="15" y="18"/>
                    <a:pt x="15" y="18"/>
                  </a:cubicBezTo>
                  <a:cubicBezTo>
                    <a:pt x="15" y="18"/>
                    <a:pt x="15" y="18"/>
                    <a:pt x="15" y="18"/>
                  </a:cubicBezTo>
                  <a:cubicBezTo>
                    <a:pt x="14" y="18"/>
                    <a:pt x="14" y="18"/>
                    <a:pt x="14" y="18"/>
                  </a:cubicBezTo>
                  <a:cubicBezTo>
                    <a:pt x="14" y="18"/>
                    <a:pt x="14" y="19"/>
                    <a:pt x="14" y="19"/>
                  </a:cubicBezTo>
                  <a:cubicBezTo>
                    <a:pt x="14" y="22"/>
                    <a:pt x="14" y="22"/>
                    <a:pt x="14" y="22"/>
                  </a:cubicBezTo>
                  <a:cubicBezTo>
                    <a:pt x="13" y="21"/>
                    <a:pt x="13" y="21"/>
                    <a:pt x="13" y="21"/>
                  </a:cubicBezTo>
                  <a:cubicBezTo>
                    <a:pt x="12" y="18"/>
                    <a:pt x="12" y="18"/>
                    <a:pt x="12" y="18"/>
                  </a:cubicBezTo>
                  <a:cubicBezTo>
                    <a:pt x="10" y="18"/>
                    <a:pt x="10" y="18"/>
                    <a:pt x="10" y="18"/>
                  </a:cubicBezTo>
                  <a:cubicBezTo>
                    <a:pt x="10" y="18"/>
                    <a:pt x="10" y="18"/>
                    <a:pt x="10" y="18"/>
                  </a:cubicBezTo>
                  <a:cubicBezTo>
                    <a:pt x="9" y="18"/>
                    <a:pt x="8" y="19"/>
                    <a:pt x="7" y="20"/>
                  </a:cubicBezTo>
                  <a:cubicBezTo>
                    <a:pt x="7" y="20"/>
                    <a:pt x="7" y="22"/>
                    <a:pt x="7" y="24"/>
                  </a:cubicBezTo>
                  <a:cubicBezTo>
                    <a:pt x="5" y="22"/>
                    <a:pt x="4" y="20"/>
                    <a:pt x="4" y="17"/>
                  </a:cubicBezTo>
                  <a:cubicBezTo>
                    <a:pt x="4" y="11"/>
                    <a:pt x="9" y="6"/>
                    <a:pt x="14" y="6"/>
                  </a:cubicBezTo>
                  <a:cubicBezTo>
                    <a:pt x="14" y="8"/>
                    <a:pt x="14" y="8"/>
                    <a:pt x="14" y="8"/>
                  </a:cubicBezTo>
                  <a:cubicBezTo>
                    <a:pt x="14" y="8"/>
                    <a:pt x="15" y="9"/>
                    <a:pt x="16" y="8"/>
                  </a:cubicBezTo>
                  <a:cubicBezTo>
                    <a:pt x="17" y="7"/>
                    <a:pt x="17" y="7"/>
                    <a:pt x="17" y="7"/>
                  </a:cubicBezTo>
                  <a:cubicBezTo>
                    <a:pt x="18" y="7"/>
                    <a:pt x="19" y="6"/>
                    <a:pt x="20" y="6"/>
                  </a:cubicBezTo>
                  <a:cubicBezTo>
                    <a:pt x="22" y="5"/>
                    <a:pt x="22" y="5"/>
                    <a:pt x="22" y="5"/>
                  </a:cubicBezTo>
                  <a:cubicBezTo>
                    <a:pt x="22" y="4"/>
                    <a:pt x="22" y="4"/>
                    <a:pt x="22" y="3"/>
                  </a:cubicBezTo>
                  <a:cubicBezTo>
                    <a:pt x="20" y="2"/>
                    <a:pt x="20" y="2"/>
                    <a:pt x="20" y="2"/>
                  </a:cubicBezTo>
                  <a:cubicBezTo>
                    <a:pt x="19" y="2"/>
                    <a:pt x="18" y="1"/>
                    <a:pt x="17" y="1"/>
                  </a:cubicBezTo>
                  <a:cubicBezTo>
                    <a:pt x="16" y="0"/>
                    <a:pt x="16" y="0"/>
                    <a:pt x="16" y="0"/>
                  </a:cubicBezTo>
                  <a:cubicBezTo>
                    <a:pt x="15" y="0"/>
                    <a:pt x="14" y="0"/>
                    <a:pt x="14" y="1"/>
                  </a:cubicBezTo>
                  <a:cubicBezTo>
                    <a:pt x="14" y="3"/>
                    <a:pt x="14" y="3"/>
                    <a:pt x="14" y="3"/>
                  </a:cubicBezTo>
                  <a:cubicBezTo>
                    <a:pt x="7" y="3"/>
                    <a:pt x="0" y="9"/>
                    <a:pt x="0" y="17"/>
                  </a:cubicBezTo>
                  <a:cubicBezTo>
                    <a:pt x="0" y="24"/>
                    <a:pt x="7" y="31"/>
                    <a:pt x="15" y="31"/>
                  </a:cubicBezTo>
                  <a:cubicBezTo>
                    <a:pt x="22" y="31"/>
                    <a:pt x="29" y="24"/>
                    <a:pt x="29" y="17"/>
                  </a:cubicBezTo>
                  <a:lnTo>
                    <a:pt x="25" y="17"/>
                  </a:lnTo>
                  <a:close/>
                  <a:moveTo>
                    <a:pt x="19" y="22"/>
                  </a:moveTo>
                  <a:cubicBezTo>
                    <a:pt x="19" y="22"/>
                    <a:pt x="19" y="22"/>
                    <a:pt x="19" y="22"/>
                  </a:cubicBezTo>
                  <a:cubicBezTo>
                    <a:pt x="19" y="26"/>
                    <a:pt x="19" y="26"/>
                    <a:pt x="19" y="26"/>
                  </a:cubicBezTo>
                  <a:cubicBezTo>
                    <a:pt x="19" y="26"/>
                    <a:pt x="19" y="26"/>
                    <a:pt x="19" y="26"/>
                  </a:cubicBezTo>
                  <a:cubicBezTo>
                    <a:pt x="19" y="22"/>
                    <a:pt x="19" y="22"/>
                    <a:pt x="19" y="22"/>
                  </a:cubicBezTo>
                  <a:cubicBezTo>
                    <a:pt x="19" y="22"/>
                    <a:pt x="19" y="22"/>
                    <a:pt x="19" y="22"/>
                  </a:cubicBezTo>
                  <a:close/>
                  <a:moveTo>
                    <a:pt x="10" y="22"/>
                  </a:moveTo>
                  <a:cubicBezTo>
                    <a:pt x="10" y="26"/>
                    <a:pt x="10" y="26"/>
                    <a:pt x="10" y="26"/>
                  </a:cubicBezTo>
                  <a:cubicBezTo>
                    <a:pt x="10" y="26"/>
                    <a:pt x="9" y="26"/>
                    <a:pt x="9" y="26"/>
                  </a:cubicBezTo>
                  <a:cubicBezTo>
                    <a:pt x="9" y="22"/>
                    <a:pt x="9" y="22"/>
                    <a:pt x="9" y="22"/>
                  </a:cubicBezTo>
                  <a:cubicBezTo>
                    <a:pt x="9" y="22"/>
                    <a:pt x="9" y="22"/>
                    <a:pt x="10" y="22"/>
                  </a:cubicBezTo>
                  <a:close/>
                </a:path>
              </a:pathLst>
            </a:custGeom>
            <a:grpFill/>
            <a:ln w="9525">
              <a:noFill/>
              <a:round/>
            </a:ln>
          </p:spPr>
          <p:txBody>
            <a:bodyPr vert="horz" wrap="square" lIns="91440" tIns="45720" rIns="91440" bIns="45720" numCol="1" anchor="t" anchorCtr="0" compatLnSpc="1"/>
            <a:lstStyle/>
            <a:p>
              <a:endParaRPr lang="en-US">
                <a:cs typeface="+mn-ea"/>
                <a:sym typeface="+mn-lt"/>
              </a:endParaRPr>
            </a:p>
          </p:txBody>
        </p:sp>
        <p:sp>
          <p:nvSpPr>
            <p:cNvPr id="24" name="Oval 43"/>
            <p:cNvSpPr>
              <a:spLocks noChangeArrowheads="1"/>
            </p:cNvSpPr>
            <p:nvPr/>
          </p:nvSpPr>
          <p:spPr bwMode="auto">
            <a:xfrm>
              <a:off x="4248150" y="3157538"/>
              <a:ext cx="39688" cy="34925"/>
            </a:xfrm>
            <a:prstGeom prst="ellipse">
              <a:avLst/>
            </a:prstGeom>
            <a:grpFill/>
            <a:ln w="9525">
              <a:noFill/>
              <a:round/>
            </a:ln>
          </p:spPr>
          <p:txBody>
            <a:bodyPr vert="horz" wrap="square" lIns="91440" tIns="45720" rIns="91440" bIns="45720" numCol="1" anchor="t" anchorCtr="0" compatLnSpc="1"/>
            <a:lstStyle/>
            <a:p>
              <a:endParaRPr lang="en-US">
                <a:cs typeface="+mn-ea"/>
                <a:sym typeface="+mn-lt"/>
              </a:endParaRPr>
            </a:p>
          </p:txBody>
        </p:sp>
      </p:grpSp>
      <p:sp>
        <p:nvSpPr>
          <p:cNvPr id="31" name="文本框 30"/>
          <p:cNvSpPr txBox="1"/>
          <p:nvPr/>
        </p:nvSpPr>
        <p:spPr>
          <a:xfrm>
            <a:off x="7323032" y="1830070"/>
            <a:ext cx="1669627" cy="717127"/>
          </a:xfrm>
          <a:prstGeom prst="rect">
            <a:avLst/>
          </a:prstGeom>
          <a:noFill/>
          <a:ln w="28575" cmpd="sng">
            <a:solidFill>
              <a:srgbClr val="FF0000"/>
            </a:solidFill>
            <a:prstDash val="sysDash"/>
          </a:ln>
        </p:spPr>
        <p:txBody>
          <a:bodyPr wrap="square" rtlCol="0">
            <a:noAutofit/>
          </a:bodyPr>
          <a:lstStyle/>
          <a:p>
            <a:endParaRPr lang="zh-CN" altLang="en-US" sz="2400"/>
          </a:p>
        </p:txBody>
      </p:sp>
      <p:sp>
        <p:nvSpPr>
          <p:cNvPr id="32" name="矩形标注"/>
          <p:cNvSpPr/>
          <p:nvPr/>
        </p:nvSpPr>
        <p:spPr>
          <a:xfrm>
            <a:off x="8342418" y="910802"/>
            <a:ext cx="2485813" cy="438573"/>
          </a:xfrm>
          <a:prstGeom prst="wedgeRectCallout">
            <a:avLst>
              <a:gd name="adj1" fmla="val -51111"/>
              <a:gd name="adj2" fmla="val 149420"/>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a:solidFill>
                  <a:srgbClr val="FF0000"/>
                </a:solidFill>
              </a:rPr>
              <a:t>文献法查找期刊</a:t>
            </a:r>
            <a:endParaRPr lang="zh-CN" altLang="en-US" sz="2400">
              <a:solidFill>
                <a:srgbClr val="FF0000"/>
              </a:solidFill>
            </a:endParaRPr>
          </a:p>
        </p:txBody>
      </p:sp>
      <p:sp>
        <p:nvSpPr>
          <p:cNvPr id="5" name="文本框 4"/>
          <p:cNvSpPr txBox="1"/>
          <p:nvPr/>
        </p:nvSpPr>
        <p:spPr>
          <a:xfrm>
            <a:off x="747395" y="241935"/>
            <a:ext cx="394017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写作投稿——选刊方法</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500"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strVal val="#ppt_w*0.70"/>
                                          </p:val>
                                        </p:tav>
                                        <p:tav tm="100000">
                                          <p:val>
                                            <p:strVal val="#ppt_w"/>
                                          </p:val>
                                        </p:tav>
                                      </p:tavLst>
                                    </p:anim>
                                    <p:anim calcmode="lin" valueType="num">
                                      <p:cBhvr>
                                        <p:cTn id="14" dur="500" fill="hold"/>
                                        <p:tgtEl>
                                          <p:spTgt spid="31"/>
                                        </p:tgtEl>
                                        <p:attrNameLst>
                                          <p:attrName>ppt_h</p:attrName>
                                        </p:attrNameLst>
                                      </p:cBhvr>
                                      <p:tavLst>
                                        <p:tav tm="0">
                                          <p:val>
                                            <p:strVal val="#ppt_h"/>
                                          </p:val>
                                        </p:tav>
                                        <p:tav tm="100000">
                                          <p:val>
                                            <p:strVal val="#ppt_h"/>
                                          </p:val>
                                        </p:tav>
                                      </p:tavLst>
                                    </p:anim>
                                    <p:animEffect transition="in" filter="fade">
                                      <p:cBhvr>
                                        <p:cTn id="15" dur="500"/>
                                        <p:tgtEl>
                                          <p:spTgt spid="31"/>
                                        </p:tgtEl>
                                      </p:cBhvr>
                                    </p:animEffect>
                                  </p:childTnLst>
                                </p:cTn>
                              </p:par>
                              <p:par>
                                <p:cTn id="16" presetID="2" presetClass="entr" presetSubtype="4" fill="hold" grpId="0" nodeType="withEffect">
                                  <p:stCondLst>
                                    <p:cond delay="0"/>
                                  </p:stCondLst>
                                  <p:childTnLst>
                                    <p:set>
                                      <p:cBhvr>
                                        <p:cTn id="17" dur="500"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216005" y="136525"/>
            <a:ext cx="697230" cy="7124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6" name="图片 5" descr="选刊1"/>
          <p:cNvPicPr>
            <a:picLocks noChangeAspect="1"/>
          </p:cNvPicPr>
          <p:nvPr/>
        </p:nvPicPr>
        <p:blipFill>
          <a:blip r:embed="rId1"/>
          <a:stretch>
            <a:fillRect/>
          </a:stretch>
        </p:blipFill>
        <p:spPr>
          <a:xfrm>
            <a:off x="350520" y="854287"/>
            <a:ext cx="11733953" cy="2269067"/>
          </a:xfrm>
          <a:prstGeom prst="rect">
            <a:avLst/>
          </a:prstGeom>
        </p:spPr>
      </p:pic>
      <p:pic>
        <p:nvPicPr>
          <p:cNvPr id="7" name="图片 6" descr="选刊2"/>
          <p:cNvPicPr>
            <a:picLocks noChangeAspect="1"/>
          </p:cNvPicPr>
          <p:nvPr/>
        </p:nvPicPr>
        <p:blipFill>
          <a:blip r:embed="rId2"/>
          <a:stretch>
            <a:fillRect/>
          </a:stretch>
        </p:blipFill>
        <p:spPr>
          <a:xfrm>
            <a:off x="623993" y="854287"/>
            <a:ext cx="11187853" cy="5529580"/>
          </a:xfrm>
          <a:prstGeom prst="rect">
            <a:avLst/>
          </a:prstGeom>
        </p:spPr>
      </p:pic>
      <p:pic>
        <p:nvPicPr>
          <p:cNvPr id="3" name="图片 2" descr="页面"/>
          <p:cNvPicPr>
            <a:picLocks noChangeAspect="1"/>
          </p:cNvPicPr>
          <p:nvPr/>
        </p:nvPicPr>
        <p:blipFill>
          <a:blip r:embed="rId3"/>
          <a:stretch>
            <a:fillRect/>
          </a:stretch>
        </p:blipFill>
        <p:spPr>
          <a:xfrm>
            <a:off x="938953" y="854287"/>
            <a:ext cx="10931313" cy="5162973"/>
          </a:xfrm>
          <a:prstGeom prst="rect">
            <a:avLst/>
          </a:prstGeom>
        </p:spPr>
      </p:pic>
      <p:pic>
        <p:nvPicPr>
          <p:cNvPr id="4" name="图片 3" descr="页面2"/>
          <p:cNvPicPr>
            <a:picLocks noChangeAspect="1"/>
          </p:cNvPicPr>
          <p:nvPr/>
        </p:nvPicPr>
        <p:blipFill>
          <a:blip r:embed="rId4"/>
          <a:stretch>
            <a:fillRect/>
          </a:stretch>
        </p:blipFill>
        <p:spPr>
          <a:xfrm>
            <a:off x="1352127" y="854287"/>
            <a:ext cx="10694247" cy="5361093"/>
          </a:xfrm>
          <a:prstGeom prst="rect">
            <a:avLst/>
          </a:prstGeom>
        </p:spPr>
      </p:pic>
      <p:sp>
        <p:nvSpPr>
          <p:cNvPr id="9" name="文本框 8"/>
          <p:cNvSpPr txBox="1"/>
          <p:nvPr/>
        </p:nvSpPr>
        <p:spPr>
          <a:xfrm>
            <a:off x="747395" y="241935"/>
            <a:ext cx="456692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写作投稿——选刊方法</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gradFill>
            <a:gsLst>
              <a:gs pos="10000">
                <a:schemeClr val="bg1"/>
              </a:gs>
              <a:gs pos="100000">
                <a:schemeClr val="bg1">
                  <a:alpha val="0"/>
                </a:schemeClr>
              </a:gs>
              <a:gs pos="48000">
                <a:schemeClr val="bg1">
                  <a:alpha val="50000"/>
                </a:schemeClr>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pic>
        <p:nvPicPr>
          <p:cNvPr id="5" name="图片 4" descr="C:\Users\Administrator\Desktop\IMG_20190718_154056.jpgIMG_20190718_154056"/>
          <p:cNvPicPr>
            <a:picLocks noChangeAspect="1"/>
          </p:cNvPicPr>
          <p:nvPr/>
        </p:nvPicPr>
        <p:blipFill rotWithShape="1">
          <a:blip r:embed="rId1"/>
          <a:srcRect/>
          <a:stretch>
            <a:fillRect/>
          </a:stretch>
        </p:blipFill>
        <p:spPr>
          <a:xfrm>
            <a:off x="0" y="0"/>
            <a:ext cx="12884785" cy="7274560"/>
          </a:xfrm>
          <a:prstGeom prst="rect">
            <a:avLst/>
          </a:prstGeom>
        </p:spPr>
      </p:pic>
      <p:sp>
        <p:nvSpPr>
          <p:cNvPr id="8" name="文本框 7"/>
          <p:cNvSpPr txBox="1"/>
          <p:nvPr/>
        </p:nvSpPr>
        <p:spPr>
          <a:xfrm>
            <a:off x="2759783" y="2358393"/>
            <a:ext cx="6672434"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增值应用</a:t>
            </a:r>
            <a:endPar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4919235" y="1443985"/>
            <a:ext cx="23535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PART 03</a:t>
            </a:r>
            <a:endParaRPr kumimoji="0" lang="zh-CN" altLang="en-US"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924550" y="2171700"/>
            <a:ext cx="342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图片 4" descr="ziti5"/>
          <p:cNvPicPr>
            <a:picLocks noChangeAspect="1"/>
          </p:cNvPicPr>
          <p:nvPr/>
        </p:nvPicPr>
        <p:blipFill>
          <a:blip r:embed="rId1"/>
          <a:stretch>
            <a:fillRect/>
          </a:stretch>
        </p:blipFill>
        <p:spPr>
          <a:xfrm>
            <a:off x="1515533" y="878417"/>
            <a:ext cx="7247467" cy="1284816"/>
          </a:xfrm>
          <a:prstGeom prst="rect">
            <a:avLst/>
          </a:prstGeom>
          <a:solidFill>
            <a:srgbClr val="FFC000"/>
          </a:solidFill>
          <a:ln w="9525">
            <a:noFill/>
          </a:ln>
        </p:spPr>
      </p:pic>
      <p:pic>
        <p:nvPicPr>
          <p:cNvPr id="14338" name="图片 2"/>
          <p:cNvPicPr>
            <a:picLocks noChangeAspect="1"/>
          </p:cNvPicPr>
          <p:nvPr/>
        </p:nvPicPr>
        <p:blipFill>
          <a:blip r:embed="rId2"/>
          <a:stretch>
            <a:fillRect/>
          </a:stretch>
        </p:blipFill>
        <p:spPr>
          <a:xfrm>
            <a:off x="8153400" y="819151"/>
            <a:ext cx="4673600" cy="6301316"/>
          </a:xfrm>
          <a:prstGeom prst="rect">
            <a:avLst/>
          </a:prstGeom>
          <a:noFill/>
          <a:ln w="9525">
            <a:noFill/>
          </a:ln>
        </p:spPr>
      </p:pic>
      <p:grpSp>
        <p:nvGrpSpPr>
          <p:cNvPr id="10244" name="组合 77"/>
          <p:cNvGrpSpPr/>
          <p:nvPr/>
        </p:nvGrpSpPr>
        <p:grpSpPr>
          <a:xfrm>
            <a:off x="1007111" y="2457027"/>
            <a:ext cx="3503083" cy="914400"/>
            <a:chOff x="878" y="2699"/>
            <a:chExt cx="4344" cy="1181"/>
          </a:xfrm>
        </p:grpSpPr>
        <p:sp>
          <p:nvSpPr>
            <p:cNvPr id="12" name="流程图: 库存数据 11"/>
            <p:cNvSpPr/>
            <p:nvPr/>
          </p:nvSpPr>
          <p:spPr>
            <a:xfrm>
              <a:off x="878" y="2699"/>
              <a:ext cx="3995" cy="1181"/>
            </a:xfrm>
            <a:prstGeom prst="flowChartOnlineStorag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个性化定制</a:t>
              </a:r>
              <a:endPar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3" name="椭圆 12"/>
            <p:cNvSpPr/>
            <p:nvPr/>
          </p:nvSpPr>
          <p:spPr>
            <a:xfrm>
              <a:off x="4309" y="2841"/>
              <a:ext cx="913" cy="913"/>
            </a:xfrm>
            <a:prstGeom prst="ellips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1">
                  <a:ln>
                    <a:noFill/>
                  </a:ln>
                  <a:solidFill>
                    <a:schemeClr val="lt1"/>
                  </a:solidFill>
                  <a:effectLst/>
                  <a:uLnTx/>
                  <a:uFillTx/>
                  <a:latin typeface="+mn-lt"/>
                  <a:ea typeface="+mn-ea"/>
                  <a:cs typeface="+mn-cs"/>
                </a:rPr>
                <a:t>1</a:t>
              </a:r>
              <a:endParaRPr kumimoji="0" lang="en-US" altLang="zh-CN" sz="3200" b="0" i="0" u="none" strike="noStrike" kern="1200" cap="none" spc="0" normalizeH="0" baseline="0" noProof="1">
                <a:ln>
                  <a:noFill/>
                </a:ln>
                <a:solidFill>
                  <a:schemeClr val="lt1"/>
                </a:solidFill>
                <a:effectLst/>
                <a:uLnTx/>
                <a:uFillTx/>
                <a:latin typeface="+mn-lt"/>
                <a:ea typeface="+mn-ea"/>
                <a:cs typeface="+mn-cs"/>
              </a:endParaRPr>
            </a:p>
          </p:txBody>
        </p:sp>
      </p:grpSp>
      <p:sp>
        <p:nvSpPr>
          <p:cNvPr id="14" name="流程图: 库存数据 13"/>
          <p:cNvSpPr/>
          <p:nvPr/>
        </p:nvSpPr>
        <p:spPr>
          <a:xfrm>
            <a:off x="2531533" y="3512820"/>
            <a:ext cx="3221567" cy="914400"/>
          </a:xfrm>
          <a:prstGeom prst="flowChartOnlineStorag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智能推荐</a:t>
            </a:r>
            <a:endPar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5" name="椭圆 14"/>
          <p:cNvSpPr/>
          <p:nvPr/>
        </p:nvSpPr>
        <p:spPr>
          <a:xfrm>
            <a:off x="5339504" y="3614844"/>
            <a:ext cx="738717" cy="709084"/>
          </a:xfrm>
          <a:prstGeom prst="ellips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1">
                <a:ln>
                  <a:noFill/>
                </a:ln>
                <a:solidFill>
                  <a:schemeClr val="lt1"/>
                </a:solidFill>
                <a:effectLst/>
                <a:uLnTx/>
                <a:uFillTx/>
                <a:latin typeface="+mn-lt"/>
                <a:ea typeface="+mn-ea"/>
                <a:cs typeface="+mn-cs"/>
              </a:rPr>
              <a:t>2</a:t>
            </a:r>
            <a:endParaRPr kumimoji="0" lang="en-US" altLang="zh-CN" sz="3200" b="0" i="0" u="none" strike="noStrike" kern="1200" cap="none" spc="0" normalizeH="0" baseline="0" noProof="1">
              <a:ln>
                <a:noFill/>
              </a:ln>
              <a:solidFill>
                <a:schemeClr val="lt1"/>
              </a:solidFill>
              <a:effectLst/>
              <a:uLnTx/>
              <a:uFillTx/>
              <a:latin typeface="+mn-lt"/>
              <a:ea typeface="+mn-ea"/>
              <a:cs typeface="+mn-cs"/>
            </a:endParaRPr>
          </a:p>
        </p:txBody>
      </p:sp>
      <p:sp>
        <p:nvSpPr>
          <p:cNvPr id="16" name="流程图: 库存数据 15"/>
          <p:cNvSpPr/>
          <p:nvPr/>
        </p:nvSpPr>
        <p:spPr>
          <a:xfrm>
            <a:off x="3773171" y="4598671"/>
            <a:ext cx="3221567" cy="914400"/>
          </a:xfrm>
          <a:prstGeom prst="flowChartOnlineStorag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sym typeface="+mn-ea"/>
              </a:rPr>
              <a:t>即时推送</a:t>
            </a:r>
            <a:endPar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7" name="椭圆 16"/>
          <p:cNvSpPr/>
          <p:nvPr/>
        </p:nvSpPr>
        <p:spPr>
          <a:xfrm>
            <a:off x="6536691" y="4702811"/>
            <a:ext cx="736600" cy="706967"/>
          </a:xfrm>
          <a:prstGeom prst="ellips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1">
                <a:ln>
                  <a:noFill/>
                </a:ln>
                <a:solidFill>
                  <a:schemeClr val="lt1"/>
                </a:solidFill>
                <a:effectLst/>
                <a:uLnTx/>
                <a:uFillTx/>
                <a:latin typeface="+mn-lt"/>
                <a:ea typeface="+mn-ea"/>
                <a:cs typeface="+mn-cs"/>
              </a:rPr>
              <a:t>3</a:t>
            </a:r>
            <a:endParaRPr kumimoji="0" lang="en-US" altLang="zh-CN" sz="3200" b="0" i="0" u="none" strike="noStrike" kern="1200" cap="none" spc="0" normalizeH="0" baseline="0" noProof="1">
              <a:ln>
                <a:noFill/>
              </a:ln>
              <a:solidFill>
                <a:schemeClr val="lt1"/>
              </a:solidFill>
              <a:effectLst/>
              <a:uLnTx/>
              <a:uFillTx/>
              <a:latin typeface="+mn-lt"/>
              <a:ea typeface="+mn-ea"/>
              <a:cs typeface="+mn-cs"/>
            </a:endParaRPr>
          </a:p>
        </p:txBody>
      </p:sp>
      <p:sp>
        <p:nvSpPr>
          <p:cNvPr id="45" name="流程图: 库存数据 44"/>
          <p:cNvSpPr/>
          <p:nvPr/>
        </p:nvSpPr>
        <p:spPr>
          <a:xfrm>
            <a:off x="5079577" y="5720080"/>
            <a:ext cx="3221567" cy="914400"/>
          </a:xfrm>
          <a:prstGeom prst="flowChartOnlineStorag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sym typeface="+mn-ea"/>
              </a:rPr>
              <a:t>跨平台同步</a:t>
            </a:r>
            <a:endParaRPr kumimoji="0" lang="zh-CN" altLang="en-US" sz="2665"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46" name="椭圆 45"/>
          <p:cNvSpPr/>
          <p:nvPr/>
        </p:nvSpPr>
        <p:spPr>
          <a:xfrm>
            <a:off x="7896013" y="5822104"/>
            <a:ext cx="736600" cy="709084"/>
          </a:xfrm>
          <a:prstGeom prst="ellips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1">
                <a:ln>
                  <a:noFill/>
                </a:ln>
                <a:solidFill>
                  <a:schemeClr val="lt1"/>
                </a:solidFill>
                <a:effectLst/>
                <a:uLnTx/>
                <a:uFillTx/>
                <a:latin typeface="+mn-lt"/>
                <a:ea typeface="+mn-ea"/>
                <a:cs typeface="+mn-cs"/>
              </a:rPr>
              <a:t>4</a:t>
            </a:r>
            <a:endParaRPr kumimoji="0" lang="en-US" altLang="zh-CN" sz="3200" b="0" i="0" u="none" strike="noStrike" kern="1200" cap="none" spc="0" normalizeH="0" baseline="0" noProof="1">
              <a:ln>
                <a:noFill/>
              </a:ln>
              <a:solidFill>
                <a:schemeClr val="lt1"/>
              </a:solidFill>
              <a:effectLst/>
              <a:uLnTx/>
              <a:uFillTx/>
              <a:latin typeface="+mn-lt"/>
              <a:ea typeface="+mn-ea"/>
              <a:cs typeface="+mn-cs"/>
            </a:endParaRPr>
          </a:p>
        </p:txBody>
      </p:sp>
      <p:sp>
        <p:nvSpPr>
          <p:cNvPr id="18" name="文本框 17"/>
          <p:cNvSpPr txBox="1"/>
          <p:nvPr/>
        </p:nvSpPr>
        <p:spPr>
          <a:xfrm>
            <a:off x="739140" y="238125"/>
            <a:ext cx="4438650"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全球学术快报</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19" name="矩形 18"/>
          <p:cNvSpPr/>
          <p:nvPr/>
        </p:nvSpPr>
        <p:spPr>
          <a:xfrm>
            <a:off x="11141710" y="137795"/>
            <a:ext cx="779145" cy="7302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fltVal val="0"/>
                                          </p:val>
                                        </p:tav>
                                        <p:tav tm="100000">
                                          <p:val>
                                            <p:strVal val="#ppt_w"/>
                                          </p:val>
                                        </p:tav>
                                      </p:tavLst>
                                    </p:anim>
                                    <p:anim calcmode="lin" valueType="num">
                                      <p:cBhvr>
                                        <p:cTn id="8" dur="1000" fill="hold"/>
                                        <p:tgtEl>
                                          <p:spTgt spid="14338"/>
                                        </p:tgtEl>
                                        <p:attrNameLst>
                                          <p:attrName>ppt_h</p:attrName>
                                        </p:attrNameLst>
                                      </p:cBhvr>
                                      <p:tavLst>
                                        <p:tav tm="0">
                                          <p:val>
                                            <p:fltVal val="0"/>
                                          </p:val>
                                        </p:tav>
                                        <p:tav tm="100000">
                                          <p:val>
                                            <p:strVal val="#ppt_h"/>
                                          </p:val>
                                        </p:tav>
                                      </p:tavLst>
                                    </p:anim>
                                    <p:anim calcmode="lin" valueType="num">
                                      <p:cBhvr>
                                        <p:cTn id="9" dur="1000" fill="hold"/>
                                        <p:tgtEl>
                                          <p:spTgt spid="143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p:cNvSpPr txBox="1">
            <a:spLocks noChangeArrowheads="1"/>
          </p:cNvSpPr>
          <p:nvPr/>
        </p:nvSpPr>
        <p:spPr bwMode="auto">
          <a:xfrm>
            <a:off x="1313900" y="1817076"/>
            <a:ext cx="29162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i="1">
                <a:solidFill>
                  <a:schemeClr val="tx1">
                    <a:lumMod val="95000"/>
                  </a:schemeClr>
                </a:solidFill>
                <a:latin typeface="FZYongKeTiS" panose="02000500000000000000" pitchFamily="2" charset="-122"/>
                <a:ea typeface="FZYongKeTiS" panose="02000500000000000000" pitchFamily="2" charset="-122"/>
              </a:rPr>
              <a:t>注册</a:t>
            </a:r>
            <a:endParaRPr lang="zh-CN" altLang="en-US" i="1">
              <a:solidFill>
                <a:schemeClr val="tx1">
                  <a:lumMod val="95000"/>
                </a:schemeClr>
              </a:solidFill>
              <a:latin typeface="FZYongKeTiS" panose="02000500000000000000" pitchFamily="2" charset="-122"/>
              <a:ea typeface="FZYongKeTiS" panose="02000500000000000000" pitchFamily="2" charset="-122"/>
            </a:endParaRPr>
          </a:p>
        </p:txBody>
      </p:sp>
      <p:sp>
        <p:nvSpPr>
          <p:cNvPr id="5" name="文本框 6"/>
          <p:cNvSpPr txBox="1">
            <a:spLocks noChangeArrowheads="1"/>
          </p:cNvSpPr>
          <p:nvPr/>
        </p:nvSpPr>
        <p:spPr bwMode="auto">
          <a:xfrm>
            <a:off x="1298024" y="2366351"/>
            <a:ext cx="4437063"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en-US" sz="2000" dirty="0">
                <a:solidFill>
                  <a:schemeClr val="tx1">
                    <a:lumMod val="95000"/>
                  </a:schemeClr>
                </a:solidFill>
                <a:latin typeface="微软雅黑" panose="020B0503020204020204" pitchFamily="34" charset="-122"/>
                <a:ea typeface="微软雅黑" panose="020B0503020204020204" pitchFamily="34" charset="-122"/>
              </a:rPr>
              <a:t>注册分为快速注册和普通注册，分别需要手机号和邮箱账号。</a:t>
            </a:r>
            <a:endParaRPr lang="zh-CN" altLang="en-US" sz="2000" dirty="0">
              <a:solidFill>
                <a:schemeClr val="tx1">
                  <a:lumMod val="95000"/>
                </a:schemeClr>
              </a:solidFill>
              <a:latin typeface="微软雅黑" panose="020B0503020204020204" pitchFamily="34" charset="-122"/>
              <a:ea typeface="微软雅黑" panose="020B0503020204020204" pitchFamily="34" charset="-122"/>
            </a:endParaRPr>
          </a:p>
        </p:txBody>
      </p:sp>
      <p:sp>
        <p:nvSpPr>
          <p:cNvPr id="6" name="标题 5121"/>
          <p:cNvSpPr>
            <a:spLocks noGrp="1"/>
          </p:cNvSpPr>
          <p:nvPr/>
        </p:nvSpPr>
        <p:spPr bwMode="auto">
          <a:xfrm>
            <a:off x="1601580" y="729637"/>
            <a:ext cx="4711700"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80000"/>
              </a:lnSpc>
              <a:spcBef>
                <a:spcPct val="0"/>
              </a:spcBef>
              <a:buFont typeface="Arial" panose="020B0604020202020204" pitchFamily="34" charset="0"/>
              <a:buNone/>
            </a:pPr>
            <a:r>
              <a:rPr lang="zh-CN" altLang="en-US" sz="3500" i="1" noProof="1">
                <a:solidFill>
                  <a:schemeClr val="tx1">
                    <a:lumMod val="95000"/>
                  </a:schemeClr>
                </a:solidFill>
                <a:latin typeface="FZYongKeTiS" panose="02000500000000000000" pitchFamily="2" charset="-122"/>
                <a:ea typeface="FZYongKeTiS" panose="02000500000000000000" pitchFamily="2" charset="-122"/>
              </a:rPr>
              <a:t> </a:t>
            </a:r>
            <a:r>
              <a:rPr lang="zh-CN" altLang="en-US" sz="3500" i="1" noProof="1">
                <a:solidFill>
                  <a:schemeClr val="tx1">
                    <a:lumMod val="95000"/>
                  </a:schemeClr>
                </a:solidFill>
                <a:latin typeface="FZYongKeTiS" panose="02000500000000000000" pitchFamily="2" charset="-122"/>
                <a:ea typeface="FZYongKeTiS" panose="02000500000000000000" pitchFamily="2" charset="-122"/>
                <a:sym typeface="+mn-ea"/>
              </a:rPr>
              <a:t>基本操作</a:t>
            </a:r>
            <a:r>
              <a:rPr lang="zh-CN" altLang="zh-CN" sz="3500" i="1" noProof="1">
                <a:solidFill>
                  <a:schemeClr val="tx1">
                    <a:lumMod val="95000"/>
                  </a:schemeClr>
                </a:solidFill>
                <a:latin typeface="FZYongKeTiS" panose="02000500000000000000" pitchFamily="2" charset="-122"/>
                <a:ea typeface="FZYongKeTiS" panose="02000500000000000000" pitchFamily="2" charset="-122"/>
              </a:rPr>
              <a:t>-</a:t>
            </a:r>
            <a:r>
              <a:rPr lang="zh-CN" altLang="en-US" sz="3500" i="1" noProof="1">
                <a:solidFill>
                  <a:schemeClr val="tx1">
                    <a:lumMod val="95000"/>
                  </a:schemeClr>
                </a:solidFill>
                <a:latin typeface="FZYongKeTiS" panose="02000500000000000000" pitchFamily="2" charset="-122"/>
                <a:ea typeface="FZYongKeTiS" panose="02000500000000000000" pitchFamily="2" charset="-122"/>
              </a:rPr>
              <a:t>注册登录 </a:t>
            </a:r>
            <a:endParaRPr lang="zh-CN" altLang="en-US" sz="3500" i="1" noProof="1">
              <a:solidFill>
                <a:schemeClr val="tx1">
                  <a:lumMod val="95000"/>
                </a:schemeClr>
              </a:solidFill>
              <a:latin typeface="FZYongKeTiS" panose="02000500000000000000" pitchFamily="2" charset="-122"/>
              <a:ea typeface="FZYongKeTiS" panose="02000500000000000000" pitchFamily="2" charset="-122"/>
            </a:endParaRPr>
          </a:p>
        </p:txBody>
      </p:sp>
      <p:sp>
        <p:nvSpPr>
          <p:cNvPr id="8" name="文本框 9"/>
          <p:cNvSpPr txBox="1">
            <a:spLocks noChangeArrowheads="1"/>
          </p:cNvSpPr>
          <p:nvPr/>
        </p:nvSpPr>
        <p:spPr bwMode="auto">
          <a:xfrm>
            <a:off x="1313900" y="3737951"/>
            <a:ext cx="29162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i="1" dirty="0">
                <a:solidFill>
                  <a:schemeClr val="tx1">
                    <a:lumMod val="95000"/>
                  </a:schemeClr>
                </a:solidFill>
                <a:latin typeface="FZYongKeTiS" panose="02000500000000000000" pitchFamily="2" charset="-122"/>
                <a:ea typeface="FZYongKeTiS" panose="02000500000000000000" pitchFamily="2" charset="-122"/>
              </a:rPr>
              <a:t>登录</a:t>
            </a:r>
            <a:endParaRPr lang="zh-CN" altLang="en-US" i="1" dirty="0">
              <a:solidFill>
                <a:schemeClr val="tx1">
                  <a:lumMod val="95000"/>
                </a:schemeClr>
              </a:solidFill>
              <a:latin typeface="FZYongKeTiS" panose="02000500000000000000" pitchFamily="2" charset="-122"/>
              <a:ea typeface="FZYongKeTiS" panose="02000500000000000000" pitchFamily="2" charset="-122"/>
            </a:endParaRPr>
          </a:p>
        </p:txBody>
      </p:sp>
      <p:sp>
        <p:nvSpPr>
          <p:cNvPr id="9" name="文本框 6"/>
          <p:cNvSpPr txBox="1">
            <a:spLocks noChangeArrowheads="1"/>
          </p:cNvSpPr>
          <p:nvPr/>
        </p:nvSpPr>
        <p:spPr bwMode="auto">
          <a:xfrm>
            <a:off x="1299612" y="4336440"/>
            <a:ext cx="4435475" cy="129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en-US" sz="2000">
                <a:solidFill>
                  <a:schemeClr val="tx1">
                    <a:lumMod val="95000"/>
                  </a:schemeClr>
                </a:solidFill>
                <a:latin typeface="微软雅黑" panose="020B0503020204020204" pitchFamily="34" charset="-122"/>
                <a:ea typeface="微软雅黑" panose="020B0503020204020204" pitchFamily="34" charset="-122"/>
              </a:rPr>
              <a:t>注册之后可以使用账号登录，也可使用已有的知网账号直接登录。</a:t>
            </a:r>
            <a:endParaRPr lang="zh-CN" altLang="en-US" sz="2000">
              <a:solidFill>
                <a:schemeClr val="tx1">
                  <a:lumMod val="95000"/>
                </a:schemeClr>
              </a:solidFill>
              <a:latin typeface="微软雅黑" panose="020B0503020204020204" pitchFamily="34" charset="-122"/>
              <a:ea typeface="微软雅黑" panose="020B0503020204020204" pitchFamily="34" charset="-122"/>
            </a:endParaRPr>
          </a:p>
          <a:p>
            <a:pPr eaLnBrk="1" hangingPunct="1">
              <a:lnSpc>
                <a:spcPct val="130000"/>
              </a:lnSpc>
              <a:spcBef>
                <a:spcPct val="0"/>
              </a:spcBef>
              <a:buFont typeface="Arial" panose="020B0604020202020204" pitchFamily="34" charset="0"/>
              <a:buNone/>
            </a:pPr>
            <a:r>
              <a:rPr lang="zh-CN" altLang="en-US" sz="2000">
                <a:solidFill>
                  <a:schemeClr val="tx1">
                    <a:lumMod val="95000"/>
                  </a:schemeClr>
                </a:solidFill>
                <a:latin typeface="微软雅黑" panose="020B0503020204020204" pitchFamily="34" charset="-122"/>
                <a:ea typeface="微软雅黑" panose="020B0503020204020204" pitchFamily="34" charset="-122"/>
              </a:rPr>
              <a:t>能够实现一个账号多设备的终端同步。</a:t>
            </a:r>
            <a:endParaRPr lang="zh-CN" altLang="en-US" sz="2000">
              <a:solidFill>
                <a:schemeClr val="tx1">
                  <a:lumMod val="9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5765405" y="219076"/>
            <a:ext cx="3328987" cy="6638925"/>
            <a:chOff x="5961353" y="219075"/>
            <a:chExt cx="3328987" cy="6638925"/>
          </a:xfrm>
        </p:grpSpPr>
        <p:pic>
          <p:nvPicPr>
            <p:cNvPr id="11"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61353" y="219075"/>
              <a:ext cx="3328987"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2"/>
            <a:stretch>
              <a:fillRect/>
            </a:stretch>
          </p:blipFill>
          <p:spPr>
            <a:xfrm>
              <a:off x="6255016" y="1142999"/>
              <a:ext cx="2685849" cy="4767382"/>
            </a:xfrm>
            <a:prstGeom prst="rect">
              <a:avLst/>
            </a:prstGeom>
          </p:spPr>
        </p:pic>
      </p:grpSp>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18" name="组合 17"/>
          <p:cNvGrpSpPr/>
          <p:nvPr/>
        </p:nvGrpSpPr>
        <p:grpSpPr>
          <a:xfrm>
            <a:off x="8834837" y="219075"/>
            <a:ext cx="3328683" cy="6638925"/>
            <a:chOff x="8160040" y="103797"/>
            <a:chExt cx="3438525" cy="6858000"/>
          </a:xfrm>
        </p:grpSpPr>
        <p:pic>
          <p:nvPicPr>
            <p:cNvPr id="14"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040" y="103797"/>
              <a:ext cx="343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a:blip r:embed="rId4"/>
            <a:stretch>
              <a:fillRect/>
            </a:stretch>
          </p:blipFill>
          <p:spPr>
            <a:xfrm>
              <a:off x="8472051" y="1060291"/>
              <a:ext cx="2760359" cy="489963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4" name="组合 3"/>
          <p:cNvGrpSpPr/>
          <p:nvPr/>
        </p:nvGrpSpPr>
        <p:grpSpPr>
          <a:xfrm>
            <a:off x="8369699" y="-565055"/>
            <a:ext cx="4605475" cy="8187511"/>
            <a:chOff x="8010525" y="-724329"/>
            <a:chExt cx="4605475" cy="8187511"/>
          </a:xfrm>
        </p:grpSpPr>
        <p:pic>
          <p:nvPicPr>
            <p:cNvPr id="5"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2"/>
            <a:stretch>
              <a:fillRect/>
            </a:stretch>
          </p:blipFill>
          <p:spPr>
            <a:xfrm>
              <a:off x="8882802" y="857563"/>
              <a:ext cx="2794446" cy="4960142"/>
            </a:xfrm>
            <a:prstGeom prst="rect">
              <a:avLst/>
            </a:prstGeom>
          </p:spPr>
        </p:pic>
      </p:grpSp>
      <p:grpSp>
        <p:nvGrpSpPr>
          <p:cNvPr id="7" name="组合 6"/>
          <p:cNvGrpSpPr/>
          <p:nvPr/>
        </p:nvGrpSpPr>
        <p:grpSpPr>
          <a:xfrm>
            <a:off x="5032695" y="-565055"/>
            <a:ext cx="4642221" cy="8187511"/>
            <a:chOff x="4355167" y="-724330"/>
            <a:chExt cx="4605475" cy="8187511"/>
          </a:xfrm>
        </p:grpSpPr>
        <p:pic>
          <p:nvPicPr>
            <p:cNvPr id="8"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55167" y="-724330"/>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a:stretch>
              <a:fillRect/>
            </a:stretch>
          </p:blipFill>
          <p:spPr>
            <a:xfrm>
              <a:off x="5251167" y="857562"/>
              <a:ext cx="2772326" cy="4960142"/>
            </a:xfrm>
            <a:prstGeom prst="rect">
              <a:avLst/>
            </a:prstGeom>
          </p:spPr>
        </p:pic>
      </p:grpSp>
      <p:grpSp>
        <p:nvGrpSpPr>
          <p:cNvPr id="10" name="组合 9"/>
          <p:cNvGrpSpPr/>
          <p:nvPr/>
        </p:nvGrpSpPr>
        <p:grpSpPr>
          <a:xfrm>
            <a:off x="1821972" y="-565055"/>
            <a:ext cx="4605475" cy="8187511"/>
            <a:chOff x="8010525" y="-724329"/>
            <a:chExt cx="4605475" cy="8187511"/>
          </a:xfrm>
        </p:grpSpPr>
        <p:pic>
          <p:nvPicPr>
            <p:cNvPr id="11"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4"/>
            <a:stretch>
              <a:fillRect/>
            </a:stretch>
          </p:blipFill>
          <p:spPr>
            <a:xfrm>
              <a:off x="8882802" y="857563"/>
              <a:ext cx="2794446" cy="4960141"/>
            </a:xfrm>
            <a:prstGeom prst="rect">
              <a:avLst/>
            </a:prstGeom>
          </p:spPr>
        </p:pic>
      </p:grpSp>
      <p:sp>
        <p:nvSpPr>
          <p:cNvPr id="14" name="标题 5121"/>
          <p:cNvSpPr>
            <a:spLocks noGrp="1"/>
          </p:cNvSpPr>
          <p:nvPr/>
        </p:nvSpPr>
        <p:spPr>
          <a:xfrm>
            <a:off x="287920" y="2635249"/>
            <a:ext cx="2174677" cy="628651"/>
          </a:xfrm>
          <a:prstGeom prst="rect">
            <a:avLst/>
          </a:prstGeom>
          <a:ln w="9525">
            <a:noFill/>
            <a:miter/>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80000"/>
              </a:lnSpc>
              <a:buFont typeface="Arial" panose="020B0604020202020204" pitchFamily="34" charset="0"/>
              <a:buNone/>
              <a:defRPr/>
            </a:pPr>
            <a:r>
              <a:rPr lang="zh-CN" altLang="en-US" sz="3600" i="1" noProof="1">
                <a:latin typeface="FZYongKeTiS" panose="02000500000000000000" pitchFamily="2" charset="-122"/>
                <a:ea typeface="FZYongKeTiS" panose="02000500000000000000" pitchFamily="2" charset="-122"/>
              </a:rPr>
              <a:t>机构关联</a:t>
            </a:r>
            <a:endParaRPr lang="zh-CN" altLang="en-US" sz="3600" i="1" noProof="1">
              <a:latin typeface="FZYongKeTiS" panose="02000500000000000000" pitchFamily="2" charset="-122"/>
              <a:ea typeface="FZYongKeTiS" panose="02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gradFill>
            <a:gsLst>
              <a:gs pos="10000">
                <a:schemeClr val="bg1"/>
              </a:gs>
              <a:gs pos="100000">
                <a:schemeClr val="bg1">
                  <a:alpha val="0"/>
                </a:schemeClr>
              </a:gs>
              <a:gs pos="48000">
                <a:schemeClr val="bg1">
                  <a:alpha val="50000"/>
                </a:schemeClr>
              </a:gs>
            </a:gsLst>
            <a:lin ang="54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10600030101010101" charset="-122"/>
              <a:ea typeface="等线" panose="02010600030101010101" charset="-122"/>
            </a:endParaRPr>
          </a:p>
        </p:txBody>
      </p:sp>
      <p:pic>
        <p:nvPicPr>
          <p:cNvPr id="5" name="图片 4" descr="C:\Users\Administrator\Desktop\IMG_20190718_154056.jpgIMG_20190718_154056"/>
          <p:cNvPicPr>
            <a:picLocks noChangeAspect="1"/>
          </p:cNvPicPr>
          <p:nvPr/>
        </p:nvPicPr>
        <p:blipFill rotWithShape="1">
          <a:blip r:embed="rId1"/>
          <a:srcRect/>
          <a:stretch>
            <a:fillRect/>
          </a:stretch>
        </p:blipFill>
        <p:spPr>
          <a:xfrm>
            <a:off x="0" y="0"/>
            <a:ext cx="12884785" cy="7274560"/>
          </a:xfrm>
          <a:prstGeom prst="rect">
            <a:avLst/>
          </a:prstGeom>
        </p:spPr>
      </p:pic>
      <p:sp>
        <p:nvSpPr>
          <p:cNvPr id="8" name="文本框 7"/>
          <p:cNvSpPr txBox="1"/>
          <p:nvPr/>
        </p:nvSpPr>
        <p:spPr>
          <a:xfrm>
            <a:off x="2759783" y="2358393"/>
            <a:ext cx="6672434"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检索入口</a:t>
            </a:r>
            <a:endParaRPr kumimoji="0" lang="zh-CN" altLang="en-US" sz="6000" b="1" i="0" u="none" strike="noStrike" kern="1200" cap="none" spc="2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4919235" y="1443985"/>
            <a:ext cx="235353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PART 01</a:t>
            </a:r>
            <a:endParaRPr kumimoji="0" lang="zh-CN" altLang="en-US" sz="32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924550" y="2171700"/>
            <a:ext cx="342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7889" name="文本框 1"/>
          <p:cNvSpPr txBox="1">
            <a:spLocks noChangeArrowheads="1"/>
          </p:cNvSpPr>
          <p:nvPr/>
        </p:nvSpPr>
        <p:spPr bwMode="auto">
          <a:xfrm>
            <a:off x="2038352" y="1627189"/>
            <a:ext cx="3929063" cy="157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en-US" altLang="zh-CN" sz="20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个人中心提供个人信息编辑、我的足迹、评论、点赞查看编辑、机构关联、账号管理、通用设置等与个人信息相关的功能。 </a:t>
            </a:r>
            <a:endParaRPr lang="zh-CN" altLang="en-US" sz="2000" dirty="0">
              <a:latin typeface="微软雅黑" panose="020B0503020204020204" pitchFamily="34" charset="-122"/>
              <a:ea typeface="微软雅黑" panose="020B0503020204020204" pitchFamily="34" charset="-122"/>
            </a:endParaRPr>
          </a:p>
        </p:txBody>
      </p:sp>
      <p:sp>
        <p:nvSpPr>
          <p:cNvPr id="3" name="标题 5121"/>
          <p:cNvSpPr>
            <a:spLocks noGrp="1"/>
          </p:cNvSpPr>
          <p:nvPr/>
        </p:nvSpPr>
        <p:spPr>
          <a:xfrm>
            <a:off x="1574800" y="406400"/>
            <a:ext cx="4711700" cy="628651"/>
          </a:xfrm>
          <a:prstGeom prst="rect">
            <a:avLst/>
          </a:prstGeom>
          <a:ln w="9525">
            <a:noFill/>
            <a:miter/>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80000"/>
              </a:lnSpc>
              <a:buFont typeface="Arial" panose="020B0604020202020204" pitchFamily="34" charset="0"/>
              <a:buNone/>
              <a:defRPr/>
            </a:pPr>
            <a:r>
              <a:rPr lang="zh-CN" altLang="en-US" sz="3600" i="1" noProof="1">
                <a:latin typeface="FZYongKeTiS" panose="02000500000000000000" pitchFamily="2" charset="-122"/>
                <a:ea typeface="FZYongKeTiS" panose="02000500000000000000" pitchFamily="2" charset="-122"/>
              </a:rPr>
              <a:t> 基本操作</a:t>
            </a:r>
            <a:r>
              <a:rPr lang="en-US" altLang="zh-CN" sz="3600" i="1" noProof="1">
                <a:latin typeface="FZYongKeTiS" panose="02000500000000000000" pitchFamily="2" charset="-122"/>
                <a:ea typeface="FZYongKeTiS" panose="02000500000000000000" pitchFamily="2" charset="-122"/>
              </a:rPr>
              <a:t>-</a:t>
            </a:r>
            <a:r>
              <a:rPr lang="zh-CN" altLang="en-US" sz="3600" i="1" noProof="1">
                <a:latin typeface="FZYongKeTiS" panose="02000500000000000000" pitchFamily="2" charset="-122"/>
                <a:ea typeface="FZYongKeTiS" panose="02000500000000000000" pitchFamily="2" charset="-122"/>
              </a:rPr>
              <a:t>个人中心</a:t>
            </a:r>
            <a:endParaRPr lang="zh-CN" altLang="en-US" sz="3600" i="1" noProof="1">
              <a:latin typeface="FZYongKeTiS" panose="02000500000000000000" pitchFamily="2" charset="-122"/>
              <a:ea typeface="FZYongKeTiS" panose="02000500000000000000" pitchFamily="2" charset="-122"/>
            </a:endParaRPr>
          </a:p>
        </p:txBody>
      </p:sp>
      <p:sp>
        <p:nvSpPr>
          <p:cNvPr id="37893" name="文本框 1"/>
          <p:cNvSpPr txBox="1">
            <a:spLocks noChangeArrowheads="1"/>
          </p:cNvSpPr>
          <p:nvPr/>
        </p:nvSpPr>
        <p:spPr bwMode="auto">
          <a:xfrm>
            <a:off x="2136775" y="3492501"/>
            <a:ext cx="38735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80000"/>
              </a:lnSpc>
              <a:spcBef>
                <a:spcPct val="0"/>
              </a:spcBef>
              <a:buFont typeface="Arial" panose="020B0604020202020204" pitchFamily="34" charset="0"/>
              <a:buNone/>
            </a:pPr>
            <a:r>
              <a:rPr lang="zh-CN" altLang="en-US" sz="2400" dirty="0">
                <a:latin typeface="FZYongKeTiS" panose="02000500000000000000" pitchFamily="2" charset="-122"/>
                <a:ea typeface="FZYongKeTiS" panose="02000500000000000000" pitchFamily="2" charset="-122"/>
              </a:rPr>
              <a:t>使用机构账户下载方式：</a:t>
            </a:r>
            <a:endParaRPr lang="en-US" altLang="zh-CN" sz="2400" dirty="0">
              <a:latin typeface="FZYongKeTiS" panose="02000500000000000000" pitchFamily="2" charset="-122"/>
              <a:ea typeface="FZYongKeTiS" panose="02000500000000000000" pitchFamily="2" charset="-122"/>
            </a:endParaRPr>
          </a:p>
          <a:p>
            <a:pPr eaLnBrk="1" hangingPunct="1">
              <a:lnSpc>
                <a:spcPct val="130000"/>
              </a:lnSpc>
              <a:spcBef>
                <a:spcPct val="0"/>
              </a:spcBef>
              <a:buFont typeface="Arial" panose="020B0604020202020204" pitchFamily="34" charset="0"/>
              <a:buNone/>
            </a:pPr>
            <a:r>
              <a:rPr lang="en-US" altLang="en-US" sz="2000" dirty="0">
                <a:latin typeface="FZYongKeTiS" panose="02000500000000000000" pitchFamily="2" charset="-122"/>
                <a:ea typeface="FZYongKeTiS" panose="02000500000000000000" pitchFamily="2" charset="-122"/>
                <a:sym typeface="Arial" panose="020B0604020202020204" pitchFamily="34" charset="0"/>
              </a:rPr>
              <a:t>1. </a:t>
            </a:r>
            <a:r>
              <a:rPr lang="zh-CN" altLang="en-US" sz="2000" dirty="0">
                <a:latin typeface="FZYongKeTiS" panose="02000500000000000000" pitchFamily="2" charset="-122"/>
                <a:ea typeface="FZYongKeTiS" panose="02000500000000000000" pitchFamily="2" charset="-122"/>
                <a:sym typeface="Arial" panose="020B0604020202020204" pitchFamily="34" charset="0"/>
              </a:rPr>
              <a:t>位置自动关联</a:t>
            </a:r>
            <a:endParaRPr lang="zh-CN" altLang="en-US" sz="2000" dirty="0">
              <a:latin typeface="FZYongKeTiS" panose="02000500000000000000" pitchFamily="2" charset="-122"/>
              <a:ea typeface="FZYongKeTiS" panose="02000500000000000000" pitchFamily="2" charset="-122"/>
              <a:sym typeface="Arial" panose="020B0604020202020204" pitchFamily="34" charset="0"/>
            </a:endParaRPr>
          </a:p>
          <a:p>
            <a:pPr eaLnBrk="1" hangingPunct="1">
              <a:lnSpc>
                <a:spcPct val="130000"/>
              </a:lnSpc>
              <a:spcBef>
                <a:spcPct val="0"/>
              </a:spcBef>
              <a:buFont typeface="Arial" panose="020B0604020202020204" pitchFamily="34" charset="0"/>
              <a:buNone/>
            </a:pPr>
            <a:r>
              <a:rPr lang="en-US" altLang="en-US" sz="2000" dirty="0">
                <a:latin typeface="FZYongKeTiS" panose="02000500000000000000" pitchFamily="2" charset="-122"/>
                <a:ea typeface="FZYongKeTiS" panose="02000500000000000000" pitchFamily="2" charset="-122"/>
                <a:sym typeface="Arial" panose="020B0604020202020204" pitchFamily="34" charset="0"/>
              </a:rPr>
              <a:t>2. </a:t>
            </a:r>
            <a:r>
              <a:rPr lang="zh-CN" altLang="en-US" sz="2000" dirty="0">
                <a:latin typeface="FZYongKeTiS" panose="02000500000000000000" pitchFamily="2" charset="-122"/>
                <a:ea typeface="FZYongKeTiS" panose="02000500000000000000" pitchFamily="2" charset="-122"/>
                <a:sym typeface="Arial" panose="020B0604020202020204" pitchFamily="34" charset="0"/>
              </a:rPr>
              <a:t>使用</a:t>
            </a:r>
            <a:r>
              <a:rPr lang="en-US" altLang="zh-CN" sz="2000" dirty="0">
                <a:latin typeface="FZYongKeTiS" panose="02000500000000000000" pitchFamily="2" charset="-122"/>
                <a:ea typeface="FZYongKeTiS" panose="02000500000000000000" pitchFamily="2" charset="-122"/>
                <a:sym typeface="Arial" panose="020B0604020202020204" pitchFamily="34" charset="0"/>
              </a:rPr>
              <a:t>IP</a:t>
            </a:r>
            <a:r>
              <a:rPr lang="zh-CN" altLang="en-US" sz="2000" dirty="0">
                <a:latin typeface="FZYongKeTiS" panose="02000500000000000000" pitchFamily="2" charset="-122"/>
                <a:ea typeface="FZYongKeTiS" panose="02000500000000000000" pitchFamily="2" charset="-122"/>
                <a:sym typeface="Arial" panose="020B0604020202020204" pitchFamily="34" charset="0"/>
              </a:rPr>
              <a:t>自动登录</a:t>
            </a:r>
            <a:endParaRPr lang="zh-CN" altLang="en-US" sz="2000" dirty="0">
              <a:latin typeface="FZYongKeTiS" panose="02000500000000000000" pitchFamily="2" charset="-122"/>
              <a:ea typeface="FZYongKeTiS" panose="02000500000000000000" pitchFamily="2" charset="-122"/>
              <a:sym typeface="Arial" panose="020B0604020202020204" pitchFamily="34" charset="0"/>
            </a:endParaRPr>
          </a:p>
          <a:p>
            <a:pPr eaLnBrk="1" hangingPunct="1">
              <a:lnSpc>
                <a:spcPct val="130000"/>
              </a:lnSpc>
              <a:spcBef>
                <a:spcPct val="0"/>
              </a:spcBef>
              <a:buFont typeface="Arial" panose="020B0604020202020204" pitchFamily="34" charset="0"/>
              <a:buNone/>
            </a:pPr>
            <a:r>
              <a:rPr lang="en-US" altLang="en-US" sz="2000" dirty="0">
                <a:latin typeface="FZYongKeTiS" panose="02000500000000000000" pitchFamily="2" charset="-122"/>
                <a:ea typeface="FZYongKeTiS" panose="02000500000000000000" pitchFamily="2" charset="-122"/>
                <a:sym typeface="Arial" panose="020B0604020202020204" pitchFamily="34" charset="0"/>
              </a:rPr>
              <a:t>3. </a:t>
            </a:r>
            <a:r>
              <a:rPr lang="zh-CN" altLang="en-US" sz="2000" dirty="0">
                <a:latin typeface="FZYongKeTiS" panose="02000500000000000000" pitchFamily="2" charset="-122"/>
                <a:ea typeface="FZYongKeTiS" panose="02000500000000000000" pitchFamily="2" charset="-122"/>
                <a:sym typeface="Arial" panose="020B0604020202020204" pitchFamily="34" charset="0"/>
              </a:rPr>
              <a:t>机构账号登录</a:t>
            </a:r>
            <a:endParaRPr lang="en-US" altLang="zh-CN" sz="2400" dirty="0">
              <a:latin typeface="FZYongKeTiS" panose="02000500000000000000" pitchFamily="2" charset="-122"/>
              <a:ea typeface="FZYongKeTiS" panose="02000500000000000000" pitchFamily="2" charset="-122"/>
              <a:sym typeface="Arial" panose="020B0604020202020204" pitchFamily="34" charset="0"/>
            </a:endParaRPr>
          </a:p>
        </p:txBody>
      </p:sp>
      <p:grpSp>
        <p:nvGrpSpPr>
          <p:cNvPr id="5" name="组合 4"/>
          <p:cNvGrpSpPr/>
          <p:nvPr/>
        </p:nvGrpSpPr>
        <p:grpSpPr>
          <a:xfrm>
            <a:off x="5815861" y="-501313"/>
            <a:ext cx="4389327" cy="7741479"/>
            <a:chOff x="4355167" y="-724330"/>
            <a:chExt cx="4605475" cy="8187511"/>
          </a:xfrm>
        </p:grpSpPr>
        <p:pic>
          <p:nvPicPr>
            <p:cNvPr id="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55167" y="-724330"/>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2"/>
            <a:stretch>
              <a:fillRect/>
            </a:stretch>
          </p:blipFill>
          <p:spPr>
            <a:xfrm>
              <a:off x="5240107" y="857562"/>
              <a:ext cx="2794446" cy="4960142"/>
            </a:xfrm>
            <a:prstGeom prst="rect">
              <a:avLst/>
            </a:prstGeom>
          </p:spPr>
        </p:pic>
      </p:grpSp>
      <p:grpSp>
        <p:nvGrpSpPr>
          <p:cNvPr id="8" name="组合 7"/>
          <p:cNvGrpSpPr/>
          <p:nvPr/>
        </p:nvGrpSpPr>
        <p:grpSpPr>
          <a:xfrm>
            <a:off x="8336915" y="-722423"/>
            <a:ext cx="4605475" cy="8187511"/>
            <a:chOff x="8010525" y="-724329"/>
            <a:chExt cx="4605475" cy="8187511"/>
          </a:xfrm>
        </p:grpSpPr>
        <p:pic>
          <p:nvPicPr>
            <p:cNvPr id="37892"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3"/>
            <a:stretch>
              <a:fillRect/>
            </a:stretch>
          </p:blipFill>
          <p:spPr>
            <a:xfrm>
              <a:off x="8882802" y="857563"/>
              <a:ext cx="2794446" cy="496014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4651168" y="220661"/>
            <a:ext cx="3324225" cy="6637339"/>
            <a:chOff x="7759847" y="220662"/>
            <a:chExt cx="3324225" cy="6637338"/>
          </a:xfrm>
        </p:grpSpPr>
        <p:pic>
          <p:nvPicPr>
            <p:cNvPr id="5" name="图片 6" descr="phon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59847" y="220662"/>
              <a:ext cx="3324225" cy="66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2"/>
            <a:stretch>
              <a:fillRect/>
            </a:stretch>
          </p:blipFill>
          <p:spPr>
            <a:xfrm>
              <a:off x="8045028" y="1145139"/>
              <a:ext cx="2692937" cy="4779963"/>
            </a:xfrm>
            <a:prstGeom prst="rect">
              <a:avLst/>
            </a:prstGeom>
          </p:spPr>
        </p:pic>
      </p:grpSp>
      <p:sp>
        <p:nvSpPr>
          <p:cNvPr id="2" name="矩形 1"/>
          <p:cNvSpPr/>
          <p:nvPr/>
        </p:nvSpPr>
        <p:spPr>
          <a:xfrm>
            <a:off x="4979503" y="2494057"/>
            <a:ext cx="2603255" cy="24803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图片 79"/>
          <p:cNvPicPr>
            <a:picLocks noChangeAspect="1"/>
          </p:cNvPicPr>
          <p:nvPr/>
        </p:nvPicPr>
        <p:blipFill rotWithShape="1">
          <a:blip r:embed="rId3"/>
          <a:srcRect l="3267" t="29791" r="2469" b="15863"/>
          <a:stretch>
            <a:fillRect/>
          </a:stretch>
        </p:blipFill>
        <p:spPr>
          <a:xfrm>
            <a:off x="5009308" y="2521371"/>
            <a:ext cx="2575849" cy="2635948"/>
          </a:xfrm>
          <a:prstGeom prst="rect">
            <a:avLst/>
          </a:prstGeom>
        </p:spPr>
      </p:pic>
      <p:sp>
        <p:nvSpPr>
          <p:cNvPr id="7" name="内容占位符 52"/>
          <p:cNvSpPr>
            <a:spLocks noGrp="1"/>
          </p:cNvSpPr>
          <p:nvPr/>
        </p:nvSpPr>
        <p:spPr>
          <a:xfrm>
            <a:off x="418892" y="1930401"/>
            <a:ext cx="4133851" cy="1743075"/>
          </a:xfrm>
          <a:prstGeom prst="rect">
            <a:avLst/>
          </a:prstGeom>
          <a:noFill/>
          <a:ln w="9525">
            <a:noFill/>
            <a:miter/>
          </a:ln>
        </p:spPr>
        <p:txBody>
          <a:bodyPr/>
          <a:lstStyle>
            <a:lvl1pPr marL="357505" indent="-357505" algn="just" defTabSz="914400" rtl="0" eaLnBrk="1" latinLnBrk="0" hangingPunct="1">
              <a:lnSpc>
                <a:spcPct val="110000"/>
              </a:lnSpc>
              <a:spcBef>
                <a:spcPts val="600"/>
              </a:spcBef>
              <a:spcAft>
                <a:spcPts val="0"/>
              </a:spcAft>
              <a:buClr>
                <a:schemeClr val="accent1"/>
              </a:buClr>
              <a:buSzPct val="70000"/>
              <a:buFont typeface="Wingdings" panose="05000000000000000000" pitchFamily="2" charset="2"/>
              <a:buChar char="m"/>
              <a:defRPr lang="zh-CN" altLang="en-US" sz="2400" kern="1200" baseline="0" dirty="0" smtClean="0">
                <a:solidFill>
                  <a:schemeClr val="accent1"/>
                </a:solidFill>
                <a:latin typeface="+mn-ea"/>
                <a:ea typeface="+mn-ea"/>
                <a:cs typeface="+mn-cs"/>
              </a:defRPr>
            </a:lvl1pPr>
            <a:lvl2pPr marL="357505" indent="-357505" algn="just" defTabSz="914400" rtl="0" eaLnBrk="1" latinLnBrk="0" hangingPunct="1">
              <a:lnSpc>
                <a:spcPct val="12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noProof="1">
              <a:latin typeface="微软雅黑" panose="020B0503020204020204" pitchFamily="34" charset="-122"/>
              <a:ea typeface="微软雅黑" panose="020B0503020204020204" pitchFamily="34" charset="-122"/>
              <a:sym typeface="+mn-ea"/>
            </a:endParaRPr>
          </a:p>
          <a:p>
            <a:pPr>
              <a:defRPr/>
            </a:pPr>
            <a:endParaRPr sz="2000" noProof="1">
              <a:latin typeface="微软雅黑" panose="020B0503020204020204" pitchFamily="34" charset="-122"/>
              <a:ea typeface="微软雅黑" panose="020B0503020204020204" pitchFamily="34" charset="-122"/>
              <a:sym typeface="+mn-ea"/>
            </a:endParaRPr>
          </a:p>
          <a:p>
            <a:pPr>
              <a:defRPr/>
            </a:pPr>
            <a:endParaRPr noProof="1">
              <a:latin typeface="微软雅黑" panose="020B0503020204020204" pitchFamily="34" charset="-122"/>
              <a:ea typeface="微软雅黑" panose="020B0503020204020204" pitchFamily="34" charset="-122"/>
            </a:endParaRPr>
          </a:p>
        </p:txBody>
      </p:sp>
      <p:pic>
        <p:nvPicPr>
          <p:cNvPr id="78" name="图片 77"/>
          <p:cNvPicPr>
            <a:picLocks noChangeAspect="1"/>
          </p:cNvPicPr>
          <p:nvPr/>
        </p:nvPicPr>
        <p:blipFill rotWithShape="1">
          <a:blip r:embed="rId4"/>
          <a:srcRect l="3067" t="29250" r="2809" b="20477"/>
          <a:stretch>
            <a:fillRect/>
          </a:stretch>
        </p:blipFill>
        <p:spPr>
          <a:xfrm>
            <a:off x="4996740" y="2504245"/>
            <a:ext cx="2568781" cy="2435332"/>
          </a:xfrm>
          <a:prstGeom prst="rect">
            <a:avLst/>
          </a:prstGeom>
        </p:spPr>
      </p:pic>
      <p:grpSp>
        <p:nvGrpSpPr>
          <p:cNvPr id="8" name="组合 23"/>
          <p:cNvGrpSpPr/>
          <p:nvPr/>
        </p:nvGrpSpPr>
        <p:grpSpPr bwMode="auto">
          <a:xfrm>
            <a:off x="2760832" y="1024313"/>
            <a:ext cx="1381125" cy="1192213"/>
            <a:chOff x="5767" y="705"/>
            <a:chExt cx="2535" cy="2189"/>
          </a:xfrm>
        </p:grpSpPr>
        <p:sp>
          <p:nvSpPr>
            <p:cNvPr id="9" name="椭圆 8"/>
            <p:cNvSpPr/>
            <p:nvPr/>
          </p:nvSpPr>
          <p:spPr>
            <a:xfrm>
              <a:off x="5878" y="705"/>
              <a:ext cx="2188" cy="2189"/>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200" noProof="1">
                <a:solidFill>
                  <a:srgbClr val="FF0000"/>
                </a:solidFill>
                <a:latin typeface="微软雅黑" panose="020B0503020204020204" pitchFamily="34" charset="-122"/>
                <a:ea typeface="微软雅黑" panose="020B0503020204020204" pitchFamily="34" charset="-122"/>
              </a:endParaRPr>
            </a:p>
          </p:txBody>
        </p:sp>
        <p:sp>
          <p:nvSpPr>
            <p:cNvPr id="10" name="文本框 21"/>
            <p:cNvSpPr txBox="1">
              <a:spLocks noChangeArrowheads="1"/>
            </p:cNvSpPr>
            <p:nvPr/>
          </p:nvSpPr>
          <p:spPr bwMode="auto">
            <a:xfrm>
              <a:off x="5767" y="1113"/>
              <a:ext cx="2535" cy="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10000"/>
                </a:lnSpc>
                <a:spcBef>
                  <a:spcPct val="0"/>
                </a:spcBef>
                <a:buFont typeface="Arial" panose="020B0604020202020204" pitchFamily="34" charset="0"/>
                <a:buNone/>
              </a:pPr>
              <a:r>
                <a:rPr lang="en-US" altLang="zh-CN" sz="1800">
                  <a:solidFill>
                    <a:srgbClr val="FF0000"/>
                  </a:solidFill>
                  <a:latin typeface="微软雅黑" panose="020B0503020204020204" pitchFamily="34" charset="-122"/>
                  <a:ea typeface="微软雅黑" panose="020B0503020204020204" pitchFamily="34" charset="-122"/>
                  <a:sym typeface="宋体" panose="02010600030101010101" pitchFamily="2" charset="-122"/>
                </a:rPr>
                <a:t>CNKI</a:t>
              </a:r>
              <a:r>
                <a:rPr lang="zh-CN" altLang="en-US" sz="1800">
                  <a:solidFill>
                    <a:srgbClr val="FF0000"/>
                  </a:solidFill>
                  <a:latin typeface="微软雅黑" panose="020B0503020204020204" pitchFamily="34" charset="-122"/>
                  <a:ea typeface="微软雅黑" panose="020B0503020204020204" pitchFamily="34" charset="-122"/>
                  <a:sym typeface="宋体" panose="02010600030101010101" pitchFamily="2" charset="-122"/>
                </a:rPr>
                <a:t>搜索</a:t>
              </a:r>
              <a:endParaRPr lang="zh-CN" altLang="en-US" sz="18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10000"/>
                </a:lnSpc>
                <a:spcBef>
                  <a:spcPct val="0"/>
                </a:spcBef>
                <a:buFont typeface="Arial" panose="020B0604020202020204" pitchFamily="34" charset="0"/>
                <a:buNone/>
              </a:pPr>
              <a:r>
                <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rPr>
                <a:t>全球知识发现</a:t>
              </a:r>
              <a:endPar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10000"/>
                </a:lnSpc>
                <a:spcBef>
                  <a:spcPct val="0"/>
                </a:spcBef>
                <a:buFont typeface="Arial" panose="020B0604020202020204" pitchFamily="34" charset="0"/>
                <a:buNone/>
              </a:pPr>
              <a:endParaRPr lang="zh-CN" altLang="en-US" sz="1800">
                <a:solidFill>
                  <a:srgbClr val="FF0000"/>
                </a:solidFill>
                <a:latin typeface="微软雅黑" panose="020B0503020204020204" pitchFamily="34" charset="-122"/>
                <a:ea typeface="微软雅黑" panose="020B0503020204020204" pitchFamily="34" charset="-122"/>
              </a:endParaRPr>
            </a:p>
          </p:txBody>
        </p:sp>
      </p:grpSp>
      <p:sp>
        <p:nvSpPr>
          <p:cNvPr id="11" name="同心圆 10"/>
          <p:cNvSpPr/>
          <p:nvPr/>
        </p:nvSpPr>
        <p:spPr>
          <a:xfrm>
            <a:off x="6251368" y="1473405"/>
            <a:ext cx="104775" cy="106363"/>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cxnSp>
        <p:nvCxnSpPr>
          <p:cNvPr id="12" name="肘形连接符 11"/>
          <p:cNvCxnSpPr>
            <a:stCxn id="11" idx="4"/>
          </p:cNvCxnSpPr>
          <p:nvPr/>
        </p:nvCxnSpPr>
        <p:spPr>
          <a:xfrm rot="5400000">
            <a:off x="5003697" y="521437"/>
            <a:ext cx="241727" cy="2358391"/>
          </a:xfrm>
          <a:prstGeom prst="bentConnector2">
            <a:avLst/>
          </a:prstGeom>
          <a:ln w="12700">
            <a:solidFill>
              <a:srgbClr val="F55156"/>
            </a:solidFill>
          </a:ln>
        </p:spPr>
        <p:style>
          <a:lnRef idx="1">
            <a:schemeClr val="accent1"/>
          </a:lnRef>
          <a:fillRef idx="0">
            <a:schemeClr val="accent1"/>
          </a:fillRef>
          <a:effectRef idx="0">
            <a:schemeClr val="accent1"/>
          </a:effectRef>
          <a:fontRef idx="minor">
            <a:schemeClr val="tx1"/>
          </a:fontRef>
        </p:style>
      </p:cxnSp>
      <p:sp>
        <p:nvSpPr>
          <p:cNvPr id="13" name="同心圆 12"/>
          <p:cNvSpPr/>
          <p:nvPr/>
        </p:nvSpPr>
        <p:spPr>
          <a:xfrm>
            <a:off x="7280068" y="5805488"/>
            <a:ext cx="106363" cy="106363"/>
          </a:xfrm>
          <a:prstGeom prst="donut">
            <a:avLst/>
          </a:prstGeom>
          <a:solidFill>
            <a:srgbClr val="F3BB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14" name="同心圆 13"/>
          <p:cNvSpPr/>
          <p:nvPr/>
        </p:nvSpPr>
        <p:spPr>
          <a:xfrm>
            <a:off x="5125829" y="1247501"/>
            <a:ext cx="106363" cy="104775"/>
          </a:xfrm>
          <a:prstGeom prst="donut">
            <a:avLst/>
          </a:prstGeom>
          <a:solidFill>
            <a:srgbClr val="FA8A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15" name="同心圆 14"/>
          <p:cNvSpPr/>
          <p:nvPr/>
        </p:nvSpPr>
        <p:spPr>
          <a:xfrm>
            <a:off x="4970184" y="3223800"/>
            <a:ext cx="104775" cy="104775"/>
          </a:xfrm>
          <a:prstGeom prst="donut">
            <a:avLst/>
          </a:prstGeom>
          <a:solidFill>
            <a:srgbClr val="02C6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16" name="同心圆 15"/>
          <p:cNvSpPr/>
          <p:nvPr/>
        </p:nvSpPr>
        <p:spPr>
          <a:xfrm>
            <a:off x="6681580" y="5413375"/>
            <a:ext cx="106363" cy="106363"/>
          </a:xfrm>
          <a:prstGeom prst="donut">
            <a:avLst/>
          </a:prstGeom>
          <a:solidFill>
            <a:srgbClr val="03C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17" name="同心圆 16"/>
          <p:cNvSpPr/>
          <p:nvPr/>
        </p:nvSpPr>
        <p:spPr>
          <a:xfrm>
            <a:off x="6010068" y="5405437"/>
            <a:ext cx="106363" cy="104775"/>
          </a:xfrm>
          <a:prstGeom prst="donut">
            <a:avLst/>
          </a:prstGeom>
          <a:solidFill>
            <a:srgbClr val="2DD0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grpSp>
        <p:nvGrpSpPr>
          <p:cNvPr id="18" name="组合 29"/>
          <p:cNvGrpSpPr/>
          <p:nvPr/>
        </p:nvGrpSpPr>
        <p:grpSpPr bwMode="auto">
          <a:xfrm>
            <a:off x="2022267" y="4667251"/>
            <a:ext cx="4046859" cy="1201737"/>
            <a:chOff x="4737" y="7782"/>
            <a:chExt cx="6369" cy="1892"/>
          </a:xfrm>
        </p:grpSpPr>
        <p:sp>
          <p:nvSpPr>
            <p:cNvPr id="19" name="椭圆 18"/>
            <p:cNvSpPr/>
            <p:nvPr/>
          </p:nvSpPr>
          <p:spPr>
            <a:xfrm>
              <a:off x="4817" y="7782"/>
              <a:ext cx="1894" cy="1892"/>
            </a:xfrm>
            <a:prstGeom prst="ellipse">
              <a:avLst/>
            </a:prstGeom>
            <a:solidFill>
              <a:schemeClr val="bg1"/>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20" name="文本框 17"/>
            <p:cNvSpPr txBox="1">
              <a:spLocks noChangeArrowheads="1"/>
            </p:cNvSpPr>
            <p:nvPr/>
          </p:nvSpPr>
          <p:spPr bwMode="auto">
            <a:xfrm>
              <a:off x="4737" y="8115"/>
              <a:ext cx="2034"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rPr>
                <a:t>图书馆</a:t>
              </a:r>
              <a:endParaRPr lang="zh-CN" altLang="en-US" sz="16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00000"/>
                </a:lnSpc>
                <a:spcBef>
                  <a:spcPct val="0"/>
                </a:spcBef>
                <a:buFont typeface="Arial" panose="020B0604020202020204" pitchFamily="34" charset="0"/>
                <a:buNone/>
              </a:pPr>
              <a:r>
                <a:rPr lang="zh-CN" altLang="en-US" sz="12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rPr>
                <a:t>学科 会议 项目   期刊  主题 学者 热点</a:t>
              </a:r>
              <a:endParaRPr lang="zh-CN" altLang="en-US" sz="12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21" name="肘形连接符 20"/>
            <p:cNvCxnSpPr/>
            <p:nvPr/>
          </p:nvCxnSpPr>
          <p:spPr>
            <a:xfrm rot="16200000" flipV="1">
              <a:off x="8690" y="6517"/>
              <a:ext cx="482" cy="4350"/>
            </a:xfrm>
            <a:prstGeom prst="bentConnector2">
              <a:avLst/>
            </a:prstGeom>
            <a:ln w="15875">
              <a:solidFill>
                <a:srgbClr val="2DD0F6"/>
              </a:solidFill>
            </a:ln>
          </p:spPr>
          <p:style>
            <a:lnRef idx="1">
              <a:schemeClr val="accent1"/>
            </a:lnRef>
            <a:fillRef idx="0">
              <a:schemeClr val="accent1"/>
            </a:fillRef>
            <a:effectRef idx="0">
              <a:schemeClr val="accent1"/>
            </a:effectRef>
            <a:fontRef idx="minor">
              <a:schemeClr val="tx1"/>
            </a:fontRef>
          </p:style>
        </p:cxnSp>
      </p:grpSp>
      <p:grpSp>
        <p:nvGrpSpPr>
          <p:cNvPr id="22" name="组合 25"/>
          <p:cNvGrpSpPr/>
          <p:nvPr/>
        </p:nvGrpSpPr>
        <p:grpSpPr bwMode="auto">
          <a:xfrm>
            <a:off x="850693" y="3944936"/>
            <a:ext cx="5882323" cy="1438948"/>
            <a:chOff x="2890" y="6644"/>
            <a:chExt cx="9264" cy="2268"/>
          </a:xfrm>
        </p:grpSpPr>
        <p:sp>
          <p:nvSpPr>
            <p:cNvPr id="23" name="椭圆 22"/>
            <p:cNvSpPr/>
            <p:nvPr/>
          </p:nvSpPr>
          <p:spPr>
            <a:xfrm>
              <a:off x="2890" y="6644"/>
              <a:ext cx="1895" cy="1894"/>
            </a:xfrm>
            <a:prstGeom prst="ellipse">
              <a:avLst/>
            </a:prstGeom>
            <a:solidFill>
              <a:schemeClr val="bg1"/>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24" name="文本框 16"/>
            <p:cNvSpPr txBox="1">
              <a:spLocks noChangeArrowheads="1"/>
            </p:cNvSpPr>
            <p:nvPr/>
          </p:nvSpPr>
          <p:spPr bwMode="auto">
            <a:xfrm>
              <a:off x="2890" y="6987"/>
              <a:ext cx="2034"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a:solidFill>
                    <a:srgbClr val="1D8D35"/>
                  </a:solidFill>
                  <a:latin typeface="微软雅黑" panose="020B0503020204020204" pitchFamily="34" charset="-122"/>
                  <a:ea typeface="微软雅黑" panose="020B0503020204020204" pitchFamily="34" charset="-122"/>
                </a:rPr>
                <a:t>资料库</a:t>
              </a:r>
              <a:endParaRPr lang="zh-CN" altLang="en-US" sz="1600">
                <a:solidFill>
                  <a:srgbClr val="1D8D35"/>
                </a:solidFill>
                <a:latin typeface="微软雅黑" panose="020B0503020204020204" pitchFamily="34" charset="-122"/>
                <a:ea typeface="微软雅黑" panose="020B0503020204020204" pitchFamily="34" charset="-122"/>
              </a:endParaRPr>
            </a:p>
            <a:p>
              <a:pPr algn="ctr" eaLnBrk="1" hangingPunct="1">
                <a:lnSpc>
                  <a:spcPct val="100000"/>
                </a:lnSpc>
                <a:spcBef>
                  <a:spcPct val="0"/>
                </a:spcBef>
                <a:buFont typeface="Arial" panose="020B0604020202020204" pitchFamily="34" charset="0"/>
                <a:buNone/>
              </a:pPr>
              <a:r>
                <a:rPr lang="zh-CN" altLang="en-US" sz="1200">
                  <a:solidFill>
                    <a:srgbClr val="1D8D35"/>
                  </a:solidFill>
                  <a:latin typeface="微软雅黑" panose="020B0503020204020204" pitchFamily="34" charset="-122"/>
                  <a:ea typeface="微软雅黑" panose="020B0503020204020204" pitchFamily="34" charset="-122"/>
                </a:rPr>
                <a:t>文献下载、阅读、管理</a:t>
              </a:r>
              <a:endParaRPr lang="zh-CN" altLang="en-US" sz="1200">
                <a:solidFill>
                  <a:srgbClr val="1D8D35"/>
                </a:solidFill>
                <a:latin typeface="微软雅黑" panose="020B0503020204020204" pitchFamily="34" charset="-122"/>
                <a:ea typeface="微软雅黑" panose="020B0503020204020204" pitchFamily="34" charset="-122"/>
              </a:endParaRPr>
            </a:p>
          </p:txBody>
        </p:sp>
        <p:cxnSp>
          <p:nvCxnSpPr>
            <p:cNvPr id="25" name="肘形连接符 24"/>
            <p:cNvCxnSpPr/>
            <p:nvPr/>
          </p:nvCxnSpPr>
          <p:spPr>
            <a:xfrm rot="16200000" flipV="1">
              <a:off x="7690" y="4448"/>
              <a:ext cx="1509" cy="7418"/>
            </a:xfrm>
            <a:prstGeom prst="bentConnector2">
              <a:avLst/>
            </a:prstGeom>
            <a:ln w="15875">
              <a:solidFill>
                <a:srgbClr val="56DE57"/>
              </a:solidFill>
            </a:ln>
          </p:spPr>
          <p:style>
            <a:lnRef idx="1">
              <a:schemeClr val="accent1"/>
            </a:lnRef>
            <a:fillRef idx="0">
              <a:schemeClr val="accent1"/>
            </a:fillRef>
            <a:effectRef idx="0">
              <a:schemeClr val="accent1"/>
            </a:effectRef>
            <a:fontRef idx="minor">
              <a:schemeClr val="tx1"/>
            </a:fontRef>
          </p:style>
        </p:cxnSp>
      </p:grpSp>
      <p:grpSp>
        <p:nvGrpSpPr>
          <p:cNvPr id="26" name="组合 30"/>
          <p:cNvGrpSpPr/>
          <p:nvPr/>
        </p:nvGrpSpPr>
        <p:grpSpPr bwMode="auto">
          <a:xfrm>
            <a:off x="3351957" y="5245100"/>
            <a:ext cx="3977003" cy="1201737"/>
            <a:chOff x="6830" y="8692"/>
            <a:chExt cx="6261" cy="1893"/>
          </a:xfrm>
        </p:grpSpPr>
        <p:grpSp>
          <p:nvGrpSpPr>
            <p:cNvPr id="27" name="组合 39"/>
            <p:cNvGrpSpPr/>
            <p:nvPr/>
          </p:nvGrpSpPr>
          <p:grpSpPr bwMode="auto">
            <a:xfrm>
              <a:off x="6830" y="8692"/>
              <a:ext cx="2174" cy="1893"/>
              <a:chOff x="9936" y="7488"/>
              <a:chExt cx="2534" cy="2205"/>
            </a:xfrm>
          </p:grpSpPr>
          <p:sp>
            <p:nvSpPr>
              <p:cNvPr id="29" name="椭圆 28"/>
              <p:cNvSpPr/>
              <p:nvPr/>
            </p:nvSpPr>
            <p:spPr>
              <a:xfrm>
                <a:off x="10103" y="7488"/>
                <a:ext cx="2205" cy="2205"/>
              </a:xfrm>
              <a:prstGeom prst="ellipse">
                <a:avLst/>
              </a:prstGeom>
              <a:solidFill>
                <a:schemeClr val="bg1"/>
              </a:solidFill>
              <a:ln w="22225">
                <a:solidFill>
                  <a:srgbClr val="F3BB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30" name="文本框 18"/>
              <p:cNvSpPr txBox="1">
                <a:spLocks noChangeArrowheads="1"/>
              </p:cNvSpPr>
              <p:nvPr/>
            </p:nvSpPr>
            <p:spPr bwMode="auto">
              <a:xfrm>
                <a:off x="9936" y="7898"/>
                <a:ext cx="2534" cy="171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10000"/>
                  </a:lnSpc>
                  <a:spcBef>
                    <a:spcPct val="0"/>
                  </a:spcBef>
                  <a:buFont typeface="Arial" panose="020B0604020202020204" pitchFamily="34" charset="0"/>
                  <a:buNone/>
                </a:pPr>
                <a:r>
                  <a:rPr lang="zh-CN" altLang="en-US" sz="1600" dirty="0">
                    <a:solidFill>
                      <a:srgbClr val="FFFF00"/>
                    </a:solidFill>
                    <a:latin typeface="微软雅黑" panose="020B0503020204020204" pitchFamily="34" charset="-122"/>
                    <a:ea typeface="微软雅黑" panose="020B0503020204020204" pitchFamily="34" charset="-122"/>
                  </a:rPr>
                  <a:t>个人管理</a:t>
                </a:r>
                <a:endParaRPr lang="en-US" altLang="zh-CN" sz="1600" dirty="0">
                  <a:solidFill>
                    <a:srgbClr val="FFFF00"/>
                  </a:solidFill>
                  <a:latin typeface="微软雅黑" panose="020B0503020204020204" pitchFamily="34" charset="-122"/>
                  <a:ea typeface="微软雅黑" panose="020B0503020204020204" pitchFamily="34" charset="-122"/>
                </a:endParaRPr>
              </a:p>
              <a:p>
                <a:pPr algn="ctr" eaLnBrk="1" hangingPunct="1">
                  <a:lnSpc>
                    <a:spcPct val="110000"/>
                  </a:lnSpc>
                  <a:spcBef>
                    <a:spcPct val="0"/>
                  </a:spcBef>
                  <a:buFont typeface="Arial" panose="020B0604020202020204" pitchFamily="34" charset="0"/>
                  <a:buNone/>
                </a:pPr>
                <a:r>
                  <a:rPr lang="zh-CN" altLang="en-US" sz="1200" dirty="0">
                    <a:solidFill>
                      <a:srgbClr val="FFFF00"/>
                    </a:solidFill>
                    <a:latin typeface="微软雅黑" panose="020B0503020204020204" pitchFamily="34" charset="-122"/>
                    <a:ea typeface="微软雅黑" panose="020B0503020204020204" pitchFamily="34" charset="-122"/>
                  </a:rPr>
                  <a:t>安全 设置 账户</a:t>
                </a:r>
                <a:endParaRPr lang="en-US" altLang="zh-CN" sz="1200" dirty="0">
                  <a:solidFill>
                    <a:srgbClr val="FFFF00"/>
                  </a:solidFill>
                  <a:latin typeface="微软雅黑" panose="020B0503020204020204" pitchFamily="34" charset="-122"/>
                  <a:ea typeface="微软雅黑" panose="020B0503020204020204" pitchFamily="34" charset="-122"/>
                </a:endParaRPr>
              </a:p>
              <a:p>
                <a:pPr algn="ctr" eaLnBrk="1" hangingPunct="1">
                  <a:lnSpc>
                    <a:spcPct val="110000"/>
                  </a:lnSpc>
                  <a:spcBef>
                    <a:spcPct val="0"/>
                  </a:spcBef>
                  <a:buFont typeface="Arial" panose="020B0604020202020204" pitchFamily="34" charset="0"/>
                  <a:buNone/>
                </a:pPr>
                <a:r>
                  <a:rPr lang="zh-CN" altLang="en-US" sz="1200" dirty="0">
                    <a:solidFill>
                      <a:srgbClr val="FFFF00"/>
                    </a:solidFill>
                    <a:latin typeface="微软雅黑" panose="020B0503020204020204" pitchFamily="34" charset="-122"/>
                    <a:ea typeface="微软雅黑" panose="020B0503020204020204" pitchFamily="34" charset="-122"/>
                  </a:rPr>
                  <a:t>资料</a:t>
                </a:r>
                <a:endParaRPr lang="zh-CN" altLang="en-US" sz="1200" dirty="0">
                  <a:solidFill>
                    <a:srgbClr val="FFFF00"/>
                  </a:solidFill>
                  <a:latin typeface="微软雅黑" panose="020B0503020204020204" pitchFamily="34" charset="-122"/>
                  <a:ea typeface="微软雅黑" panose="020B0503020204020204" pitchFamily="34" charset="-122"/>
                </a:endParaRPr>
              </a:p>
              <a:p>
                <a:pPr algn="ctr" eaLnBrk="1" hangingPunct="1">
                  <a:lnSpc>
                    <a:spcPct val="110000"/>
                  </a:lnSpc>
                  <a:spcBef>
                    <a:spcPct val="0"/>
                  </a:spcBef>
                  <a:buFont typeface="Arial" panose="020B0604020202020204" pitchFamily="34" charset="0"/>
                  <a:buNone/>
                </a:pPr>
                <a:endParaRPr lang="zh-CN" altLang="en-US" sz="1000" dirty="0">
                  <a:solidFill>
                    <a:srgbClr val="FFFF00"/>
                  </a:solidFill>
                  <a:latin typeface="微软雅黑" panose="020B0503020204020204" pitchFamily="34" charset="-122"/>
                  <a:ea typeface="微软雅黑" panose="020B0503020204020204" pitchFamily="34" charset="-122"/>
                </a:endParaRPr>
              </a:p>
            </p:txBody>
          </p:sp>
        </p:grpSp>
        <p:cxnSp>
          <p:nvCxnSpPr>
            <p:cNvPr id="28" name="肘形连接符 27"/>
            <p:cNvCxnSpPr/>
            <p:nvPr/>
          </p:nvCxnSpPr>
          <p:spPr>
            <a:xfrm rot="5400000">
              <a:off x="10952" y="7644"/>
              <a:ext cx="80" cy="4199"/>
            </a:xfrm>
            <a:prstGeom prst="bentConnector2">
              <a:avLst/>
            </a:prstGeom>
            <a:ln w="15875">
              <a:solidFill>
                <a:srgbClr val="F3BB2B"/>
              </a:solidFill>
            </a:ln>
          </p:spPr>
          <p:style>
            <a:lnRef idx="1">
              <a:schemeClr val="accent1"/>
            </a:lnRef>
            <a:fillRef idx="0">
              <a:schemeClr val="accent1"/>
            </a:fillRef>
            <a:effectRef idx="0">
              <a:schemeClr val="accent1"/>
            </a:effectRef>
            <a:fontRef idx="minor">
              <a:schemeClr val="tx1"/>
            </a:fontRef>
          </p:style>
        </p:cxnSp>
      </p:grpSp>
      <p:grpSp>
        <p:nvGrpSpPr>
          <p:cNvPr id="31" name="组合 8"/>
          <p:cNvGrpSpPr/>
          <p:nvPr/>
        </p:nvGrpSpPr>
        <p:grpSpPr bwMode="auto">
          <a:xfrm>
            <a:off x="3945365" y="60396"/>
            <a:ext cx="1290320" cy="1237459"/>
            <a:chOff x="3946" y="3218"/>
            <a:chExt cx="2032" cy="1950"/>
          </a:xfrm>
        </p:grpSpPr>
        <p:grpSp>
          <p:nvGrpSpPr>
            <p:cNvPr id="32" name="组合 24"/>
            <p:cNvGrpSpPr/>
            <p:nvPr/>
          </p:nvGrpSpPr>
          <p:grpSpPr bwMode="auto">
            <a:xfrm>
              <a:off x="3946" y="3218"/>
              <a:ext cx="2032" cy="1854"/>
              <a:chOff x="3239" y="1521"/>
              <a:chExt cx="2368" cy="2161"/>
            </a:xfrm>
          </p:grpSpPr>
          <p:sp>
            <p:nvSpPr>
              <p:cNvPr id="35" name="椭圆 34"/>
              <p:cNvSpPr/>
              <p:nvPr/>
            </p:nvSpPr>
            <p:spPr>
              <a:xfrm>
                <a:off x="3239" y="1521"/>
                <a:ext cx="2162" cy="2161"/>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600" noProof="1">
                  <a:solidFill>
                    <a:srgbClr val="FE8709"/>
                  </a:solidFill>
                  <a:latin typeface="微软雅黑" panose="020B0503020204020204" pitchFamily="34" charset="-122"/>
                  <a:ea typeface="微软雅黑" panose="020B0503020204020204" pitchFamily="34" charset="-122"/>
                </a:endParaRPr>
              </a:p>
            </p:txBody>
          </p:sp>
          <p:sp>
            <p:nvSpPr>
              <p:cNvPr id="36" name="文本框 20"/>
              <p:cNvSpPr txBox="1">
                <a:spLocks noChangeArrowheads="1"/>
              </p:cNvSpPr>
              <p:nvPr/>
            </p:nvSpPr>
            <p:spPr bwMode="auto">
              <a:xfrm>
                <a:off x="3519" y="2457"/>
                <a:ext cx="2088"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p>
            </p:txBody>
          </p:sp>
        </p:grpSp>
        <p:cxnSp>
          <p:nvCxnSpPr>
            <p:cNvPr id="33" name="肘形连接符 32"/>
            <p:cNvCxnSpPr/>
            <p:nvPr/>
          </p:nvCxnSpPr>
          <p:spPr>
            <a:xfrm rot="16200000" flipV="1">
              <a:off x="5284" y="4577"/>
              <a:ext cx="1086" cy="95"/>
            </a:xfrm>
            <a:prstGeom prst="bentConnector3">
              <a:avLst>
                <a:gd name="adj1" fmla="val 98073"/>
              </a:avLst>
            </a:prstGeom>
            <a:ln w="15875">
              <a:solidFill>
                <a:srgbClr val="FE7F00"/>
              </a:solidFill>
            </a:ln>
          </p:spPr>
          <p:style>
            <a:lnRef idx="1">
              <a:schemeClr val="accent1"/>
            </a:lnRef>
            <a:fillRef idx="0">
              <a:schemeClr val="accent1"/>
            </a:fillRef>
            <a:effectRef idx="0">
              <a:schemeClr val="accent1"/>
            </a:effectRef>
            <a:fontRef idx="minor">
              <a:schemeClr val="tx1"/>
            </a:fontRef>
          </p:style>
        </p:cxnSp>
        <p:sp>
          <p:nvSpPr>
            <p:cNvPr id="34" name="文本框 2"/>
            <p:cNvSpPr txBox="1">
              <a:spLocks noChangeArrowheads="1"/>
            </p:cNvSpPr>
            <p:nvPr/>
          </p:nvSpPr>
          <p:spPr bwMode="auto">
            <a:xfrm>
              <a:off x="3992" y="3885"/>
              <a:ext cx="1688"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400" dirty="0">
                  <a:solidFill>
                    <a:srgbClr val="FE8709"/>
                  </a:solidFill>
                  <a:latin typeface="微软雅黑" panose="020B0503020204020204" pitchFamily="34" charset="-122"/>
                  <a:ea typeface="微软雅黑" panose="020B0503020204020204" pitchFamily="34" charset="-122"/>
                  <a:sym typeface="宋体" panose="02010600030101010101" pitchFamily="2" charset="-122"/>
                </a:rPr>
                <a:t>出版物专区</a:t>
              </a:r>
              <a:endParaRPr lang="zh-CN" altLang="en-US" sz="1400" dirty="0">
                <a:latin typeface="Arial" panose="020B0604020202020204" pitchFamily="34" charset="0"/>
                <a:ea typeface="微软雅黑" panose="020B0503020204020204" pitchFamily="34" charset="-122"/>
              </a:endParaRPr>
            </a:p>
          </p:txBody>
        </p:sp>
      </p:grpSp>
      <p:grpSp>
        <p:nvGrpSpPr>
          <p:cNvPr id="37" name="组合 22"/>
          <p:cNvGrpSpPr/>
          <p:nvPr/>
        </p:nvGrpSpPr>
        <p:grpSpPr bwMode="auto">
          <a:xfrm>
            <a:off x="523667" y="2651127"/>
            <a:ext cx="4485640" cy="1201738"/>
            <a:chOff x="2376" y="4607"/>
            <a:chExt cx="7064" cy="1892"/>
          </a:xfrm>
        </p:grpSpPr>
        <p:sp>
          <p:nvSpPr>
            <p:cNvPr id="38" name="椭圆 37"/>
            <p:cNvSpPr/>
            <p:nvPr/>
          </p:nvSpPr>
          <p:spPr>
            <a:xfrm>
              <a:off x="2436" y="4607"/>
              <a:ext cx="1895" cy="1892"/>
            </a:xfrm>
            <a:prstGeom prst="ellipse">
              <a:avLst/>
            </a:prstGeom>
            <a:solidFill>
              <a:schemeClr val="bg1"/>
            </a:solidFill>
            <a:ln w="22225">
              <a:solidFill>
                <a:srgbClr val="2F85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buFont typeface="Arial" panose="020B0604020202020204" pitchFamily="34" charset="0"/>
                <a:buNone/>
                <a:defRPr/>
              </a:pPr>
              <a:endParaRPr lang="zh-CN" altLang="en-US" sz="1400" noProof="1">
                <a:solidFill>
                  <a:srgbClr val="179FCD"/>
                </a:solidFill>
                <a:latin typeface="微软雅黑" panose="020B0503020204020204" pitchFamily="34" charset="-122"/>
                <a:ea typeface="微软雅黑" panose="020B0503020204020204" pitchFamily="34" charset="-122"/>
              </a:endParaRPr>
            </a:p>
          </p:txBody>
        </p:sp>
        <p:sp>
          <p:nvSpPr>
            <p:cNvPr id="39" name="文本框 19"/>
            <p:cNvSpPr txBox="1">
              <a:spLocks noChangeArrowheads="1"/>
            </p:cNvSpPr>
            <p:nvPr/>
          </p:nvSpPr>
          <p:spPr bwMode="auto">
            <a:xfrm>
              <a:off x="2376" y="4971"/>
              <a:ext cx="1965"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rPr>
                <a:t>全球学术快报</a:t>
              </a:r>
              <a:endParaRPr lang="zh-CN" altLang="en-US" sz="16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00000"/>
                </a:lnSpc>
                <a:spcBef>
                  <a:spcPct val="0"/>
                </a:spcBef>
                <a:buFont typeface="Arial" panose="020B0604020202020204" pitchFamily="34" charset="0"/>
                <a:buNone/>
              </a:pPr>
              <a:r>
                <a:rPr lang="zh-CN" altLang="en-US" sz="12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rPr>
                <a:t>个性化定制与推送</a:t>
              </a:r>
              <a:endParaRPr lang="zh-CN" altLang="en-US" sz="1200" dirty="0">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40" name="直接连接符 7"/>
            <p:cNvCxnSpPr/>
            <p:nvPr/>
          </p:nvCxnSpPr>
          <p:spPr>
            <a:xfrm>
              <a:off x="4341" y="5561"/>
              <a:ext cx="5099" cy="0"/>
            </a:xfrm>
            <a:prstGeom prst="line">
              <a:avLst/>
            </a:prstGeom>
            <a:ln w="12700">
              <a:solidFill>
                <a:srgbClr val="3587D0"/>
              </a:solidFill>
            </a:ln>
          </p:spPr>
          <p:style>
            <a:lnRef idx="1">
              <a:schemeClr val="accent1"/>
            </a:lnRef>
            <a:fillRef idx="0">
              <a:schemeClr val="accent1"/>
            </a:fillRef>
            <a:effectRef idx="0">
              <a:schemeClr val="accent1"/>
            </a:effectRef>
            <a:fontRef idx="minor">
              <a:schemeClr val="tx1"/>
            </a:fontRef>
          </p:style>
        </p:cxnSp>
      </p:grpSp>
      <p:sp>
        <p:nvSpPr>
          <p:cNvPr id="44" name="标题 5121"/>
          <p:cNvSpPr>
            <a:spLocks noGrp="1"/>
          </p:cNvSpPr>
          <p:nvPr/>
        </p:nvSpPr>
        <p:spPr bwMode="auto">
          <a:xfrm>
            <a:off x="573031" y="486599"/>
            <a:ext cx="4711700"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80000"/>
              </a:lnSpc>
              <a:spcBef>
                <a:spcPct val="0"/>
              </a:spcBef>
              <a:buFont typeface="Arial" panose="020B0604020202020204" pitchFamily="34" charset="0"/>
              <a:buNone/>
            </a:pPr>
            <a:r>
              <a:rPr lang="zh-CN" altLang="en-US" sz="3500" i="1" noProof="1">
                <a:solidFill>
                  <a:schemeClr val="tx1">
                    <a:lumMod val="95000"/>
                  </a:schemeClr>
                </a:solidFill>
                <a:latin typeface="FZYongKeTiS" panose="02000500000000000000" pitchFamily="2" charset="-122"/>
                <a:ea typeface="FZYongKeTiS" panose="02000500000000000000" pitchFamily="2" charset="-122"/>
              </a:rPr>
              <a:t> </a:t>
            </a:r>
            <a:r>
              <a:rPr lang="zh-CN" altLang="en-US" sz="3500" i="1" noProof="1">
                <a:solidFill>
                  <a:schemeClr val="tx1">
                    <a:lumMod val="95000"/>
                  </a:schemeClr>
                </a:solidFill>
                <a:latin typeface="FZYongKeTiS" panose="02000500000000000000" pitchFamily="2" charset="-122"/>
                <a:ea typeface="FZYongKeTiS" panose="02000500000000000000" pitchFamily="2" charset="-122"/>
                <a:sym typeface="+mn-ea"/>
              </a:rPr>
              <a:t>基本操作</a:t>
            </a:r>
            <a:r>
              <a:rPr lang="zh-CN" altLang="zh-CN" sz="3500" i="1" noProof="1">
                <a:solidFill>
                  <a:schemeClr val="tx1">
                    <a:lumMod val="95000"/>
                  </a:schemeClr>
                </a:solidFill>
                <a:latin typeface="FZYongKeTiS" panose="02000500000000000000" pitchFamily="2" charset="-122"/>
                <a:ea typeface="FZYongKeTiS" panose="02000500000000000000" pitchFamily="2" charset="-122"/>
              </a:rPr>
              <a:t>-</a:t>
            </a:r>
            <a:r>
              <a:rPr lang="zh-CN" altLang="en-US" sz="3500" i="1" noProof="1">
                <a:solidFill>
                  <a:schemeClr val="tx1">
                    <a:lumMod val="95000"/>
                  </a:schemeClr>
                </a:solidFill>
                <a:latin typeface="FZYongKeTiS" panose="02000500000000000000" pitchFamily="2" charset="-122"/>
                <a:ea typeface="FZYongKeTiS" panose="02000500000000000000" pitchFamily="2" charset="-122"/>
              </a:rPr>
              <a:t>首页</a:t>
            </a:r>
            <a:endParaRPr lang="zh-CN" altLang="en-US" sz="3500" i="1" noProof="1">
              <a:solidFill>
                <a:schemeClr val="tx1">
                  <a:lumMod val="95000"/>
                </a:schemeClr>
              </a:solidFill>
              <a:latin typeface="FZYongKeTiS" panose="02000500000000000000" pitchFamily="2" charset="-122"/>
              <a:ea typeface="FZYongKeTiS" panose="02000500000000000000" pitchFamily="2" charset="-122"/>
            </a:endParaRPr>
          </a:p>
        </p:txBody>
      </p:sp>
      <p:grpSp>
        <p:nvGrpSpPr>
          <p:cNvPr id="50" name="组合 22"/>
          <p:cNvGrpSpPr/>
          <p:nvPr/>
        </p:nvGrpSpPr>
        <p:grpSpPr bwMode="auto">
          <a:xfrm>
            <a:off x="1590308" y="1719867"/>
            <a:ext cx="5831205" cy="1303364"/>
            <a:chOff x="2396" y="4447"/>
            <a:chExt cx="9183" cy="2052"/>
          </a:xfrm>
        </p:grpSpPr>
        <p:sp>
          <p:nvSpPr>
            <p:cNvPr id="51" name="椭圆 50"/>
            <p:cNvSpPr/>
            <p:nvPr/>
          </p:nvSpPr>
          <p:spPr>
            <a:xfrm>
              <a:off x="2436" y="4607"/>
              <a:ext cx="1895" cy="1892"/>
            </a:xfrm>
            <a:prstGeom prst="ellipse">
              <a:avLst/>
            </a:prstGeom>
            <a:solidFill>
              <a:schemeClr val="bg1"/>
            </a:solidFill>
            <a:ln w="222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buFont typeface="Arial" panose="020B0604020202020204" pitchFamily="34" charset="0"/>
                <a:buNone/>
                <a:defRPr/>
              </a:pPr>
              <a:endParaRPr lang="zh-CN" altLang="en-US" sz="1400" noProof="1">
                <a:solidFill>
                  <a:schemeClr val="accent3">
                    <a:lumMod val="40000"/>
                    <a:lumOff val="60000"/>
                  </a:schemeClr>
                </a:solidFill>
                <a:latin typeface="微软雅黑" panose="020B0503020204020204" pitchFamily="34" charset="-122"/>
                <a:ea typeface="微软雅黑" panose="020B0503020204020204" pitchFamily="34" charset="-122"/>
              </a:endParaRPr>
            </a:p>
          </p:txBody>
        </p:sp>
        <p:sp>
          <p:nvSpPr>
            <p:cNvPr id="52" name="文本框 19"/>
            <p:cNvSpPr txBox="1">
              <a:spLocks noChangeArrowheads="1"/>
            </p:cNvSpPr>
            <p:nvPr/>
          </p:nvSpPr>
          <p:spPr bwMode="auto">
            <a:xfrm>
              <a:off x="2396" y="5263"/>
              <a:ext cx="1965"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600" dirty="0">
                  <a:solidFill>
                    <a:schemeClr val="accent3">
                      <a:lumMod val="40000"/>
                      <a:lumOff val="60000"/>
                    </a:schemeClr>
                  </a:solidFill>
                  <a:latin typeface="微软雅黑" panose="020B0503020204020204" pitchFamily="34" charset="-122"/>
                  <a:ea typeface="微软雅黑" panose="020B0503020204020204" pitchFamily="34" charset="-122"/>
                  <a:sym typeface="宋体" panose="02010600030101010101" pitchFamily="2" charset="-122"/>
                </a:rPr>
                <a:t>消息</a:t>
              </a:r>
              <a:endParaRPr lang="zh-CN" altLang="en-US" sz="1200" dirty="0">
                <a:solidFill>
                  <a:schemeClr val="accent3">
                    <a:lumMod val="40000"/>
                    <a:lumOff val="6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53" name="直接连接符 7"/>
            <p:cNvCxnSpPr/>
            <p:nvPr/>
          </p:nvCxnSpPr>
          <p:spPr>
            <a:xfrm flipV="1">
              <a:off x="4331" y="4447"/>
              <a:ext cx="7248" cy="1137"/>
            </a:xfrm>
            <a:prstGeom prst="bentConnector2">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4" name="同心圆 53"/>
          <p:cNvSpPr/>
          <p:nvPr/>
        </p:nvSpPr>
        <p:spPr>
          <a:xfrm>
            <a:off x="7375453" y="1600409"/>
            <a:ext cx="104775" cy="104775"/>
          </a:xfrm>
          <a:prstGeom prst="donut">
            <a:avLst/>
          </a:prstGeom>
          <a:solidFill>
            <a:srgbClr val="02C6E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sp>
        <p:nvSpPr>
          <p:cNvPr id="58" name="同心圆 57"/>
          <p:cNvSpPr/>
          <p:nvPr/>
        </p:nvSpPr>
        <p:spPr>
          <a:xfrm>
            <a:off x="6553097" y="1762916"/>
            <a:ext cx="104775" cy="106363"/>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cxnSp>
        <p:nvCxnSpPr>
          <p:cNvPr id="59" name="肘形连接符 58"/>
          <p:cNvCxnSpPr>
            <a:stCxn id="58" idx="1"/>
            <a:endCxn id="60" idx="1"/>
          </p:cNvCxnSpPr>
          <p:nvPr/>
        </p:nvCxnSpPr>
        <p:spPr>
          <a:xfrm rot="5400000" flipH="1" flipV="1">
            <a:off x="6575853" y="428168"/>
            <a:ext cx="1342913" cy="1357739"/>
          </a:xfrm>
          <a:prstGeom prst="bentConnector2">
            <a:avLst/>
          </a:prstGeom>
          <a:ln w="15875">
            <a:solidFill>
              <a:srgbClr val="F5595D"/>
            </a:solidFill>
          </a:ln>
        </p:spPr>
        <p:style>
          <a:lnRef idx="1">
            <a:schemeClr val="accent1"/>
          </a:lnRef>
          <a:fillRef idx="0">
            <a:schemeClr val="accent1"/>
          </a:fillRef>
          <a:effectRef idx="0">
            <a:schemeClr val="accent1"/>
          </a:effectRef>
          <a:fontRef idx="minor">
            <a:schemeClr val="tx1"/>
          </a:fontRef>
        </p:style>
      </p:cxnSp>
      <p:sp>
        <p:nvSpPr>
          <p:cNvPr id="60" name="圆角矩形 59"/>
          <p:cNvSpPr/>
          <p:nvPr/>
        </p:nvSpPr>
        <p:spPr>
          <a:xfrm>
            <a:off x="7926180" y="184753"/>
            <a:ext cx="1616075" cy="501651"/>
          </a:xfrm>
          <a:prstGeom prst="roundRect">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altLang="en-US" sz="1600" noProof="1">
                <a:solidFill>
                  <a:srgbClr val="FF0000"/>
                </a:solidFill>
                <a:latin typeface="微软雅黑" panose="020B0503020204020204" pitchFamily="34" charset="-122"/>
                <a:ea typeface="微软雅黑" panose="020B0503020204020204" pitchFamily="34" charset="-122"/>
                <a:sym typeface="+mn-ea"/>
              </a:rPr>
              <a:t>会议/项目</a:t>
            </a:r>
            <a:endParaRPr altLang="en-US" sz="1600" noProof="1">
              <a:solidFill>
                <a:srgbClr val="FF0000"/>
              </a:solidFill>
              <a:latin typeface="微软雅黑" panose="020B0503020204020204" pitchFamily="34" charset="-122"/>
              <a:ea typeface="微软雅黑" panose="020B0503020204020204" pitchFamily="34" charset="-122"/>
              <a:sym typeface="+mn-ea"/>
            </a:endParaRPr>
          </a:p>
        </p:txBody>
      </p:sp>
      <p:sp>
        <p:nvSpPr>
          <p:cNvPr id="64" name="文本框 1"/>
          <p:cNvSpPr txBox="1">
            <a:spLocks noChangeArrowheads="1"/>
          </p:cNvSpPr>
          <p:nvPr/>
        </p:nvSpPr>
        <p:spPr bwMode="auto">
          <a:xfrm>
            <a:off x="8570231" y="1473405"/>
            <a:ext cx="3725139"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i="1" dirty="0">
                <a:latin typeface="FZYongKeTiS" panose="02000500000000000000" pitchFamily="2" charset="-122"/>
                <a:ea typeface="FZYongKeTiS" panose="02000500000000000000" pitchFamily="2" charset="-122"/>
                <a:sym typeface="Arial" panose="020B0604020202020204" pitchFamily="34" charset="0"/>
              </a:rPr>
              <a:t>首页即时推送</a:t>
            </a:r>
            <a:endParaRPr lang="zh-CN" altLang="en-US" i="1" dirty="0">
              <a:latin typeface="FZYongKeTiS" panose="02000500000000000000" pitchFamily="2" charset="-122"/>
              <a:ea typeface="FZYongKeTiS" panose="02000500000000000000" pitchFamily="2" charset="-122"/>
              <a:sym typeface="Arial" panose="020B0604020202020204" pitchFamily="34" charset="0"/>
            </a:endParaRPr>
          </a:p>
        </p:txBody>
      </p:sp>
      <p:sp>
        <p:nvSpPr>
          <p:cNvPr id="65" name="文本框 1"/>
          <p:cNvSpPr txBox="1">
            <a:spLocks noChangeArrowheads="1"/>
          </p:cNvSpPr>
          <p:nvPr/>
        </p:nvSpPr>
        <p:spPr bwMode="auto">
          <a:xfrm>
            <a:off x="8127316" y="2002044"/>
            <a:ext cx="3744271"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在定制内容后，若学科下的文献有更新，或期刊内容有更新，会即时推送到首页，方便获取最新的关注动态。</a:t>
            </a:r>
            <a:endParaRPr lang="en-US" altLang="zh-CN" sz="2000" dirty="0">
              <a:latin typeface="微软雅黑" panose="020B0503020204020204" pitchFamily="34" charset="-122"/>
              <a:ea typeface="微软雅黑" panose="020B0503020204020204" pitchFamily="34" charset="-122"/>
            </a:endParaRPr>
          </a:p>
          <a:p>
            <a:pPr eaLnBrk="1" hangingPunct="1">
              <a:lnSpc>
                <a:spcPct val="130000"/>
              </a:lnSpc>
              <a:spcBef>
                <a:spcPct val="0"/>
              </a:spcBef>
              <a:buFont typeface="Arial" panose="020B0604020202020204" pitchFamily="34" charset="0"/>
              <a:buNone/>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sym typeface="宋体" panose="02010600030101010101" pitchFamily="2" charset="-122"/>
              </a:rPr>
              <a:t>可以在“图书馆”中获取已关注学科的动态，会议、热点、项目和期刊的全部更新情况，以及历史更新记录。</a:t>
            </a:r>
            <a:endParaRPr lang="zh-CN" altLang="en-US" sz="2000" dirty="0">
              <a:latin typeface="微软雅黑" panose="020B0503020204020204" pitchFamily="34" charset="-122"/>
              <a:ea typeface="微软雅黑" panose="020B0503020204020204" pitchFamily="34" charset="-122"/>
            </a:endParaRPr>
          </a:p>
        </p:txBody>
      </p:sp>
      <p:sp>
        <p:nvSpPr>
          <p:cNvPr id="69" name="圆角矩形 68"/>
          <p:cNvSpPr/>
          <p:nvPr/>
        </p:nvSpPr>
        <p:spPr>
          <a:xfrm>
            <a:off x="7946849" y="802871"/>
            <a:ext cx="1557339" cy="501651"/>
          </a:xfrm>
          <a:prstGeom prst="roundRect">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zh-CN" altLang="en-US" sz="1600" noProof="1">
                <a:solidFill>
                  <a:srgbClr val="FE8709"/>
                </a:solidFill>
                <a:latin typeface="微软雅黑" panose="020B0503020204020204" pitchFamily="34" charset="-122"/>
                <a:ea typeface="微软雅黑" panose="020B0503020204020204" pitchFamily="34" charset="-122"/>
                <a:sym typeface="+mn-ea"/>
              </a:rPr>
              <a:t>扫一扫</a:t>
            </a:r>
            <a:endParaRPr altLang="en-US" sz="1600" noProof="1">
              <a:solidFill>
                <a:srgbClr val="FE8709"/>
              </a:solidFill>
              <a:latin typeface="微软雅黑" panose="020B0503020204020204" pitchFamily="34" charset="-122"/>
              <a:ea typeface="微软雅黑" panose="020B0503020204020204" pitchFamily="34" charset="-122"/>
              <a:sym typeface="+mn-ea"/>
            </a:endParaRPr>
          </a:p>
        </p:txBody>
      </p:sp>
      <p:sp>
        <p:nvSpPr>
          <p:cNvPr id="70" name="同心圆 69"/>
          <p:cNvSpPr/>
          <p:nvPr/>
        </p:nvSpPr>
        <p:spPr>
          <a:xfrm>
            <a:off x="6960817" y="1327728"/>
            <a:ext cx="104775" cy="104775"/>
          </a:xfrm>
          <a:prstGeom prst="donut">
            <a:avLst/>
          </a:prstGeom>
          <a:solidFill>
            <a:srgbClr val="FE91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1"/>
              </a:solidFill>
            </a:endParaRPr>
          </a:p>
        </p:txBody>
      </p:sp>
      <p:cxnSp>
        <p:nvCxnSpPr>
          <p:cNvPr id="71" name="肘形连接符 70"/>
          <p:cNvCxnSpPr>
            <a:stCxn id="70" idx="1"/>
          </p:cNvCxnSpPr>
          <p:nvPr/>
        </p:nvCxnSpPr>
        <p:spPr>
          <a:xfrm rot="5400000" flipH="1" flipV="1">
            <a:off x="7337261" y="754153"/>
            <a:ext cx="227819" cy="950019"/>
          </a:xfrm>
          <a:prstGeom prst="bentConnector2">
            <a:avLst/>
          </a:prstGeom>
          <a:ln w="15875">
            <a:solidFill>
              <a:srgbClr val="FE7F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linds(horizont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2" fill="hold"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additive="base">
                                        <p:cTn id="30" dur="500"/>
                                        <p:tgtEl>
                                          <p:spTgt spid="80"/>
                                        </p:tgtEl>
                                        <p:attrNameLst>
                                          <p:attrName>ppt_x</p:attrName>
                                        </p:attrNameLst>
                                      </p:cBhvr>
                                      <p:tavLst>
                                        <p:tav tm="0">
                                          <p:val>
                                            <p:strVal val="#ppt_x+#ppt_w*1.125000"/>
                                          </p:val>
                                        </p:tav>
                                        <p:tav tm="100000">
                                          <p:val>
                                            <p:strVal val="#ppt_x"/>
                                          </p:val>
                                        </p:tav>
                                      </p:tavLst>
                                    </p:anim>
                                    <p:animEffect transition="in" filter="wipe(left)">
                                      <p:cBhvr>
                                        <p:cTn id="31" dur="500"/>
                                        <p:tgtEl>
                                          <p:spTgt spid="80"/>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xit" presetSubtype="8" fill="hold" nodeType="clickEffect">
                                  <p:stCondLst>
                                    <p:cond delay="0"/>
                                  </p:stCondLst>
                                  <p:childTnLst>
                                    <p:anim calcmode="lin" valueType="num">
                                      <p:cBhvr additive="base">
                                        <p:cTn id="38" dur="500"/>
                                        <p:tgtEl>
                                          <p:spTgt spid="80"/>
                                        </p:tgtEl>
                                        <p:attrNameLst>
                                          <p:attrName>ppt_x</p:attrName>
                                        </p:attrNameLst>
                                      </p:cBhvr>
                                      <p:tavLst>
                                        <p:tav tm="0">
                                          <p:val>
                                            <p:strVal val="#ppt_x"/>
                                          </p:val>
                                        </p:tav>
                                        <p:tav tm="100000">
                                          <p:val>
                                            <p:strVal val="#ppt_x-#ppt_w*1.125000"/>
                                          </p:val>
                                        </p:tav>
                                      </p:tavLst>
                                    </p:anim>
                                    <p:animEffect transition="out" filter="wipe(left)">
                                      <p:cBhvr>
                                        <p:cTn id="39" dur="500"/>
                                        <p:tgtEl>
                                          <p:spTgt spid="80"/>
                                        </p:tgtEl>
                                      </p:cBhvr>
                                    </p:animEffect>
                                    <p:set>
                                      <p:cBhvr>
                                        <p:cTn id="40" dur="1" fill="hold">
                                          <p:stCondLst>
                                            <p:cond delay="499"/>
                                          </p:stCondLst>
                                        </p:cTn>
                                        <p:tgtEl>
                                          <p:spTgt spid="80"/>
                                        </p:tgtEl>
                                        <p:attrNameLst>
                                          <p:attrName>style.visibility</p:attrName>
                                        </p:attrNameLst>
                                      </p:cBhvr>
                                      <p:to>
                                        <p:strVal val="hidden"/>
                                      </p:to>
                                    </p:set>
                                  </p:childTnLst>
                                </p:cTn>
                              </p:par>
                              <p:par>
                                <p:cTn id="41" presetID="12" presetClass="entr" presetSubtype="2"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p:tgtEl>
                                          <p:spTgt spid="78"/>
                                        </p:tgtEl>
                                        <p:attrNameLst>
                                          <p:attrName>ppt_x</p:attrName>
                                        </p:attrNameLst>
                                      </p:cBhvr>
                                      <p:tavLst>
                                        <p:tav tm="0">
                                          <p:val>
                                            <p:strVal val="#ppt_x+#ppt_w*1.125000"/>
                                          </p:val>
                                        </p:tav>
                                        <p:tav tm="100000">
                                          <p:val>
                                            <p:strVal val="#ppt_x"/>
                                          </p:val>
                                        </p:tav>
                                      </p:tavLst>
                                    </p:anim>
                                    <p:animEffect transition="in" filter="wipe(left)">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linds(horizont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linds(horizont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nodeType="click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additive="base">
                                        <p:cTn id="64" dur="500"/>
                                        <p:tgtEl>
                                          <p:spTgt spid="71"/>
                                        </p:tgtEl>
                                        <p:attrNameLst>
                                          <p:attrName>ppt_x</p:attrName>
                                        </p:attrNameLst>
                                      </p:cBhvr>
                                      <p:tavLst>
                                        <p:tav tm="0">
                                          <p:val>
                                            <p:strVal val="#ppt_x+#ppt_w*1.125000"/>
                                          </p:val>
                                        </p:tav>
                                        <p:tav tm="100000">
                                          <p:val>
                                            <p:strVal val="#ppt_x"/>
                                          </p:val>
                                        </p:tav>
                                      </p:tavLst>
                                    </p:anim>
                                    <p:animEffect transition="in" filter="wipe(left)">
                                      <p:cBhvr>
                                        <p:cTn id="65" dur="500"/>
                                        <p:tgtEl>
                                          <p:spTgt spid="71"/>
                                        </p:tgtEl>
                                      </p:cBhvr>
                                    </p:animEffect>
                                  </p:childTnLst>
                                </p:cTn>
                              </p:par>
                              <p:par>
                                <p:cTn id="66" presetID="12" presetClass="entr" presetSubtype="2" fill="hold" nodeType="withEffect">
                                  <p:stCondLst>
                                    <p:cond delay="0"/>
                                  </p:stCondLst>
                                  <p:childTnLst>
                                    <p:set>
                                      <p:cBhvr>
                                        <p:cTn id="67" dur="1" fill="hold">
                                          <p:stCondLst>
                                            <p:cond delay="0"/>
                                          </p:stCondLst>
                                        </p:cTn>
                                        <p:tgtEl>
                                          <p:spTgt spid="59"/>
                                        </p:tgtEl>
                                        <p:attrNameLst>
                                          <p:attrName>style.visibility</p:attrName>
                                        </p:attrNameLst>
                                      </p:cBhvr>
                                      <p:to>
                                        <p:strVal val="visible"/>
                                      </p:to>
                                    </p:set>
                                    <p:anim calcmode="lin" valueType="num">
                                      <p:cBhvr additive="base">
                                        <p:cTn id="68" dur="500"/>
                                        <p:tgtEl>
                                          <p:spTgt spid="59"/>
                                        </p:tgtEl>
                                        <p:attrNameLst>
                                          <p:attrName>ppt_x</p:attrName>
                                        </p:attrNameLst>
                                      </p:cBhvr>
                                      <p:tavLst>
                                        <p:tav tm="0">
                                          <p:val>
                                            <p:strVal val="#ppt_x+#ppt_w*1.125000"/>
                                          </p:val>
                                        </p:tav>
                                        <p:tav tm="100000">
                                          <p:val>
                                            <p:strVal val="#ppt_x"/>
                                          </p:val>
                                        </p:tav>
                                      </p:tavLst>
                                    </p:anim>
                                    <p:animEffect transition="in" filter="wipe(left)">
                                      <p:cBhvr>
                                        <p:cTn id="69" dur="500"/>
                                        <p:tgtEl>
                                          <p:spTgt spid="59"/>
                                        </p:tgtEl>
                                      </p:cBhvr>
                                    </p:animEffect>
                                  </p:childTnLst>
                                </p:cTn>
                              </p:par>
                              <p:par>
                                <p:cTn id="70" presetID="12" presetClass="entr" presetSubtype="2" fill="hold" grpId="0"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additive="base">
                                        <p:cTn id="72" dur="500"/>
                                        <p:tgtEl>
                                          <p:spTgt spid="60"/>
                                        </p:tgtEl>
                                        <p:attrNameLst>
                                          <p:attrName>ppt_x</p:attrName>
                                        </p:attrNameLst>
                                      </p:cBhvr>
                                      <p:tavLst>
                                        <p:tav tm="0">
                                          <p:val>
                                            <p:strVal val="#ppt_x+#ppt_w*1.125000"/>
                                          </p:val>
                                        </p:tav>
                                        <p:tav tm="100000">
                                          <p:val>
                                            <p:strVal val="#ppt_x"/>
                                          </p:val>
                                        </p:tav>
                                      </p:tavLst>
                                    </p:anim>
                                    <p:animEffect transition="in" filter="wipe(left)">
                                      <p:cBhvr>
                                        <p:cTn id="73" dur="500"/>
                                        <p:tgtEl>
                                          <p:spTgt spid="60"/>
                                        </p:tgtEl>
                                      </p:cBhvr>
                                    </p:animEffect>
                                  </p:childTnLst>
                                </p:cTn>
                              </p:par>
                              <p:par>
                                <p:cTn id="74" presetID="12" presetClass="entr" presetSubtype="2"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 calcmode="lin" valueType="num">
                                      <p:cBhvr additive="base">
                                        <p:cTn id="76" dur="500"/>
                                        <p:tgtEl>
                                          <p:spTgt spid="69"/>
                                        </p:tgtEl>
                                        <p:attrNameLst>
                                          <p:attrName>ppt_x</p:attrName>
                                        </p:attrNameLst>
                                      </p:cBhvr>
                                      <p:tavLst>
                                        <p:tav tm="0">
                                          <p:val>
                                            <p:strVal val="#ppt_x+#ppt_w*1.125000"/>
                                          </p:val>
                                        </p:tav>
                                        <p:tav tm="100000">
                                          <p:val>
                                            <p:strVal val="#ppt_x"/>
                                          </p:val>
                                        </p:tav>
                                      </p:tavLst>
                                    </p:anim>
                                    <p:animEffect transition="in" filter="wipe(left)">
                                      <p:cBhvr>
                                        <p:cTn id="7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0" grpId="0" bldLvl="0" animBg="1"/>
      <p:bldP spid="6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9" name="图片 8"/>
          <p:cNvPicPr>
            <a:picLocks noChangeAspect="1"/>
          </p:cNvPicPr>
          <p:nvPr/>
        </p:nvPicPr>
        <p:blipFill>
          <a:blip r:embed="rId1"/>
          <a:stretch>
            <a:fillRect/>
          </a:stretch>
        </p:blipFill>
        <p:spPr>
          <a:xfrm>
            <a:off x="5441063" y="120975"/>
            <a:ext cx="2889315" cy="5128532"/>
          </a:xfrm>
          <a:prstGeom prst="rect">
            <a:avLst/>
          </a:prstGeom>
        </p:spPr>
      </p:pic>
      <p:sp>
        <p:nvSpPr>
          <p:cNvPr id="56" name="内容占位符 52"/>
          <p:cNvSpPr>
            <a:spLocks noGrp="1"/>
          </p:cNvSpPr>
          <p:nvPr/>
        </p:nvSpPr>
        <p:spPr>
          <a:xfrm>
            <a:off x="0" y="1557341"/>
            <a:ext cx="4133851" cy="1743075"/>
          </a:xfrm>
          <a:prstGeom prst="rect">
            <a:avLst/>
          </a:prstGeom>
          <a:noFill/>
          <a:ln w="9525">
            <a:noFill/>
            <a:miter/>
          </a:ln>
        </p:spPr>
        <p:txBody>
          <a:bodyPr/>
          <a:lstStyle>
            <a:lvl1pPr marL="357505" indent="-357505" algn="just" defTabSz="914400" rtl="0" eaLnBrk="1" latinLnBrk="0" hangingPunct="1">
              <a:lnSpc>
                <a:spcPct val="110000"/>
              </a:lnSpc>
              <a:spcBef>
                <a:spcPts val="600"/>
              </a:spcBef>
              <a:spcAft>
                <a:spcPts val="0"/>
              </a:spcAft>
              <a:buClr>
                <a:schemeClr val="accent1"/>
              </a:buClr>
              <a:buSzPct val="70000"/>
              <a:buFont typeface="Wingdings" panose="05000000000000000000" pitchFamily="2" charset="2"/>
              <a:buChar char="m"/>
              <a:defRPr lang="zh-CN" altLang="en-US" sz="2400" kern="1200" baseline="0" dirty="0" smtClean="0">
                <a:solidFill>
                  <a:schemeClr val="accent1"/>
                </a:solidFill>
                <a:latin typeface="+mn-ea"/>
                <a:ea typeface="+mn-ea"/>
                <a:cs typeface="+mn-cs"/>
              </a:defRPr>
            </a:lvl1pPr>
            <a:lvl2pPr marL="357505" indent="-357505" algn="just" defTabSz="914400" rtl="0" eaLnBrk="1" latinLnBrk="0" hangingPunct="1">
              <a:lnSpc>
                <a:spcPct val="12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noProof="1">
              <a:latin typeface="微软雅黑" panose="020B0503020204020204" pitchFamily="34" charset="-122"/>
              <a:ea typeface="微软雅黑" panose="020B0503020204020204" pitchFamily="34" charset="-122"/>
              <a:sym typeface="+mn-ea"/>
            </a:endParaRPr>
          </a:p>
          <a:p>
            <a:pPr>
              <a:defRPr/>
            </a:pPr>
            <a:endParaRPr sz="2000" noProof="1">
              <a:latin typeface="微软雅黑" panose="020B0503020204020204" pitchFamily="34" charset="-122"/>
              <a:ea typeface="微软雅黑" panose="020B0503020204020204" pitchFamily="34" charset="-122"/>
              <a:sym typeface="+mn-ea"/>
            </a:endParaRPr>
          </a:p>
          <a:p>
            <a:pPr>
              <a:defRPr/>
            </a:pPr>
            <a:endParaRPr noProof="1">
              <a:latin typeface="微软雅黑" panose="020B0503020204020204" pitchFamily="34" charset="-122"/>
              <a:ea typeface="微软雅黑" panose="020B0503020204020204" pitchFamily="34" charset="-122"/>
            </a:endParaRPr>
          </a:p>
        </p:txBody>
      </p:sp>
      <p:sp>
        <p:nvSpPr>
          <p:cNvPr id="33795" name="文本框 1"/>
          <p:cNvSpPr txBox="1">
            <a:spLocks noChangeArrowheads="1"/>
          </p:cNvSpPr>
          <p:nvPr/>
        </p:nvSpPr>
        <p:spPr bwMode="auto">
          <a:xfrm>
            <a:off x="535689" y="1141008"/>
            <a:ext cx="490537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zh-CN" sz="2400" i="1" noProof="1">
                <a:latin typeface="FZYongKeTiS" panose="02000500000000000000" pitchFamily="2" charset="-122"/>
                <a:ea typeface="FZYongKeTiS" panose="02000500000000000000" pitchFamily="2" charset="-122"/>
                <a:cs typeface="宋体" panose="02010600030101010101" pitchFamily="2" charset="-122"/>
              </a:rPr>
              <a:t>       </a:t>
            </a:r>
            <a:r>
              <a:rPr lang="zh-CN" altLang="en-US" sz="2400" i="1" noProof="1">
                <a:latin typeface="FZYongKeTiS" panose="02000500000000000000" pitchFamily="2" charset="-122"/>
                <a:ea typeface="FZYongKeTiS" panose="02000500000000000000" pitchFamily="2" charset="-122"/>
                <a:cs typeface="宋体" panose="02010600030101010101" pitchFamily="2" charset="-122"/>
              </a:rPr>
              <a:t>检索主要包括各种资源类型的文献检索、出版物检索、高级检索。</a:t>
            </a:r>
            <a:endParaRPr lang="zh-CN" altLang="en-US" sz="2400" i="1" noProof="1">
              <a:latin typeface="FZYongKeTiS" panose="02000500000000000000" pitchFamily="2" charset="-122"/>
              <a:ea typeface="FZYongKeTiS" panose="02000500000000000000" pitchFamily="2" charset="-122"/>
              <a:cs typeface="宋体" panose="02010600030101010101" pitchFamily="2" charset="-122"/>
            </a:endParaRPr>
          </a:p>
          <a:p>
            <a:pPr eaLnBrk="1" hangingPunct="1">
              <a:lnSpc>
                <a:spcPct val="130000"/>
              </a:lnSpc>
              <a:spcBef>
                <a:spcPct val="0"/>
              </a:spcBef>
              <a:buFont typeface="Arial" panose="020B0604020202020204" pitchFamily="34" charset="0"/>
              <a:buNone/>
            </a:pPr>
            <a:endParaRPr lang="zh-CN" altLang="en-US" sz="2000" i="1" noProof="1">
              <a:latin typeface="FZYongKeTiS" panose="02000500000000000000" pitchFamily="2" charset="-122"/>
              <a:ea typeface="FZYongKeTiS" panose="02000500000000000000" pitchFamily="2" charset="-122"/>
              <a:cs typeface="宋体" panose="02010600030101010101" pitchFamily="2" charset="-122"/>
            </a:endParaRPr>
          </a:p>
        </p:txBody>
      </p:sp>
      <p:sp>
        <p:nvSpPr>
          <p:cNvPr id="33796" name="文本框 10"/>
          <p:cNvSpPr txBox="1">
            <a:spLocks noChangeArrowheads="1"/>
          </p:cNvSpPr>
          <p:nvPr/>
        </p:nvSpPr>
        <p:spPr bwMode="auto">
          <a:xfrm>
            <a:off x="89747" y="3300307"/>
            <a:ext cx="2131060" cy="249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关键词自动补全</a:t>
            </a:r>
            <a:endParaRPr lang="zh-CN" altLang="en-US"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历史搜索记录</a:t>
            </a:r>
            <a:endParaRPr lang="zh-CN" altLang="en-US"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热门搜索词</a:t>
            </a:r>
            <a:endParaRPr lang="en-US" altLang="zh-CN"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五年内检索结果</a:t>
            </a:r>
            <a:endParaRPr lang="zh-CN" altLang="en-US"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筛选分组</a:t>
            </a:r>
            <a:endParaRPr lang="zh-CN" altLang="en-US" sz="2000" i="1" dirty="0">
              <a:latin typeface="FZYongKeTiS" panose="02000500000000000000" pitchFamily="2" charset="-122"/>
              <a:ea typeface="FZYongKeTiS" panose="02000500000000000000" pitchFamily="2" charset="-122"/>
              <a:sym typeface="宋体" panose="02010600030101010101" pitchFamily="2" charset="-122"/>
            </a:endParaRPr>
          </a:p>
          <a:p>
            <a:pPr eaLnBrk="1" hangingPunct="1">
              <a:lnSpc>
                <a:spcPct val="130000"/>
              </a:lnSpc>
              <a:spcBef>
                <a:spcPct val="0"/>
              </a:spcBef>
              <a:buFont typeface="Arial" panose="020B0604020202020204" pitchFamily="34" charset="0"/>
              <a:buNone/>
            </a:pPr>
            <a:r>
              <a:rPr lang="zh-CN" altLang="en-US" sz="2000" i="1" dirty="0">
                <a:latin typeface="FZYongKeTiS" panose="02000500000000000000" pitchFamily="2" charset="-122"/>
                <a:ea typeface="FZYongKeTiS" panose="02000500000000000000" pitchFamily="2" charset="-122"/>
                <a:sym typeface="宋体" panose="02010600030101010101" pitchFamily="2" charset="-122"/>
              </a:rPr>
              <a:t>检索中英切换</a:t>
            </a:r>
            <a:endParaRPr lang="zh-CN" altLang="en-US" sz="2000" i="1" dirty="0">
              <a:latin typeface="FZYongKeTiS" panose="02000500000000000000" pitchFamily="2" charset="-122"/>
              <a:ea typeface="FZYongKeTiS" panose="02000500000000000000" pitchFamily="2" charset="-122"/>
            </a:endParaRPr>
          </a:p>
        </p:txBody>
      </p:sp>
      <p:sp>
        <p:nvSpPr>
          <p:cNvPr id="33797" name="标题 5121"/>
          <p:cNvSpPr>
            <a:spLocks noGrp="1"/>
          </p:cNvSpPr>
          <p:nvPr/>
        </p:nvSpPr>
        <p:spPr bwMode="auto">
          <a:xfrm>
            <a:off x="1574800" y="406400"/>
            <a:ext cx="4711700"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80000"/>
              </a:lnSpc>
              <a:spcBef>
                <a:spcPct val="0"/>
              </a:spcBef>
              <a:buFont typeface="Arial" panose="020B0604020202020204" pitchFamily="34" charset="0"/>
              <a:buNone/>
            </a:pPr>
            <a:r>
              <a:rPr lang="zh-CN" altLang="en-US" sz="3500" i="1" noProof="1">
                <a:latin typeface="FZYongKeTiS" panose="02000500000000000000" pitchFamily="2" charset="-122"/>
                <a:ea typeface="FZYongKeTiS" panose="02000500000000000000" pitchFamily="2" charset="-122"/>
              </a:rPr>
              <a:t> </a:t>
            </a:r>
            <a:r>
              <a:rPr lang="zh-CN" altLang="en-US" sz="3500" i="1" noProof="1">
                <a:latin typeface="FZYongKeTiS" panose="02000500000000000000" pitchFamily="2" charset="-122"/>
                <a:ea typeface="FZYongKeTiS" panose="02000500000000000000" pitchFamily="2" charset="-122"/>
                <a:sym typeface="+mn-ea"/>
              </a:rPr>
              <a:t>基本操作</a:t>
            </a:r>
            <a:r>
              <a:rPr lang="zh-CN" altLang="zh-CN" sz="3500" i="1" noProof="1">
                <a:latin typeface="FZYongKeTiS" panose="02000500000000000000" pitchFamily="2" charset="-122"/>
                <a:ea typeface="FZYongKeTiS" panose="02000500000000000000" pitchFamily="2" charset="-122"/>
              </a:rPr>
              <a:t>-</a:t>
            </a:r>
            <a:r>
              <a:rPr lang="zh-CN" altLang="en-US" sz="3500" i="1" noProof="1">
                <a:latin typeface="FZYongKeTiS" panose="02000500000000000000" pitchFamily="2" charset="-122"/>
                <a:ea typeface="FZYongKeTiS" panose="02000500000000000000" pitchFamily="2" charset="-122"/>
              </a:rPr>
              <a:t>检索</a:t>
            </a:r>
            <a:endParaRPr lang="zh-CN" altLang="en-US" sz="3500" i="1" noProof="1">
              <a:latin typeface="FZYongKeTiS" panose="02000500000000000000" pitchFamily="2" charset="-122"/>
              <a:ea typeface="FZYongKeTiS" panose="02000500000000000000" pitchFamily="2" charset="-122"/>
            </a:endParaRPr>
          </a:p>
        </p:txBody>
      </p:sp>
      <p:sp>
        <p:nvSpPr>
          <p:cNvPr id="13" name="文本框 9"/>
          <p:cNvSpPr txBox="1">
            <a:spLocks noChangeArrowheads="1"/>
          </p:cNvSpPr>
          <p:nvPr/>
        </p:nvSpPr>
        <p:spPr bwMode="auto">
          <a:xfrm>
            <a:off x="8426248" y="4089400"/>
            <a:ext cx="29162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i="1" dirty="0">
                <a:latin typeface="FZYongKeTiS" panose="02000500000000000000" pitchFamily="2" charset="-122"/>
                <a:ea typeface="FZYongKeTiS" panose="02000500000000000000" pitchFamily="2" charset="-122"/>
              </a:rPr>
              <a:t>出版物检索</a:t>
            </a:r>
            <a:endParaRPr lang="zh-CN" altLang="en-US" i="1" dirty="0">
              <a:latin typeface="FZYongKeTiS" panose="02000500000000000000" pitchFamily="2" charset="-122"/>
              <a:ea typeface="FZYongKeTiS" panose="02000500000000000000" pitchFamily="2" charset="-122"/>
            </a:endParaRPr>
          </a:p>
        </p:txBody>
      </p:sp>
      <p:sp>
        <p:nvSpPr>
          <p:cNvPr id="14" name="文本框 6"/>
          <p:cNvSpPr txBox="1">
            <a:spLocks noChangeArrowheads="1"/>
          </p:cNvSpPr>
          <p:nvPr/>
        </p:nvSpPr>
        <p:spPr bwMode="auto">
          <a:xfrm>
            <a:off x="8426245" y="4786313"/>
            <a:ext cx="3357563" cy="209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rPr>
              <a:t>可以查看期刊、博硕学位授予单位、会议论文集、报纸、年鉴、工具书。可以通过刊名、书名、出版单位、地区等关键字来搜索出版物。</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2515993" y="2287175"/>
            <a:ext cx="4307091" cy="7645087"/>
          </a:xfrm>
          <a:prstGeom prst="rect">
            <a:avLst/>
          </a:prstGeom>
        </p:spPr>
      </p:pic>
      <p:pic>
        <p:nvPicPr>
          <p:cNvPr id="7" name="图片 6"/>
          <p:cNvPicPr>
            <a:picLocks noChangeAspect="1"/>
          </p:cNvPicPr>
          <p:nvPr/>
        </p:nvPicPr>
        <p:blipFill rotWithShape="1">
          <a:blip r:embed="rId3"/>
          <a:srcRect b="36905"/>
          <a:stretch>
            <a:fillRect/>
          </a:stretch>
        </p:blipFill>
        <p:spPr>
          <a:xfrm>
            <a:off x="8426247" y="120975"/>
            <a:ext cx="3471140" cy="38874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0" name="圆角矩形 19"/>
          <p:cNvSpPr/>
          <p:nvPr/>
        </p:nvSpPr>
        <p:spPr>
          <a:xfrm>
            <a:off x="65931" y="752795"/>
            <a:ext cx="2312769" cy="5862256"/>
          </a:xfrm>
          <a:prstGeom prst="roundRect">
            <a:avLst/>
          </a:prstGeom>
          <a:solidFill>
            <a:srgbClr val="FFC000">
              <a:alpha val="32000"/>
            </a:srgbClr>
          </a:solidFill>
          <a:ln w="28575" cmpd="sng">
            <a:solidFill>
              <a:srgbClr val="FCA8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p>
        </p:txBody>
      </p:sp>
      <p:grpSp>
        <p:nvGrpSpPr>
          <p:cNvPr id="4" name="组合 3"/>
          <p:cNvGrpSpPr/>
          <p:nvPr/>
        </p:nvGrpSpPr>
        <p:grpSpPr>
          <a:xfrm>
            <a:off x="8271909" y="-565055"/>
            <a:ext cx="4605475" cy="8187511"/>
            <a:chOff x="8010525" y="-724329"/>
            <a:chExt cx="4605475" cy="8187511"/>
          </a:xfrm>
        </p:grpSpPr>
        <p:pic>
          <p:nvPicPr>
            <p:cNvPr id="5"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2"/>
            <a:stretch>
              <a:fillRect/>
            </a:stretch>
          </p:blipFill>
          <p:spPr>
            <a:xfrm>
              <a:off x="8882802" y="857563"/>
              <a:ext cx="2794446" cy="4960141"/>
            </a:xfrm>
            <a:prstGeom prst="rect">
              <a:avLst/>
            </a:prstGeom>
          </p:spPr>
        </p:pic>
      </p:grpSp>
      <p:grpSp>
        <p:nvGrpSpPr>
          <p:cNvPr id="7" name="组合 6"/>
          <p:cNvGrpSpPr/>
          <p:nvPr/>
        </p:nvGrpSpPr>
        <p:grpSpPr>
          <a:xfrm>
            <a:off x="5032695" y="-565055"/>
            <a:ext cx="4642221" cy="8187511"/>
            <a:chOff x="4355167" y="-724330"/>
            <a:chExt cx="4605475" cy="8187511"/>
          </a:xfrm>
        </p:grpSpPr>
        <p:pic>
          <p:nvPicPr>
            <p:cNvPr id="8"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55167" y="-724330"/>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a:stretch>
              <a:fillRect/>
            </a:stretch>
          </p:blipFill>
          <p:spPr>
            <a:xfrm>
              <a:off x="5251167" y="857562"/>
              <a:ext cx="2772326" cy="4960141"/>
            </a:xfrm>
            <a:prstGeom prst="rect">
              <a:avLst/>
            </a:prstGeom>
          </p:spPr>
        </p:pic>
      </p:grpSp>
      <p:grpSp>
        <p:nvGrpSpPr>
          <p:cNvPr id="10" name="组合 9"/>
          <p:cNvGrpSpPr/>
          <p:nvPr/>
        </p:nvGrpSpPr>
        <p:grpSpPr>
          <a:xfrm>
            <a:off x="1821972" y="-565055"/>
            <a:ext cx="4605475" cy="8187511"/>
            <a:chOff x="8010525" y="-724329"/>
            <a:chExt cx="4605475" cy="8187511"/>
          </a:xfrm>
        </p:grpSpPr>
        <p:pic>
          <p:nvPicPr>
            <p:cNvPr id="11"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4"/>
            <a:stretch>
              <a:fillRect/>
            </a:stretch>
          </p:blipFill>
          <p:spPr>
            <a:xfrm>
              <a:off x="8882802" y="857563"/>
              <a:ext cx="2794445" cy="4960141"/>
            </a:xfrm>
            <a:prstGeom prst="rect">
              <a:avLst/>
            </a:prstGeom>
          </p:spPr>
        </p:pic>
      </p:grpSp>
      <p:sp>
        <p:nvSpPr>
          <p:cNvPr id="13" name="矩形 4"/>
          <p:cNvSpPr>
            <a:spLocks noChangeArrowheads="1"/>
          </p:cNvSpPr>
          <p:nvPr/>
        </p:nvSpPr>
        <p:spPr bwMode="auto">
          <a:xfrm>
            <a:off x="7644588" y="6245719"/>
            <a:ext cx="127115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800" dirty="0" err="1">
                <a:solidFill>
                  <a:srgbClr val="FF0000"/>
                </a:solidFill>
                <a:latin typeface="微软雅黑" panose="020B0503020204020204" pitchFamily="34" charset="-122"/>
                <a:ea typeface="微软雅黑" panose="020B0503020204020204" pitchFamily="34" charset="-122"/>
                <a:cs typeface="Helvetica Neue" panose="02000503000000020004" pitchFamily="2" charset="0"/>
              </a:rPr>
              <a:t>Epub</a:t>
            </a:r>
            <a:r>
              <a:rPr lang="zh-CN" altLang="en-US" sz="1800" dirty="0">
                <a:solidFill>
                  <a:srgbClr val="FF0000"/>
                </a:solidFill>
                <a:latin typeface="微软雅黑" panose="020B0503020204020204" pitchFamily="34" charset="-122"/>
                <a:ea typeface="微软雅黑" panose="020B0503020204020204" pitchFamily="34" charset="-122"/>
                <a:cs typeface="Helvetica Neue" panose="02000503000000020004" pitchFamily="2" charset="0"/>
              </a:rPr>
              <a:t>阅读</a:t>
            </a:r>
            <a:endParaRPr lang="zh-CN" altLang="en-US" sz="1800" dirty="0">
              <a:solidFill>
                <a:srgbClr val="FF0000"/>
              </a:solidFill>
              <a:latin typeface="微软雅黑" panose="020B0503020204020204" pitchFamily="34" charset="-122"/>
              <a:ea typeface="微软雅黑" panose="020B0503020204020204" pitchFamily="34" charset="-122"/>
              <a:cs typeface="Helvetica Neue" panose="02000503000000020004" pitchFamily="2" charset="0"/>
            </a:endParaRPr>
          </a:p>
        </p:txBody>
      </p:sp>
      <p:sp>
        <p:nvSpPr>
          <p:cNvPr id="14" name="矩形 3"/>
          <p:cNvSpPr>
            <a:spLocks noChangeArrowheads="1"/>
          </p:cNvSpPr>
          <p:nvPr/>
        </p:nvSpPr>
        <p:spPr bwMode="auto">
          <a:xfrm>
            <a:off x="10816344" y="6245719"/>
            <a:ext cx="112202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00000"/>
              </a:lnSpc>
              <a:spcBef>
                <a:spcPct val="0"/>
              </a:spcBef>
              <a:buFont typeface="Arial" panose="020B0604020202020204" pitchFamily="34" charset="0"/>
              <a:buNone/>
            </a:pPr>
            <a:r>
              <a:rPr lang="zh-CN" altLang="en-US" sz="1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原版阅读</a:t>
            </a:r>
            <a:endParaRPr lang="zh-CN" altLang="en-US" sz="1800" dirty="0">
              <a:solidFill>
                <a:srgbClr val="FF0000"/>
              </a:solidFill>
            </a:endParaRPr>
          </a:p>
        </p:txBody>
      </p:sp>
      <p:sp>
        <p:nvSpPr>
          <p:cNvPr id="15" name="矩形 3"/>
          <p:cNvSpPr>
            <a:spLocks noChangeArrowheads="1"/>
          </p:cNvSpPr>
          <p:nvPr/>
        </p:nvSpPr>
        <p:spPr bwMode="auto">
          <a:xfrm>
            <a:off x="4231417" y="6245719"/>
            <a:ext cx="131132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HTML</a:t>
            </a:r>
            <a:r>
              <a:rPr lang="zh-CN" altLang="en-US" sz="18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阅读</a:t>
            </a:r>
            <a:endParaRPr lang="zh-CN" altLang="en-US" sz="1800" dirty="0">
              <a:solidFill>
                <a:srgbClr val="FF0000"/>
              </a:solidFill>
            </a:endParaRPr>
          </a:p>
        </p:txBody>
      </p:sp>
      <p:sp>
        <p:nvSpPr>
          <p:cNvPr id="16" name="文本框 1"/>
          <p:cNvSpPr txBox="1">
            <a:spLocks noChangeArrowheads="1"/>
          </p:cNvSpPr>
          <p:nvPr/>
        </p:nvSpPr>
        <p:spPr bwMode="auto">
          <a:xfrm>
            <a:off x="96663" y="754664"/>
            <a:ext cx="2386511" cy="590804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rPr>
              <a:t>点击单篇文献，进入阅读界面</a:t>
            </a:r>
            <a:endParaRPr lang="en-US" altLang="zh-CN" sz="18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zh-CN" altLang="en-US" sz="18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rPr>
              <a:t>阅读时，可以查看文献的目录、阅读的进度、显示方式、和与当前文献相关的评论信息等，同时可以实现选中、标注等编辑功能操作。</a:t>
            </a:r>
            <a:endParaRPr lang="en-US" altLang="zh-CN" sz="18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zh-CN" altLang="en-US" sz="18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rPr>
              <a:t>编辑完成后，标注信息、阅读进度会自动同步到云端。</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 name="标题 5121"/>
          <p:cNvSpPr>
            <a:spLocks noGrp="1"/>
          </p:cNvSpPr>
          <p:nvPr/>
        </p:nvSpPr>
        <p:spPr bwMode="auto">
          <a:xfrm>
            <a:off x="870971" y="540308"/>
            <a:ext cx="4126121" cy="99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80000"/>
              </a:lnSpc>
              <a:spcBef>
                <a:spcPct val="0"/>
              </a:spcBef>
              <a:buFont typeface="Arial" panose="020B0604020202020204" pitchFamily="34" charset="0"/>
              <a:buNone/>
            </a:pPr>
            <a:r>
              <a:rPr lang="zh-CN" altLang="en-US" sz="3500" i="1" noProof="1">
                <a:latin typeface="FZYongKeTiS" panose="02000500000000000000" pitchFamily="2" charset="-122"/>
                <a:ea typeface="FZYongKeTiS" panose="02000500000000000000" pitchFamily="2" charset="-122"/>
              </a:rPr>
              <a:t> 基本操作</a:t>
            </a:r>
            <a:endParaRPr lang="en-US" altLang="zh-CN" sz="3500" i="1" noProof="1">
              <a:latin typeface="FZYongKeTiS" panose="02000500000000000000" pitchFamily="2" charset="-122"/>
              <a:ea typeface="FZYongKeTiS" panose="02000500000000000000" pitchFamily="2" charset="-122"/>
            </a:endParaRPr>
          </a:p>
          <a:p>
            <a:pPr eaLnBrk="1" hangingPunct="1">
              <a:lnSpc>
                <a:spcPct val="80000"/>
              </a:lnSpc>
              <a:spcBef>
                <a:spcPct val="0"/>
              </a:spcBef>
              <a:buFont typeface="Arial" panose="020B0604020202020204" pitchFamily="34" charset="0"/>
              <a:buNone/>
            </a:pPr>
            <a:r>
              <a:rPr lang="zh-CN" altLang="zh-CN" sz="3500" i="1" noProof="1">
                <a:latin typeface="FZYongKeTiS" panose="02000500000000000000" pitchFamily="2" charset="-122"/>
                <a:ea typeface="FZYongKeTiS" panose="02000500000000000000" pitchFamily="2" charset="-122"/>
              </a:rPr>
              <a:t>-</a:t>
            </a:r>
            <a:r>
              <a:rPr lang="zh-CN" altLang="en-US" sz="3500" i="1" noProof="1">
                <a:latin typeface="FZYongKeTiS" panose="02000500000000000000" pitchFamily="2" charset="-122"/>
                <a:ea typeface="FZYongKeTiS" panose="02000500000000000000" pitchFamily="2" charset="-122"/>
              </a:rPr>
              <a:t>文献下载阅读</a:t>
            </a:r>
            <a:endParaRPr lang="zh-CN" altLang="en-US" sz="3500" i="1" noProof="1">
              <a:latin typeface="FZYongKeTiS" panose="02000500000000000000" pitchFamily="2" charset="-122"/>
              <a:ea typeface="FZYongKeTiS" panose="02000500000000000000" pitchFamily="2" charset="-122"/>
            </a:endParaRPr>
          </a:p>
        </p:txBody>
      </p:sp>
      <p:grpSp>
        <p:nvGrpSpPr>
          <p:cNvPr id="5" name="组合 4"/>
          <p:cNvGrpSpPr/>
          <p:nvPr/>
        </p:nvGrpSpPr>
        <p:grpSpPr>
          <a:xfrm>
            <a:off x="8337314" y="-632365"/>
            <a:ext cx="4605475" cy="8187511"/>
            <a:chOff x="8010525" y="-724329"/>
            <a:chExt cx="4605475" cy="8187511"/>
          </a:xfrm>
        </p:grpSpPr>
        <p:pic>
          <p:nvPicPr>
            <p:cNvPr id="6"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10525" y="-724329"/>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2"/>
            <a:stretch>
              <a:fillRect/>
            </a:stretch>
          </p:blipFill>
          <p:spPr>
            <a:xfrm>
              <a:off x="8882802" y="857563"/>
              <a:ext cx="2794445" cy="4960141"/>
            </a:xfrm>
            <a:prstGeom prst="rect">
              <a:avLst/>
            </a:prstGeom>
          </p:spPr>
        </p:pic>
      </p:grpSp>
      <p:grpSp>
        <p:nvGrpSpPr>
          <p:cNvPr id="8" name="组合 7"/>
          <p:cNvGrpSpPr/>
          <p:nvPr/>
        </p:nvGrpSpPr>
        <p:grpSpPr>
          <a:xfrm>
            <a:off x="5032695" y="-565055"/>
            <a:ext cx="4642221" cy="8187511"/>
            <a:chOff x="4355167" y="-724330"/>
            <a:chExt cx="4605475" cy="8187511"/>
          </a:xfrm>
        </p:grpSpPr>
        <p:pic>
          <p:nvPicPr>
            <p:cNvPr id="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55167" y="-724330"/>
              <a:ext cx="4605475" cy="81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3"/>
            <a:stretch>
              <a:fillRect/>
            </a:stretch>
          </p:blipFill>
          <p:spPr>
            <a:xfrm>
              <a:off x="5251167" y="857562"/>
              <a:ext cx="2772325" cy="4960141"/>
            </a:xfrm>
            <a:prstGeom prst="rect">
              <a:avLst/>
            </a:prstGeom>
          </p:spPr>
        </p:pic>
      </p:grpSp>
      <p:grpSp>
        <p:nvGrpSpPr>
          <p:cNvPr id="11" name="组合 10"/>
          <p:cNvGrpSpPr/>
          <p:nvPr/>
        </p:nvGrpSpPr>
        <p:grpSpPr>
          <a:xfrm>
            <a:off x="3747273" y="6018636"/>
            <a:ext cx="1939440" cy="409980"/>
            <a:chOff x="8011178" y="5265541"/>
            <a:chExt cx="1516894" cy="672739"/>
          </a:xfrm>
        </p:grpSpPr>
        <p:sp>
          <p:nvSpPr>
            <p:cNvPr id="12" name="圆角矩形 11"/>
            <p:cNvSpPr/>
            <p:nvPr/>
          </p:nvSpPr>
          <p:spPr>
            <a:xfrm>
              <a:off x="8011178" y="5265541"/>
              <a:ext cx="1458324" cy="672739"/>
            </a:xfrm>
            <a:prstGeom prst="roundRect">
              <a:avLst/>
            </a:prstGeom>
            <a:solidFill>
              <a:srgbClr val="FFC000">
                <a:alpha val="32000"/>
              </a:srgbClr>
            </a:solidFill>
            <a:ln w="28575" cmpd="sng">
              <a:solidFill>
                <a:srgbClr val="FCA8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p>
          </p:txBody>
        </p:sp>
        <p:sp>
          <p:nvSpPr>
            <p:cNvPr id="13" name="文本框 1"/>
            <p:cNvSpPr txBox="1">
              <a:spLocks noChangeArrowheads="1"/>
            </p:cNvSpPr>
            <p:nvPr/>
          </p:nvSpPr>
          <p:spPr bwMode="auto">
            <a:xfrm>
              <a:off x="8032065" y="5285077"/>
              <a:ext cx="1496007" cy="55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1600" dirty="0">
                  <a:latin typeface="微软雅黑" panose="020B0503020204020204" pitchFamily="34" charset="-122"/>
                  <a:ea typeface="微软雅黑" panose="020B0503020204020204" pitchFamily="34" charset="-122"/>
                </a:rPr>
                <a:t>下载后进入资料库</a:t>
              </a:r>
              <a:endParaRPr lang="zh-CN" altLang="en-US" sz="1600" dirty="0">
                <a:latin typeface="微软雅黑" panose="020B0503020204020204" pitchFamily="34" charset="-122"/>
                <a:ea typeface="微软雅黑" panose="020B0503020204020204" pitchFamily="34" charset="-122"/>
              </a:endParaRPr>
            </a:p>
          </p:txBody>
        </p:sp>
      </p:grpSp>
      <p:sp>
        <p:nvSpPr>
          <p:cNvPr id="14" name="文本框 1"/>
          <p:cNvSpPr txBox="1">
            <a:spLocks noChangeArrowheads="1"/>
          </p:cNvSpPr>
          <p:nvPr/>
        </p:nvSpPr>
        <p:spPr bwMode="auto">
          <a:xfrm>
            <a:off x="816188" y="2098384"/>
            <a:ext cx="4476945"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rPr>
              <a:t>目前包括</a:t>
            </a:r>
            <a:r>
              <a:rPr lang="zh-CN" altLang="en-US" sz="2400" dirty="0">
                <a:solidFill>
                  <a:srgbClr val="FFC000"/>
                </a:solidFill>
                <a:latin typeface="微软雅黑" panose="020B0503020204020204" pitchFamily="34" charset="-122"/>
                <a:ea typeface="微软雅黑" panose="020B0503020204020204" pitchFamily="34" charset="-122"/>
              </a:rPr>
              <a:t>文献、出版物、作者、项目、会议</a:t>
            </a:r>
            <a:r>
              <a:rPr lang="zh-CN" altLang="en-US" sz="2400" dirty="0">
                <a:latin typeface="微软雅黑" panose="020B0503020204020204" pitchFamily="34" charset="-122"/>
                <a:ea typeface="微软雅黑" panose="020B0503020204020204" pitchFamily="34" charset="-122"/>
              </a:rPr>
              <a:t>五种类型相关信息的浏览</a:t>
            </a:r>
            <a:endParaRPr lang="zh-CN" altLang="en-US" sz="24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sym typeface="宋体" panose="02010600030101010101" pitchFamily="2" charset="-122"/>
              </a:rPr>
              <a:t>文献下载后通过资料库进行统一集中管理</a:t>
            </a:r>
            <a:endParaRPr lang="zh-CN" altLang="en-US" sz="2400" dirty="0">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CAJ1"/>
          <p:cNvPicPr>
            <a:picLocks noChangeAspect="1"/>
          </p:cNvPicPr>
          <p:nvPr/>
        </p:nvPicPr>
        <p:blipFill>
          <a:blip r:embed="rId1"/>
          <a:stretch>
            <a:fillRect/>
          </a:stretch>
        </p:blipFill>
        <p:spPr>
          <a:xfrm>
            <a:off x="524087" y="949113"/>
            <a:ext cx="10862733" cy="2048087"/>
          </a:xfrm>
          <a:prstGeom prst="rect">
            <a:avLst/>
          </a:prstGeom>
        </p:spPr>
      </p:pic>
      <p:pic>
        <p:nvPicPr>
          <p:cNvPr id="21" name="图片 20" descr="CAJ2"/>
          <p:cNvPicPr>
            <a:picLocks noChangeAspect="1"/>
          </p:cNvPicPr>
          <p:nvPr/>
        </p:nvPicPr>
        <p:blipFill>
          <a:blip r:embed="rId2"/>
          <a:stretch>
            <a:fillRect/>
          </a:stretch>
        </p:blipFill>
        <p:spPr>
          <a:xfrm>
            <a:off x="817033" y="949113"/>
            <a:ext cx="11046460" cy="5560907"/>
          </a:xfrm>
          <a:prstGeom prst="rect">
            <a:avLst/>
          </a:prstGeom>
        </p:spPr>
      </p:pic>
      <p:pic>
        <p:nvPicPr>
          <p:cNvPr id="22" name="图片 21"/>
          <p:cNvPicPr>
            <a:picLocks noChangeAspect="1"/>
          </p:cNvPicPr>
          <p:nvPr/>
        </p:nvPicPr>
        <p:blipFill>
          <a:blip r:embed="rId3"/>
          <a:stretch>
            <a:fillRect/>
          </a:stretch>
        </p:blipFill>
        <p:spPr>
          <a:xfrm>
            <a:off x="921173" y="949113"/>
            <a:ext cx="11159067" cy="5560907"/>
          </a:xfrm>
          <a:prstGeom prst="rect">
            <a:avLst/>
          </a:prstGeom>
          <a:ln>
            <a:noFill/>
          </a:ln>
          <a:effectLst>
            <a:outerShdw blurRad="190500" algn="tl" rotWithShape="0">
              <a:srgbClr val="000000">
                <a:alpha val="70000"/>
              </a:srgbClr>
            </a:outerShdw>
          </a:effectLst>
        </p:spPr>
      </p:pic>
      <p:sp>
        <p:nvSpPr>
          <p:cNvPr id="15" name="文本框 14"/>
          <p:cNvSpPr txBox="1"/>
          <p:nvPr/>
        </p:nvSpPr>
        <p:spPr>
          <a:xfrm>
            <a:off x="727710" y="232410"/>
            <a:ext cx="443865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pitchFamily="34" charset="-122"/>
                <a:ea typeface="微软雅黑" panose="020B0503020204020204" pitchFamily="34" charset="-122"/>
              </a:rPr>
              <a:t>CAJ</a:t>
            </a:r>
            <a:r>
              <a:rPr lang="zh-CN" altLang="en-US" sz="2800" b="1" spc="100" dirty="0">
                <a:solidFill>
                  <a:schemeClr val="accent1"/>
                </a:solidFill>
                <a:latin typeface="微软雅黑" panose="020B0503020204020204" pitchFamily="34" charset="-122"/>
                <a:ea typeface="微软雅黑" panose="020B0503020204020204" pitchFamily="34" charset="-122"/>
              </a:rPr>
              <a:t>阅读浏览器</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12" name="矩形 11"/>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1101" r="557" b="2193"/>
          <a:stretch>
            <a:fillRect/>
          </a:stretch>
        </p:blipFill>
        <p:spPr>
          <a:xfrm>
            <a:off x="285703" y="1020727"/>
            <a:ext cx="11582401" cy="5423841"/>
          </a:xfrm>
          <a:prstGeom prst="rect">
            <a:avLst/>
          </a:prstGeom>
        </p:spPr>
      </p:pic>
      <p:sp>
        <p:nvSpPr>
          <p:cNvPr id="8" name="右箭头 7"/>
          <p:cNvSpPr/>
          <p:nvPr/>
        </p:nvSpPr>
        <p:spPr>
          <a:xfrm rot="1908737">
            <a:off x="986920" y="2242380"/>
            <a:ext cx="822252" cy="25451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文本框 8"/>
          <p:cNvSpPr txBox="1"/>
          <p:nvPr/>
        </p:nvSpPr>
        <p:spPr>
          <a:xfrm>
            <a:off x="1814497" y="2466753"/>
            <a:ext cx="1984871" cy="464820"/>
          </a:xfrm>
          <a:prstGeom prst="rect">
            <a:avLst/>
          </a:prstGeom>
          <a:noFill/>
        </p:spPr>
        <p:txBody>
          <a:bodyPr wrap="square" rtlCol="0">
            <a:spAutoFit/>
          </a:bodyPr>
          <a:lstStyle/>
          <a:p>
            <a:pPr>
              <a:lnSpc>
                <a:spcPct val="130000"/>
              </a:lnSpc>
            </a:pPr>
            <a:endParaRPr lang="zh-CN" altLang="en-US" sz="1865" dirty="0">
              <a:latin typeface="Arial" panose="020B0604020202020204" pitchFamily="34" charset="0"/>
              <a:ea typeface="微软雅黑" panose="020B0503020204020204" pitchFamily="34" charset="-122"/>
            </a:endParaRPr>
          </a:p>
        </p:txBody>
      </p:sp>
      <p:sp>
        <p:nvSpPr>
          <p:cNvPr id="10" name="双波形 9"/>
          <p:cNvSpPr/>
          <p:nvPr/>
        </p:nvSpPr>
        <p:spPr>
          <a:xfrm>
            <a:off x="1702647" y="2599267"/>
            <a:ext cx="1624753" cy="788247"/>
          </a:xfrm>
          <a:prstGeom prst="doubleWav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选择文本</a:t>
            </a:r>
            <a:endParaRPr lang="zh-CN" altLang="en-US" sz="2400" b="1" dirty="0"/>
          </a:p>
        </p:txBody>
      </p:sp>
      <p:sp>
        <p:nvSpPr>
          <p:cNvPr id="16" name="文本框 15"/>
          <p:cNvSpPr txBox="1"/>
          <p:nvPr/>
        </p:nvSpPr>
        <p:spPr>
          <a:xfrm>
            <a:off x="727710" y="232410"/>
            <a:ext cx="443865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pitchFamily="34" charset="-122"/>
                <a:ea typeface="微软雅黑" panose="020B0503020204020204" pitchFamily="34" charset="-122"/>
              </a:rPr>
              <a:t>CAJ</a:t>
            </a:r>
            <a:r>
              <a:rPr lang="zh-CN" altLang="en-US" sz="2800" b="1" spc="100" dirty="0">
                <a:solidFill>
                  <a:schemeClr val="accent1"/>
                </a:solidFill>
                <a:latin typeface="微软雅黑" panose="020B0503020204020204" pitchFamily="34" charset="-122"/>
                <a:ea typeface="微软雅黑" panose="020B0503020204020204" pitchFamily="34" charset="-122"/>
              </a:rPr>
              <a:t>阅读浏览器</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17" name="矩形 16"/>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241" t="-5582" r="-241" b="5582"/>
          <a:stretch>
            <a:fillRect/>
          </a:stretch>
        </p:blipFill>
        <p:spPr>
          <a:xfrm>
            <a:off x="355119" y="719768"/>
            <a:ext cx="11604508" cy="5789799"/>
          </a:xfrm>
          <a:prstGeom prst="rect">
            <a:avLst/>
          </a:prstGeom>
          <a:ln>
            <a:noFill/>
          </a:ln>
          <a:effectLst>
            <a:outerShdw blurRad="190500" algn="tl" rotWithShape="0">
              <a:srgbClr val="000000">
                <a:alpha val="70000"/>
              </a:srgbClr>
            </a:outerShdw>
          </a:effectLst>
        </p:spPr>
      </p:pic>
      <p:sp>
        <p:nvSpPr>
          <p:cNvPr id="4" name="右箭头 3"/>
          <p:cNvSpPr/>
          <p:nvPr/>
        </p:nvSpPr>
        <p:spPr>
          <a:xfrm rot="1908737">
            <a:off x="1185612" y="1853036"/>
            <a:ext cx="822252" cy="25451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双波形 4"/>
          <p:cNvSpPr/>
          <p:nvPr/>
        </p:nvSpPr>
        <p:spPr>
          <a:xfrm>
            <a:off x="1844040" y="2259753"/>
            <a:ext cx="1536700" cy="728980"/>
          </a:xfrm>
          <a:prstGeom prst="doubleWav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文字识别</a:t>
            </a:r>
            <a:endParaRPr lang="zh-CN" altLang="en-US" sz="2400" b="1" dirty="0"/>
          </a:p>
        </p:txBody>
      </p:sp>
      <p:sp>
        <p:nvSpPr>
          <p:cNvPr id="6" name="文本框 5"/>
          <p:cNvSpPr txBox="1"/>
          <p:nvPr/>
        </p:nvSpPr>
        <p:spPr>
          <a:xfrm>
            <a:off x="727710" y="232410"/>
            <a:ext cx="443865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pitchFamily="34" charset="-122"/>
                <a:ea typeface="微软雅黑" panose="020B0503020204020204" pitchFamily="34" charset="-122"/>
              </a:rPr>
              <a:t>CAJ</a:t>
            </a:r>
            <a:r>
              <a:rPr lang="zh-CN" altLang="en-US" sz="2800" b="1" spc="100" dirty="0">
                <a:solidFill>
                  <a:schemeClr val="accent1"/>
                </a:solidFill>
                <a:latin typeface="微软雅黑" panose="020B0503020204020204" pitchFamily="34" charset="-122"/>
                <a:ea typeface="微软雅黑" panose="020B0503020204020204" pitchFamily="34" charset="-122"/>
              </a:rPr>
              <a:t>阅读浏览器</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16" name="矩形 15"/>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780" r="857" b="1459"/>
          <a:stretch>
            <a:fillRect/>
          </a:stretch>
        </p:blipFill>
        <p:spPr>
          <a:xfrm>
            <a:off x="293784" y="1131065"/>
            <a:ext cx="11582401" cy="5462732"/>
          </a:xfrm>
          <a:prstGeom prst="rect">
            <a:avLst/>
          </a:prstGeom>
          <a:ln>
            <a:noFill/>
          </a:ln>
          <a:effectLst>
            <a:outerShdw blurRad="190500" algn="tl" rotWithShape="0">
              <a:srgbClr val="000000">
                <a:alpha val="70000"/>
              </a:srgbClr>
            </a:outerShdw>
          </a:effectLst>
        </p:spPr>
      </p:pic>
      <p:sp>
        <p:nvSpPr>
          <p:cNvPr id="5" name="右箭头 4"/>
          <p:cNvSpPr/>
          <p:nvPr/>
        </p:nvSpPr>
        <p:spPr>
          <a:xfrm rot="1908737">
            <a:off x="1356476" y="2310704"/>
            <a:ext cx="822252" cy="25451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双波形 5"/>
          <p:cNvSpPr/>
          <p:nvPr/>
        </p:nvSpPr>
        <p:spPr>
          <a:xfrm>
            <a:off x="2184400" y="2493433"/>
            <a:ext cx="1639147" cy="714587"/>
          </a:xfrm>
          <a:prstGeom prst="doubleWav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选择图像</a:t>
            </a:r>
            <a:endParaRPr lang="zh-CN" altLang="en-US" sz="2400" b="1" dirty="0"/>
          </a:p>
        </p:txBody>
      </p:sp>
      <p:sp>
        <p:nvSpPr>
          <p:cNvPr id="7" name="文本框 6"/>
          <p:cNvSpPr txBox="1"/>
          <p:nvPr/>
        </p:nvSpPr>
        <p:spPr>
          <a:xfrm>
            <a:off x="727710" y="232410"/>
            <a:ext cx="443865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pitchFamily="34" charset="-122"/>
                <a:ea typeface="微软雅黑" panose="020B0503020204020204" pitchFamily="34" charset="-122"/>
              </a:rPr>
              <a:t>CAJ</a:t>
            </a:r>
            <a:r>
              <a:rPr lang="zh-CN" altLang="en-US" sz="2800" b="1" spc="100" dirty="0">
                <a:solidFill>
                  <a:schemeClr val="accent1"/>
                </a:solidFill>
                <a:latin typeface="微软雅黑" panose="020B0503020204020204" pitchFamily="34" charset="-122"/>
                <a:ea typeface="微软雅黑" panose="020B0503020204020204" pitchFamily="34" charset="-122"/>
              </a:rPr>
              <a:t>阅读浏览器</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16" name="矩形 15"/>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b="7975"/>
          <a:stretch>
            <a:fillRect/>
          </a:stretch>
        </p:blipFill>
        <p:spPr>
          <a:xfrm>
            <a:off x="427471" y="1136757"/>
            <a:ext cx="11483163" cy="5554665"/>
          </a:xfrm>
          <a:prstGeom prst="rect">
            <a:avLst/>
          </a:prstGeom>
          <a:ln>
            <a:noFill/>
          </a:ln>
          <a:effectLst>
            <a:outerShdw blurRad="190500" algn="tl" rotWithShape="0">
              <a:srgbClr val="000000">
                <a:alpha val="70000"/>
              </a:srgbClr>
            </a:outerShdw>
          </a:effectLst>
        </p:spPr>
      </p:pic>
      <p:sp>
        <p:nvSpPr>
          <p:cNvPr id="5" name="右箭头 4"/>
          <p:cNvSpPr/>
          <p:nvPr/>
        </p:nvSpPr>
        <p:spPr>
          <a:xfrm rot="1908737">
            <a:off x="1730292" y="2004344"/>
            <a:ext cx="822252" cy="1809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双波形 5"/>
          <p:cNvSpPr/>
          <p:nvPr/>
        </p:nvSpPr>
        <p:spPr>
          <a:xfrm>
            <a:off x="1999827" y="2363893"/>
            <a:ext cx="1566333" cy="714587"/>
          </a:xfrm>
          <a:prstGeom prst="doubleWav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注释工具</a:t>
            </a:r>
            <a:endParaRPr lang="zh-CN" altLang="en-US" sz="2400" b="1" dirty="0"/>
          </a:p>
        </p:txBody>
      </p:sp>
      <p:sp>
        <p:nvSpPr>
          <p:cNvPr id="4" name="文本框 3"/>
          <p:cNvSpPr txBox="1"/>
          <p:nvPr/>
        </p:nvSpPr>
        <p:spPr>
          <a:xfrm>
            <a:off x="727710" y="232410"/>
            <a:ext cx="4438650" cy="521970"/>
          </a:xfrm>
          <a:prstGeom prst="rect">
            <a:avLst/>
          </a:prstGeom>
          <a:noFill/>
        </p:spPr>
        <p:txBody>
          <a:bodyPr wrap="square" rtlCol="0">
            <a:spAutoFit/>
          </a:bodyPr>
          <a:lstStyle/>
          <a:p>
            <a:r>
              <a:rPr lang="en-US" altLang="zh-CN" sz="2800" b="1" spc="100" dirty="0">
                <a:solidFill>
                  <a:schemeClr val="accent1"/>
                </a:solidFill>
                <a:latin typeface="微软雅黑" panose="020B0503020204020204" pitchFamily="34" charset="-122"/>
                <a:ea typeface="微软雅黑" panose="020B0503020204020204" pitchFamily="34" charset="-122"/>
              </a:rPr>
              <a:t>CAJ</a:t>
            </a:r>
            <a:r>
              <a:rPr lang="zh-CN" altLang="en-US" sz="2800" b="1" spc="100" dirty="0">
                <a:solidFill>
                  <a:schemeClr val="accent1"/>
                </a:solidFill>
                <a:latin typeface="微软雅黑" panose="020B0503020204020204" pitchFamily="34" charset="-122"/>
                <a:ea typeface="微软雅黑" panose="020B0503020204020204" pitchFamily="34" charset="-122"/>
              </a:rPr>
              <a:t>阅读浏览器</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16" name="矩形 15"/>
          <p:cNvSpPr/>
          <p:nvPr/>
        </p:nvSpPr>
        <p:spPr>
          <a:xfrm>
            <a:off x="11125835" y="118110"/>
            <a:ext cx="878205" cy="7791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
          <p:cNvPicPr>
            <a:picLocks noChangeAspect="1"/>
          </p:cNvPicPr>
          <p:nvPr/>
        </p:nvPicPr>
        <p:blipFill>
          <a:blip r:embed="rId1"/>
          <a:stretch>
            <a:fillRect/>
          </a:stretch>
        </p:blipFill>
        <p:spPr>
          <a:xfrm>
            <a:off x="612987" y="924560"/>
            <a:ext cx="10966027" cy="2644140"/>
          </a:xfrm>
          <a:prstGeom prst="rect">
            <a:avLst/>
          </a:prstGeom>
        </p:spPr>
      </p:pic>
      <p:sp>
        <p:nvSpPr>
          <p:cNvPr id="15" name="圆角矩形标注 14" descr="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title="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p:cNvSpPr/>
          <p:nvPr/>
        </p:nvSpPr>
        <p:spPr>
          <a:xfrm>
            <a:off x="516467" y="5471410"/>
            <a:ext cx="11062547" cy="116222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239606" rtlCol="0" anchor="ctr"/>
          <a:lstStyle/>
          <a:p>
            <a:pPr algn="l"/>
            <a:r>
              <a:rPr lang="zh-CN" altLang="en-US" sz="2135" b="1" dirty="0">
                <a:solidFill>
                  <a:srgbClr val="FF0000"/>
                </a:solidFill>
              </a:rPr>
              <a:t>平台检索入口包括</a:t>
            </a:r>
            <a:r>
              <a:rPr lang="zh-CN" altLang="en-US" sz="2135" dirty="0"/>
              <a:t>：文献检索、知识元检索、引文检索、高级检索以及出版物检索。</a:t>
            </a:r>
            <a:endParaRPr lang="zh-CN" altLang="en-US" sz="2135" dirty="0"/>
          </a:p>
          <a:p>
            <a:pPr algn="l"/>
            <a:r>
              <a:rPr lang="zh-CN" altLang="en-US" sz="2135" b="1" dirty="0">
                <a:solidFill>
                  <a:srgbClr val="FF0000"/>
                </a:solidFill>
              </a:rPr>
              <a:t>文献检索</a:t>
            </a:r>
            <a:r>
              <a:rPr lang="zh-CN" altLang="en-US" sz="2135" dirty="0"/>
              <a:t>：可以根据目标文献的类型有针对的选择单个或者多个数据库；</a:t>
            </a:r>
            <a:endParaRPr lang="zh-CN" altLang="en-US" sz="2135" dirty="0"/>
          </a:p>
          <a:p>
            <a:pPr algn="l"/>
            <a:r>
              <a:rPr lang="zh-CN" altLang="en-US" sz="2135" b="1" dirty="0">
                <a:solidFill>
                  <a:srgbClr val="FF0000"/>
                </a:solidFill>
              </a:rPr>
              <a:t>高级检索</a:t>
            </a:r>
            <a:r>
              <a:rPr lang="zh-CN" altLang="en-US" sz="2135" dirty="0"/>
              <a:t>：能够精准定位特定文献。</a:t>
            </a:r>
            <a:endParaRPr lang="zh-CN" altLang="en-US" sz="2135" dirty="0"/>
          </a:p>
        </p:txBody>
      </p:sp>
      <p:sp>
        <p:nvSpPr>
          <p:cNvPr id="13" name="矩形 12"/>
          <p:cNvSpPr/>
          <p:nvPr/>
        </p:nvSpPr>
        <p:spPr>
          <a:xfrm>
            <a:off x="11217910" y="191135"/>
            <a:ext cx="741680" cy="710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97882" y="21082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14" name="文本框 13"/>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86" y="1351627"/>
            <a:ext cx="10946808" cy="43896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p:nvPr/>
        </p:nvSpPr>
        <p:spPr>
          <a:xfrm>
            <a:off x="8784299" y="2180861"/>
            <a:ext cx="2536540" cy="2536540"/>
          </a:xfrm>
          <a:prstGeom prst="ellipse">
            <a:avLst/>
          </a:prstGeom>
          <a:solidFill>
            <a:srgbClr val="00B050"/>
          </a:solidFill>
          <a:ln>
            <a:noFill/>
          </a:ln>
          <a:effectLst>
            <a:outerShdw blurRad="279400" dist="2667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椭圆 26"/>
          <p:cNvSpPr/>
          <p:nvPr/>
        </p:nvSpPr>
        <p:spPr>
          <a:xfrm>
            <a:off x="9456303" y="3621021"/>
            <a:ext cx="4080455" cy="4080455"/>
          </a:xfrm>
          <a:prstGeom prst="ellipse">
            <a:avLst/>
          </a:prstGeom>
          <a:solidFill>
            <a:srgbClr val="00B050"/>
          </a:solidFill>
          <a:ln>
            <a:noFill/>
          </a:ln>
          <a:effectLst>
            <a:outerShdw blurRad="152400" dist="38100" dir="9900000" sx="78000" sy="78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3"/>
          <p:cNvSpPr/>
          <p:nvPr/>
        </p:nvSpPr>
        <p:spPr>
          <a:xfrm>
            <a:off x="5140632" y="2790812"/>
            <a:ext cx="5376597" cy="5376597"/>
          </a:xfrm>
          <a:prstGeom prst="ellipse">
            <a:avLst/>
          </a:prstGeom>
          <a:solidFill>
            <a:srgbClr val="00B050"/>
          </a:solidFill>
          <a:ln>
            <a:noFill/>
          </a:ln>
          <a:effectLst>
            <a:outerShdw blurRad="304800" dist="152400" dir="2700000" sx="98000" sy="98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9" name="TextBox 48"/>
          <p:cNvSpPr txBox="1"/>
          <p:nvPr/>
        </p:nvSpPr>
        <p:spPr>
          <a:xfrm>
            <a:off x="579193" y="2663892"/>
            <a:ext cx="7343927" cy="1322070"/>
          </a:xfrm>
          <a:prstGeom prst="rect">
            <a:avLst/>
          </a:prstGeom>
          <a:noFill/>
        </p:spPr>
        <p:txBody>
          <a:bodyPr wrap="square" rtlCol="0">
            <a:spAutoFit/>
          </a:bodyPr>
          <a:lstStyle/>
          <a:p>
            <a:r>
              <a:rPr lang="en-US" altLang="zh-CN" sz="8000" b="1" dirty="0">
                <a:solidFill>
                  <a:schemeClr val="accent1"/>
                </a:solidFill>
                <a:latin typeface="微软雅黑" panose="020B0503020204020204" pitchFamily="34" charset="-122"/>
                <a:ea typeface="微软雅黑" panose="020B0503020204020204" pitchFamily="34" charset="-122"/>
              </a:rPr>
              <a:t>THANKS</a:t>
            </a:r>
            <a:endParaRPr lang="en-US" altLang="zh-CN" sz="80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6960096" y="3305445"/>
            <a:ext cx="4992415" cy="3128203"/>
          </a:xfrm>
          <a:prstGeom prst="rect">
            <a:avLst/>
          </a:prstGeom>
        </p:spPr>
      </p:pic>
      <p:sp>
        <p:nvSpPr>
          <p:cNvPr id="30" name="任意多边形 29"/>
          <p:cNvSpPr/>
          <p:nvPr/>
        </p:nvSpPr>
        <p:spPr>
          <a:xfrm>
            <a:off x="0" y="390664"/>
            <a:ext cx="4128459" cy="1248139"/>
          </a:xfrm>
          <a:custGeom>
            <a:avLst/>
            <a:gdLst>
              <a:gd name="connsiteX0" fmla="*/ 0 w 3096344"/>
              <a:gd name="connsiteY0" fmla="*/ 0 h 936104"/>
              <a:gd name="connsiteX1" fmla="*/ 2940324 w 3096344"/>
              <a:gd name="connsiteY1" fmla="*/ 0 h 936104"/>
              <a:gd name="connsiteX2" fmla="*/ 3096344 w 3096344"/>
              <a:gd name="connsiteY2" fmla="*/ 156020 h 936104"/>
              <a:gd name="connsiteX3" fmla="*/ 3096344 w 3096344"/>
              <a:gd name="connsiteY3" fmla="*/ 780084 h 936104"/>
              <a:gd name="connsiteX4" fmla="*/ 2940324 w 3096344"/>
              <a:gd name="connsiteY4" fmla="*/ 936104 h 936104"/>
              <a:gd name="connsiteX5" fmla="*/ 0 w 3096344"/>
              <a:gd name="connsiteY5" fmla="*/ 936104 h 936104"/>
              <a:gd name="connsiteX6" fmla="*/ 0 w 3096344"/>
              <a:gd name="connsiteY6"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6344" h="936104">
                <a:moveTo>
                  <a:pt x="0" y="0"/>
                </a:moveTo>
                <a:lnTo>
                  <a:pt x="2940324" y="0"/>
                </a:lnTo>
                <a:cubicBezTo>
                  <a:pt x="3026491" y="0"/>
                  <a:pt x="3096344" y="69853"/>
                  <a:pt x="3096344" y="156020"/>
                </a:cubicBezTo>
                <a:lnTo>
                  <a:pt x="3096344" y="780084"/>
                </a:lnTo>
                <a:cubicBezTo>
                  <a:pt x="3096344" y="866251"/>
                  <a:pt x="3026491" y="936104"/>
                  <a:pt x="2940324" y="936104"/>
                </a:cubicBezTo>
                <a:lnTo>
                  <a:pt x="0" y="93610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lumMod val="75000"/>
                </a:schemeClr>
              </a:solidFill>
              <a:latin typeface="Impact" panose="020B0806030902050204" pitchFamily="34" charset="0"/>
            </a:endParaRPr>
          </a:p>
        </p:txBody>
      </p:sp>
      <p:pic>
        <p:nvPicPr>
          <p:cNvPr id="2" name="图片 1" descr="QQ图片20181008151658"/>
          <p:cNvPicPr>
            <a:picLocks noChangeAspect="1"/>
          </p:cNvPicPr>
          <p:nvPr/>
        </p:nvPicPr>
        <p:blipFill>
          <a:blip r:embed="rId2"/>
          <a:stretch>
            <a:fillRect/>
          </a:stretch>
        </p:blipFill>
        <p:spPr>
          <a:xfrm>
            <a:off x="443653" y="417407"/>
            <a:ext cx="3240193" cy="1193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9"/>
                                        </p:tgtEl>
                                        <p:attrNameLst>
                                          <p:attrName>ppt_y</p:attrName>
                                        </p:attrNameLst>
                                      </p:cBhvr>
                                      <p:tavLst>
                                        <p:tav tm="0">
                                          <p:val>
                                            <p:strVal val="#ppt_y"/>
                                          </p:val>
                                        </p:tav>
                                        <p:tav tm="100000">
                                          <p:val>
                                            <p:strVal val="#ppt_y"/>
                                          </p:val>
                                        </p:tav>
                                      </p:tavLst>
                                    </p:anim>
                                    <p:anim calcmode="lin" valueType="num">
                                      <p:cBhvr>
                                        <p:cTn id="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
          <p:cNvPicPr>
            <a:picLocks noChangeAspect="1"/>
          </p:cNvPicPr>
          <p:nvPr/>
        </p:nvPicPr>
        <p:blipFill>
          <a:blip r:embed="rId1"/>
          <a:stretch>
            <a:fillRect/>
          </a:stretch>
        </p:blipFill>
        <p:spPr>
          <a:xfrm>
            <a:off x="612987" y="924560"/>
            <a:ext cx="10966027" cy="2644140"/>
          </a:xfrm>
          <a:prstGeom prst="rect">
            <a:avLst/>
          </a:prstGeom>
        </p:spPr>
      </p:pic>
      <p:sp>
        <p:nvSpPr>
          <p:cNvPr id="15" name="圆角矩形标注 14" descr="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title="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p:cNvSpPr/>
          <p:nvPr/>
        </p:nvSpPr>
        <p:spPr>
          <a:xfrm>
            <a:off x="516467" y="5711252"/>
            <a:ext cx="11062547" cy="92238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239606" rtlCol="0" anchor="ctr"/>
          <a:lstStyle/>
          <a:p>
            <a:pPr algn="l"/>
            <a:r>
              <a:rPr lang="zh-CN" altLang="en-US" sz="2135" b="1" dirty="0">
                <a:solidFill>
                  <a:srgbClr val="FF0000"/>
                </a:solidFill>
              </a:rPr>
              <a:t>平台检索入口包括</a:t>
            </a:r>
            <a:r>
              <a:rPr lang="zh-CN" altLang="en-US" sz="2135" dirty="0"/>
              <a:t>：文献检索、知识元检索、引文检索、高级检索以及出版物检索。</a:t>
            </a:r>
            <a:endParaRPr lang="zh-CN" altLang="en-US" sz="2135" dirty="0"/>
          </a:p>
          <a:p>
            <a:pPr algn="l"/>
            <a:r>
              <a:rPr lang="zh-CN" altLang="en-US" sz="2135" b="1" dirty="0">
                <a:solidFill>
                  <a:srgbClr val="FF0000"/>
                </a:solidFill>
              </a:rPr>
              <a:t>知识元检索</a:t>
            </a:r>
            <a:r>
              <a:rPr lang="zh-CN" altLang="en-US" sz="2135" dirty="0"/>
              <a:t>：根据表征知识点的元素类型进行检索；</a:t>
            </a:r>
            <a:endParaRPr lang="zh-CN" altLang="en-US" sz="2135" dirty="0"/>
          </a:p>
        </p:txBody>
      </p:sp>
      <p:pic>
        <p:nvPicPr>
          <p:cNvPr id="16" name="图片 15" descr="2"/>
          <p:cNvPicPr>
            <a:picLocks noChangeAspect="1"/>
          </p:cNvPicPr>
          <p:nvPr/>
        </p:nvPicPr>
        <p:blipFill>
          <a:blip r:embed="rId2"/>
          <a:stretch>
            <a:fillRect/>
          </a:stretch>
        </p:blipFill>
        <p:spPr>
          <a:xfrm>
            <a:off x="612986" y="1287663"/>
            <a:ext cx="10966027" cy="2589953"/>
          </a:xfrm>
          <a:prstGeom prst="rect">
            <a:avLst/>
          </a:prstGeom>
        </p:spPr>
      </p:pic>
      <p:sp>
        <p:nvSpPr>
          <p:cNvPr id="13" name="矩形 12"/>
          <p:cNvSpPr/>
          <p:nvPr/>
        </p:nvSpPr>
        <p:spPr>
          <a:xfrm>
            <a:off x="11217910" y="191135"/>
            <a:ext cx="741680" cy="710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97882" y="21082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14" name="文本框 13"/>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85" y="1595181"/>
            <a:ext cx="9621593" cy="366763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59" y="1595181"/>
            <a:ext cx="6589930" cy="4781718"/>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726" y="1587835"/>
            <a:ext cx="9644613" cy="45431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ppt_x"/>
                                          </p:val>
                                        </p:tav>
                                      </p:tavLst>
                                    </p:anim>
                                    <p:anim calcmode="lin" valueType="num">
                                      <p:cBhvr additive="base">
                                        <p:cTn id="31" dur="500"/>
                                        <p:tgtEl>
                                          <p:spTgt spid="3"/>
                                        </p:tgtEl>
                                        <p:attrNameLst>
                                          <p:attrName>ppt_y</p:attrName>
                                        </p:attrNameLst>
                                      </p:cBhvr>
                                      <p:tavLst>
                                        <p:tav tm="0">
                                          <p:val>
                                            <p:strVal val="ppt_y"/>
                                          </p:val>
                                        </p:tav>
                                        <p:tav tm="100000">
                                          <p:val>
                                            <p:strVal val="1+ppt_h/2"/>
                                          </p:val>
                                        </p:tav>
                                      </p:tavLst>
                                    </p:anim>
                                    <p:set>
                                      <p:cBhvr>
                                        <p:cTn id="32" dur="1" fill="hold">
                                          <p:stCondLst>
                                            <p:cond delay="499"/>
                                          </p:stCondLst>
                                        </p:cTn>
                                        <p:tgtEl>
                                          <p:spTgt spid="3"/>
                                        </p:tgtEl>
                                        <p:attrNameLst>
                                          <p:attrName>style.visibility</p:attrName>
                                        </p:attrNameLst>
                                      </p:cBhvr>
                                      <p:to>
                                        <p:strVal val="hidden"/>
                                      </p:to>
                                    </p:set>
                                  </p:childTnLst>
                                </p:cTn>
                              </p:par>
                            </p:childTnLst>
                          </p:cTn>
                        </p:par>
                        <p:par>
                          <p:cTn id="33" fill="hold">
                            <p:stCondLst>
                              <p:cond delay="500"/>
                            </p:stCondLst>
                            <p:childTnLst>
                              <p:par>
                                <p:cTn id="34" presetID="2" presetClass="exit" presetSubtype="4" fill="hold" nodeType="afterEffect">
                                  <p:stCondLst>
                                    <p:cond delay="0"/>
                                  </p:stCondLst>
                                  <p:childTnLst>
                                    <p:anim calcmode="lin" valueType="num">
                                      <p:cBhvr additive="base">
                                        <p:cTn id="35" dur="500"/>
                                        <p:tgtEl>
                                          <p:spTgt spid="5"/>
                                        </p:tgtEl>
                                        <p:attrNameLst>
                                          <p:attrName>ppt_x</p:attrName>
                                        </p:attrNameLst>
                                      </p:cBhvr>
                                      <p:tavLst>
                                        <p:tav tm="0">
                                          <p:val>
                                            <p:strVal val="ppt_x"/>
                                          </p:val>
                                        </p:tav>
                                        <p:tav tm="100000">
                                          <p:val>
                                            <p:strVal val="ppt_x"/>
                                          </p:val>
                                        </p:tav>
                                      </p:tavLst>
                                    </p:anim>
                                    <p:anim calcmode="lin" valueType="num">
                                      <p:cBhvr additive="base">
                                        <p:cTn id="36" dur="500"/>
                                        <p:tgtEl>
                                          <p:spTgt spid="5"/>
                                        </p:tgtEl>
                                        <p:attrNameLst>
                                          <p:attrName>ppt_y</p:attrName>
                                        </p:attrNameLst>
                                      </p:cBhvr>
                                      <p:tavLst>
                                        <p:tav tm="0">
                                          <p:val>
                                            <p:strVal val="ppt_y"/>
                                          </p:val>
                                        </p:tav>
                                        <p:tav tm="100000">
                                          <p:val>
                                            <p:strVal val="1+ppt_h/2"/>
                                          </p:val>
                                        </p:tav>
                                      </p:tavLst>
                                    </p:anim>
                                    <p:set>
                                      <p:cBhvr>
                                        <p:cTn id="37" dur="1" fill="hold">
                                          <p:stCondLst>
                                            <p:cond delay="499"/>
                                          </p:stCondLst>
                                        </p:cTn>
                                        <p:tgtEl>
                                          <p:spTgt spid="5"/>
                                        </p:tgtEl>
                                        <p:attrNameLst>
                                          <p:attrName>style.visibility</p:attrName>
                                        </p:attrNameLst>
                                      </p:cBhvr>
                                      <p:to>
                                        <p:strVal val="hidden"/>
                                      </p:to>
                                    </p:set>
                                  </p:childTnLst>
                                </p:cTn>
                              </p:par>
                            </p:childTnLst>
                          </p:cTn>
                        </p:par>
                        <p:par>
                          <p:cTn id="38" fill="hold">
                            <p:stCondLst>
                              <p:cond delay="1000"/>
                            </p:stCondLst>
                            <p:childTnLst>
                              <p:par>
                                <p:cTn id="39" presetID="2" presetClass="exit" presetSubtype="4" fill="hold" nodeType="afterEffect">
                                  <p:stCondLst>
                                    <p:cond delay="0"/>
                                  </p:stCondLst>
                                  <p:childTnLst>
                                    <p:anim calcmode="lin" valueType="num">
                                      <p:cBhvr additive="base">
                                        <p:cTn id="40" dur="500"/>
                                        <p:tgtEl>
                                          <p:spTgt spid="7"/>
                                        </p:tgtEl>
                                        <p:attrNameLst>
                                          <p:attrName>ppt_x</p:attrName>
                                        </p:attrNameLst>
                                      </p:cBhvr>
                                      <p:tavLst>
                                        <p:tav tm="0">
                                          <p:val>
                                            <p:strVal val="ppt_x"/>
                                          </p:val>
                                        </p:tav>
                                        <p:tav tm="100000">
                                          <p:val>
                                            <p:strVal val="ppt_x"/>
                                          </p:val>
                                        </p:tav>
                                      </p:tavLst>
                                    </p:anim>
                                    <p:anim calcmode="lin" valueType="num">
                                      <p:cBhvr additive="base">
                                        <p:cTn id="41" dur="500"/>
                                        <p:tgtEl>
                                          <p:spTgt spid="7"/>
                                        </p:tgtEl>
                                        <p:attrNameLst>
                                          <p:attrName>ppt_y</p:attrName>
                                        </p:attrNameLst>
                                      </p:cBhvr>
                                      <p:tavLst>
                                        <p:tav tm="0">
                                          <p:val>
                                            <p:strVal val="ppt_y"/>
                                          </p:val>
                                        </p:tav>
                                        <p:tav tm="100000">
                                          <p:val>
                                            <p:strVal val="1+ppt_h/2"/>
                                          </p:val>
                                        </p:tav>
                                      </p:tavLst>
                                    </p:anim>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
          <p:cNvPicPr>
            <a:picLocks noChangeAspect="1"/>
          </p:cNvPicPr>
          <p:nvPr/>
        </p:nvPicPr>
        <p:blipFill>
          <a:blip r:embed="rId1"/>
          <a:stretch>
            <a:fillRect/>
          </a:stretch>
        </p:blipFill>
        <p:spPr>
          <a:xfrm>
            <a:off x="612987" y="924560"/>
            <a:ext cx="10966027" cy="2644140"/>
          </a:xfrm>
          <a:prstGeom prst="rect">
            <a:avLst/>
          </a:prstGeom>
        </p:spPr>
      </p:pic>
      <p:sp>
        <p:nvSpPr>
          <p:cNvPr id="15" name="圆角矩形标注 14" descr="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title="平台检索入口包括：文献检索、知识元检索、引文检索、高级检索以及出版物检索。文献检索可以根据目标文献的类型有针对的选择单个或者多个数据库；&#10;知识元检索根据表征知识点的元素类型进行检索；&#10;高级检索能够精准定位特定文献。&#10;引文检索和出版物检索可运用文献间的相互引用关系和出版物来源信息，进行检索&#10;"/>
          <p:cNvSpPr/>
          <p:nvPr/>
        </p:nvSpPr>
        <p:spPr>
          <a:xfrm>
            <a:off x="516467" y="5903986"/>
            <a:ext cx="11062547" cy="72964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239606" rtlCol="0" anchor="ctr"/>
          <a:lstStyle/>
          <a:p>
            <a:pPr algn="l"/>
            <a:r>
              <a:rPr lang="zh-CN" altLang="en-US" sz="2135" b="1" dirty="0">
                <a:solidFill>
                  <a:srgbClr val="FF0000"/>
                </a:solidFill>
              </a:rPr>
              <a:t>平台检索入口包括</a:t>
            </a:r>
            <a:r>
              <a:rPr lang="zh-CN" altLang="en-US" sz="2135" dirty="0"/>
              <a:t>：文献检索、知识元检索、引文检索、高级检索以及出版物检索。</a:t>
            </a:r>
            <a:endParaRPr lang="zh-CN" altLang="en-US" sz="2135" dirty="0"/>
          </a:p>
          <a:p>
            <a:pPr algn="l"/>
            <a:r>
              <a:rPr lang="zh-CN" altLang="en-US" sz="2135" b="1" dirty="0">
                <a:solidFill>
                  <a:srgbClr val="FF0000"/>
                </a:solidFill>
              </a:rPr>
              <a:t>引文检索和出版物检索</a:t>
            </a:r>
            <a:r>
              <a:rPr lang="zh-CN" altLang="en-US" sz="2135" dirty="0"/>
              <a:t>：可运用文献间的相互引用关系和出版物来源信息，进行检索</a:t>
            </a:r>
            <a:endParaRPr lang="zh-CN" altLang="en-US" sz="2135" dirty="0"/>
          </a:p>
        </p:txBody>
      </p:sp>
      <p:pic>
        <p:nvPicPr>
          <p:cNvPr id="16" name="图片 15" descr="2"/>
          <p:cNvPicPr>
            <a:picLocks noChangeAspect="1"/>
          </p:cNvPicPr>
          <p:nvPr/>
        </p:nvPicPr>
        <p:blipFill>
          <a:blip r:embed="rId2"/>
          <a:stretch>
            <a:fillRect/>
          </a:stretch>
        </p:blipFill>
        <p:spPr>
          <a:xfrm>
            <a:off x="612986" y="1297038"/>
            <a:ext cx="10966027" cy="2589953"/>
          </a:xfrm>
          <a:prstGeom prst="rect">
            <a:avLst/>
          </a:prstGeom>
        </p:spPr>
      </p:pic>
      <p:pic>
        <p:nvPicPr>
          <p:cNvPr id="17" name="图片 16" descr="3"/>
          <p:cNvPicPr>
            <a:picLocks noChangeAspect="1"/>
          </p:cNvPicPr>
          <p:nvPr/>
        </p:nvPicPr>
        <p:blipFill>
          <a:blip r:embed="rId3"/>
          <a:stretch>
            <a:fillRect/>
          </a:stretch>
        </p:blipFill>
        <p:spPr>
          <a:xfrm>
            <a:off x="622723" y="1688552"/>
            <a:ext cx="10966027" cy="2655993"/>
          </a:xfrm>
          <a:prstGeom prst="rect">
            <a:avLst/>
          </a:prstGeom>
        </p:spPr>
      </p:pic>
      <p:sp>
        <p:nvSpPr>
          <p:cNvPr id="13" name="矩形 12"/>
          <p:cNvSpPr/>
          <p:nvPr/>
        </p:nvSpPr>
        <p:spPr>
          <a:xfrm>
            <a:off x="11217910" y="191135"/>
            <a:ext cx="741680" cy="7105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97882" y="21082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sp>
        <p:nvSpPr>
          <p:cNvPr id="14" name="文本框 13"/>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75" y="1727510"/>
            <a:ext cx="9553338" cy="449476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8296" y="1743785"/>
            <a:ext cx="9231498" cy="44784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43945" y="206375"/>
            <a:ext cx="695960" cy="6337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78197" y="25654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pic>
        <p:nvPicPr>
          <p:cNvPr id="13" name="图片 12" descr="E:\知网\知网201910\201910培训\20191023-客服一部-华东政法大学培训\图片\入口.png入口"/>
          <p:cNvPicPr>
            <a:picLocks noChangeAspect="1"/>
          </p:cNvPicPr>
          <p:nvPr>
            <p:custDataLst>
              <p:tags r:id="rId1"/>
            </p:custDataLst>
          </p:nvPr>
        </p:nvPicPr>
        <p:blipFill>
          <a:blip r:embed="rId2"/>
          <a:srcRect/>
          <a:stretch>
            <a:fillRect/>
          </a:stretch>
        </p:blipFill>
        <p:spPr>
          <a:xfrm>
            <a:off x="530225" y="822325"/>
            <a:ext cx="10704830" cy="5511800"/>
          </a:xfrm>
          <a:prstGeom prst="rect">
            <a:avLst/>
          </a:prstGeom>
        </p:spPr>
      </p:pic>
      <p:sp>
        <p:nvSpPr>
          <p:cNvPr id="15" name="文本框 1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3" name="矩形 2"/>
          <p:cNvSpPr/>
          <p:nvPr/>
        </p:nvSpPr>
        <p:spPr>
          <a:xfrm>
            <a:off x="3977005" y="2884170"/>
            <a:ext cx="4376420" cy="1250315"/>
          </a:xfrm>
          <a:prstGeom prst="rect">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528996" y="1444169"/>
            <a:ext cx="9848797" cy="4749832"/>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243945" y="206375"/>
            <a:ext cx="695960" cy="6337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文本框 17"/>
          <p:cNvSpPr txBox="1"/>
          <p:nvPr/>
        </p:nvSpPr>
        <p:spPr>
          <a:xfrm>
            <a:off x="9278197" y="256540"/>
            <a:ext cx="2661920" cy="583565"/>
          </a:xfrm>
          <a:prstGeom prst="rect">
            <a:avLst/>
          </a:prstGeom>
          <a:noFill/>
        </p:spPr>
        <p:txBody>
          <a:bodyPr wrap="square" rtlCol="0">
            <a:spAutoFit/>
          </a:bodyPr>
          <a:lstStyle/>
          <a:p>
            <a:r>
              <a:rPr lang="en-US" altLang="zh-CN" sz="3200" b="1">
                <a:solidFill>
                  <a:srgbClr val="FF0000"/>
                </a:solidFill>
              </a:rPr>
              <a:t>www.cnki.net</a:t>
            </a:r>
            <a:endParaRPr lang="en-US" altLang="zh-CN" sz="3200" b="1">
              <a:solidFill>
                <a:srgbClr val="FF0000"/>
              </a:solidFill>
            </a:endParaRPr>
          </a:p>
        </p:txBody>
      </p:sp>
      <p:pic>
        <p:nvPicPr>
          <p:cNvPr id="14" name="图片 13" descr="5"/>
          <p:cNvPicPr>
            <a:picLocks noChangeAspect="1"/>
          </p:cNvPicPr>
          <p:nvPr/>
        </p:nvPicPr>
        <p:blipFill>
          <a:blip r:embed="rId1"/>
          <a:stretch>
            <a:fillRect/>
          </a:stretch>
        </p:blipFill>
        <p:spPr>
          <a:xfrm>
            <a:off x="361526" y="813993"/>
            <a:ext cx="11468947" cy="4316307"/>
          </a:xfrm>
          <a:prstGeom prst="rect">
            <a:avLst/>
          </a:prstGeom>
        </p:spPr>
      </p:pic>
      <p:sp>
        <p:nvSpPr>
          <p:cNvPr id="15" name="文本框 14"/>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平台首页</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2" name="矩形 1"/>
          <p:cNvSpPr/>
          <p:nvPr/>
        </p:nvSpPr>
        <p:spPr>
          <a:xfrm>
            <a:off x="9032875" y="3815715"/>
            <a:ext cx="1681480" cy="48450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013" y="1860007"/>
            <a:ext cx="10271525" cy="41192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47252" y="241858"/>
            <a:ext cx="3215148"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pitchFamily="34" charset="-122"/>
                <a:ea typeface="微软雅黑" panose="020B0503020204020204" pitchFamily="34" charset="-122"/>
              </a:rPr>
              <a:t>平台快速进入</a:t>
            </a:r>
            <a:endParaRPr lang="zh-CN" altLang="en-US" sz="2800" b="1" spc="100" dirty="0">
              <a:solidFill>
                <a:schemeClr val="accent1"/>
              </a:solidFill>
              <a:latin typeface="微软雅黑" panose="020B0503020204020204" pitchFamily="34" charset="-122"/>
              <a:ea typeface="微软雅黑" panose="020B0503020204020204" pitchFamily="34" charset="-122"/>
            </a:endParaRPr>
          </a:p>
        </p:txBody>
      </p:sp>
      <p:sp>
        <p:nvSpPr>
          <p:cNvPr id="35" name="椭圆 34"/>
          <p:cNvSpPr/>
          <p:nvPr/>
        </p:nvSpPr>
        <p:spPr>
          <a:xfrm>
            <a:off x="4673600" y="1943100"/>
            <a:ext cx="2844800" cy="28448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36" name="椭圆 35"/>
          <p:cNvSpPr/>
          <p:nvPr/>
        </p:nvSpPr>
        <p:spPr>
          <a:xfrm>
            <a:off x="4559300" y="1828800"/>
            <a:ext cx="3073400" cy="3073400"/>
          </a:xfrm>
          <a:prstGeom prst="ellipse">
            <a:avLst/>
          </a:prstGeom>
          <a:noFill/>
          <a:ln w="12700" cap="flat" cmpd="sng" algn="ctr">
            <a:solidFill>
              <a:schemeClr val="accent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pic>
        <p:nvPicPr>
          <p:cNvPr id="37" name="图片 36" descr="图片包含 屏幕截图&#10;&#10;已生成高可信度的说明"/>
          <p:cNvPicPr>
            <a:picLocks noChangeAspect="1"/>
          </p:cNvPicPr>
          <p:nvPr/>
        </p:nvPicPr>
        <p:blipFill>
          <a:blip r:embed="rId1">
            <a:extLst>
              <a:ext uri="{BEBA8EAE-BF5A-486C-A8C5-ECC9F3942E4B}">
                <a14:imgProps xmlns:a14="http://schemas.microsoft.com/office/drawing/2010/main">
                  <a14:imgLayer r:embed="rId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73700" y="2298700"/>
            <a:ext cx="1244600" cy="1244600"/>
          </a:xfrm>
          <a:prstGeom prst="rect">
            <a:avLst/>
          </a:prstGeom>
        </p:spPr>
      </p:pic>
      <p:sp>
        <p:nvSpPr>
          <p:cNvPr id="38" name="文本框 37"/>
          <p:cNvSpPr txBox="1"/>
          <p:nvPr/>
        </p:nvSpPr>
        <p:spPr>
          <a:xfrm>
            <a:off x="4768850" y="3619500"/>
            <a:ext cx="2654300" cy="460375"/>
          </a:xfrm>
          <a:prstGeom prst="rect">
            <a:avLst/>
          </a:prstGeom>
          <a:noFill/>
        </p:spPr>
        <p:txBody>
          <a:bodyPr wrap="square" rtlCol="0">
            <a:spAutoFit/>
          </a:bodyPr>
          <a:lstStyle/>
          <a:p>
            <a:pPr algn="ctr"/>
            <a:r>
              <a:rPr lang="zh-CN" altLang="en-US" sz="2400" dirty="0">
                <a:solidFill>
                  <a:prstClr val="white"/>
                </a:solidFill>
                <a:latin typeface="思源黑体 CN Bold"/>
                <a:ea typeface="思源黑体 CN Bold"/>
              </a:rPr>
              <a:t>检索入口</a:t>
            </a:r>
            <a:endParaRPr lang="zh-CN" altLang="en-US" sz="2400" dirty="0">
              <a:solidFill>
                <a:prstClr val="white"/>
              </a:solidFill>
              <a:latin typeface="思源黑体 CN Bold"/>
              <a:ea typeface="思源黑体 CN Bold"/>
            </a:endParaRPr>
          </a:p>
        </p:txBody>
      </p:sp>
      <p:sp>
        <p:nvSpPr>
          <p:cNvPr id="41" name="文本框 40"/>
          <p:cNvSpPr txBox="1"/>
          <p:nvPr/>
        </p:nvSpPr>
        <p:spPr>
          <a:xfrm>
            <a:off x="1174282" y="1463576"/>
            <a:ext cx="2239994" cy="398780"/>
          </a:xfrm>
          <a:prstGeom prst="rect">
            <a:avLst/>
          </a:prstGeom>
          <a:noFill/>
        </p:spPr>
        <p:txBody>
          <a:bodyPr wrap="square" rtlCol="0">
            <a:spAutoFit/>
          </a:bodyPr>
          <a:lstStyle/>
          <a:p>
            <a:pPr algn="r"/>
            <a:r>
              <a:rPr lang="zh-CN" altLang="en-US" sz="2000" b="1" dirty="0">
                <a:solidFill>
                  <a:schemeClr val="accent1"/>
                </a:solidFill>
                <a:latin typeface="微软雅黑" panose="020B0503020204020204" pitchFamily="34" charset="-122"/>
                <a:ea typeface="微软雅黑" panose="020B0503020204020204" pitchFamily="34" charset="-122"/>
              </a:rPr>
              <a:t>智能检索平台</a:t>
            </a:r>
            <a:endParaRPr lang="en-US" altLang="zh-CN" sz="2000" b="1" dirty="0">
              <a:solidFill>
                <a:schemeClr val="accent1"/>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74431" y="1806456"/>
            <a:ext cx="2744883" cy="570865"/>
          </a:xfrm>
          <a:prstGeom prst="rect">
            <a:avLst/>
          </a:prstGeom>
          <a:noFill/>
        </p:spPr>
        <p:txBody>
          <a:bodyPr wrap="square" rtlCol="0">
            <a:spAutoFit/>
          </a:bodyPr>
          <a:lstStyle/>
          <a:p>
            <a:pPr algn="r">
              <a:lnSpc>
                <a:spcPct val="130000"/>
              </a:lnSpc>
            </a:pPr>
            <a:r>
              <a:rPr lang="zh-CN" altLang="en-US" sz="2400" b="1" dirty="0">
                <a:solidFill>
                  <a:srgbClr val="FF0000"/>
                </a:solidFill>
                <a:latin typeface="宋体" panose="02010600030101010101" pitchFamily="2" charset="-122"/>
                <a:ea typeface="宋体" panose="02010600030101010101" pitchFamily="2" charset="-122"/>
              </a:rPr>
              <a:t>www.cnki.net</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43" name="文本框 42"/>
          <p:cNvSpPr txBox="1"/>
          <p:nvPr/>
        </p:nvSpPr>
        <p:spPr>
          <a:xfrm>
            <a:off x="454660" y="3034030"/>
            <a:ext cx="3061970" cy="398780"/>
          </a:xfrm>
          <a:prstGeom prst="rect">
            <a:avLst/>
          </a:prstGeom>
          <a:noFill/>
        </p:spPr>
        <p:txBody>
          <a:bodyPr wrap="square" rtlCol="0">
            <a:spAutoFit/>
          </a:bodyPr>
          <a:lstStyle/>
          <a:p>
            <a:pPr algn="r"/>
            <a:r>
              <a:rPr lang="zh-CN" altLang="en-US" sz="2000" b="1" dirty="0">
                <a:solidFill>
                  <a:schemeClr val="accent1"/>
                </a:solidFill>
                <a:latin typeface="微软雅黑" panose="020B0503020204020204" pitchFamily="34" charset="-122"/>
                <a:ea typeface="微软雅黑" panose="020B0503020204020204" pitchFamily="34" charset="-122"/>
              </a:rPr>
              <a:t>学术图片</a:t>
            </a:r>
            <a:endParaRPr lang="en-US" altLang="zh-CN" sz="2000" b="1" dirty="0">
              <a:solidFill>
                <a:schemeClr val="accent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674431" y="3382454"/>
            <a:ext cx="2744883" cy="570865"/>
          </a:xfrm>
          <a:prstGeom prst="rect">
            <a:avLst/>
          </a:prstGeom>
          <a:noFill/>
        </p:spPr>
        <p:txBody>
          <a:bodyPr wrap="square" rtlCol="0">
            <a:spAutoFit/>
          </a:bodyPr>
          <a:lstStyle/>
          <a:p>
            <a:pPr algn="r">
              <a:lnSpc>
                <a:spcPct val="130000"/>
              </a:lnSpc>
            </a:pPr>
            <a:r>
              <a:rPr lang="zh-CN" altLang="en-US" sz="2400" b="1" dirty="0">
                <a:solidFill>
                  <a:srgbClr val="FF0000"/>
                </a:solidFill>
                <a:latin typeface="宋体" panose="02010600030101010101" pitchFamily="2" charset="-122"/>
                <a:ea typeface="宋体" panose="02010600030101010101" pitchFamily="2" charset="-122"/>
              </a:rPr>
              <a:t>image.cnki.net</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45" name="文本框 44"/>
          <p:cNvSpPr txBox="1"/>
          <p:nvPr/>
        </p:nvSpPr>
        <p:spPr>
          <a:xfrm>
            <a:off x="1161986" y="4517677"/>
            <a:ext cx="2239994" cy="398780"/>
          </a:xfrm>
          <a:prstGeom prst="rect">
            <a:avLst/>
          </a:prstGeom>
          <a:noFill/>
        </p:spPr>
        <p:txBody>
          <a:bodyPr wrap="square" rtlCol="0">
            <a:spAutoFit/>
          </a:bodyPr>
          <a:lstStyle/>
          <a:p>
            <a:pPr algn="r"/>
            <a:r>
              <a:rPr lang="zh-CN" altLang="en-US" sz="2000" b="1" dirty="0">
                <a:solidFill>
                  <a:schemeClr val="accent1"/>
                </a:solidFill>
                <a:latin typeface="微软雅黑" panose="020B0503020204020204" pitchFamily="34" charset="-122"/>
                <a:ea typeface="微软雅黑" panose="020B0503020204020204" pitchFamily="34" charset="-122"/>
              </a:rPr>
              <a:t>表格大数据</a:t>
            </a:r>
            <a:endParaRPr lang="en-US" altLang="zh-CN" sz="2000" b="1" dirty="0">
              <a:solidFill>
                <a:schemeClr val="accent1"/>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674431" y="4849624"/>
            <a:ext cx="2744883" cy="570865"/>
          </a:xfrm>
          <a:prstGeom prst="rect">
            <a:avLst/>
          </a:prstGeom>
          <a:noFill/>
        </p:spPr>
        <p:txBody>
          <a:bodyPr wrap="square" rtlCol="0">
            <a:spAutoFit/>
          </a:bodyPr>
          <a:lstStyle/>
          <a:p>
            <a:pPr algn="r">
              <a:lnSpc>
                <a:spcPct val="130000"/>
              </a:lnSpc>
            </a:pPr>
            <a:r>
              <a:rPr lang="zh-CN" altLang="en-US" sz="2400" b="1" dirty="0">
                <a:solidFill>
                  <a:srgbClr val="FF0000"/>
                </a:solidFill>
                <a:latin typeface="宋体" panose="02010600030101010101" pitchFamily="2" charset="-122"/>
                <a:ea typeface="宋体" panose="02010600030101010101" pitchFamily="2" charset="-122"/>
              </a:rPr>
              <a:t>ctbd.cnki.net</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48" name="文本框 47"/>
          <p:cNvSpPr txBox="1"/>
          <p:nvPr/>
        </p:nvSpPr>
        <p:spPr>
          <a:xfrm>
            <a:off x="8704597" y="1474509"/>
            <a:ext cx="2239994" cy="398780"/>
          </a:xfrm>
          <a:prstGeom prst="rect">
            <a:avLst/>
          </a:prstGeom>
          <a:noFill/>
        </p:spPr>
        <p:txBody>
          <a:bodyPr wrap="square" rtlCol="0">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工具书</a:t>
            </a:r>
            <a:endParaRPr lang="en-US" altLang="zh-CN" sz="2000" b="1" dirty="0">
              <a:solidFill>
                <a:schemeClr val="accent1"/>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8713470" y="1806575"/>
            <a:ext cx="3037840" cy="570865"/>
          </a:xfrm>
          <a:prstGeom prst="rect">
            <a:avLst/>
          </a:prstGeom>
          <a:noFill/>
        </p:spPr>
        <p:txBody>
          <a:bodyPr wrap="square" rtlCol="0">
            <a:spAutoFit/>
          </a:bodyPr>
          <a:lstStyle/>
          <a:p>
            <a:pPr>
              <a:lnSpc>
                <a:spcPct val="130000"/>
              </a:lnSpc>
            </a:pPr>
            <a:r>
              <a:rPr lang="zh-CN" altLang="en-US" sz="2400" b="1" dirty="0">
                <a:solidFill>
                  <a:srgbClr val="FF0000"/>
                </a:solidFill>
                <a:latin typeface="宋体" panose="02010600030101010101" pitchFamily="2" charset="-122"/>
                <a:ea typeface="宋体" panose="02010600030101010101" pitchFamily="2" charset="-122"/>
              </a:rPr>
              <a:t>gongjushu.cnki.net</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50" name="文本框 49"/>
          <p:cNvSpPr txBox="1"/>
          <p:nvPr/>
        </p:nvSpPr>
        <p:spPr>
          <a:xfrm>
            <a:off x="8704580" y="3050540"/>
            <a:ext cx="3371215" cy="398780"/>
          </a:xfrm>
          <a:prstGeom prst="rect">
            <a:avLst/>
          </a:prstGeom>
          <a:noFill/>
        </p:spPr>
        <p:txBody>
          <a:bodyPr wrap="square" rtlCol="0">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经济社会大数据研究平台</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8713441" y="3382454"/>
            <a:ext cx="2744883" cy="570865"/>
          </a:xfrm>
          <a:prstGeom prst="rect">
            <a:avLst/>
          </a:prstGeom>
          <a:noFill/>
        </p:spPr>
        <p:txBody>
          <a:bodyPr wrap="square" rtlCol="0">
            <a:spAutoFit/>
          </a:bodyPr>
          <a:lstStyle/>
          <a:p>
            <a:pPr>
              <a:lnSpc>
                <a:spcPct val="130000"/>
              </a:lnSpc>
            </a:pPr>
            <a:r>
              <a:rPr lang="zh-CN" altLang="en-US" sz="2400" b="1" dirty="0">
                <a:solidFill>
                  <a:srgbClr val="FF0000"/>
                </a:solidFill>
                <a:latin typeface="宋体" panose="02010600030101010101" pitchFamily="2" charset="-122"/>
                <a:ea typeface="宋体" panose="02010600030101010101" pitchFamily="2" charset="-122"/>
              </a:rPr>
              <a:t>data.cnki.net</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52" name="文本框 51"/>
          <p:cNvSpPr txBox="1"/>
          <p:nvPr/>
        </p:nvSpPr>
        <p:spPr>
          <a:xfrm>
            <a:off x="8691897" y="4517677"/>
            <a:ext cx="2239994" cy="398780"/>
          </a:xfrm>
          <a:prstGeom prst="rect">
            <a:avLst/>
          </a:prstGeom>
          <a:noFill/>
        </p:spPr>
        <p:txBody>
          <a:bodyPr wrap="square" rtlCol="0">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研学平台</a:t>
            </a:r>
            <a:endParaRPr lang="en-US" altLang="zh-CN" sz="2000" b="1" dirty="0">
              <a:solidFill>
                <a:schemeClr val="accent1"/>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8713441" y="4849624"/>
            <a:ext cx="2744883" cy="570865"/>
          </a:xfrm>
          <a:prstGeom prst="rect">
            <a:avLst/>
          </a:prstGeom>
          <a:noFill/>
        </p:spPr>
        <p:txBody>
          <a:bodyPr wrap="square" rtlCol="0">
            <a:spAutoFit/>
          </a:bodyPr>
          <a:lstStyle/>
          <a:p>
            <a:pPr>
              <a:lnSpc>
                <a:spcPct val="130000"/>
              </a:lnSpc>
            </a:pPr>
            <a:r>
              <a:rPr lang="zh-CN" altLang="en-US" sz="2400" b="1" dirty="0">
                <a:solidFill>
                  <a:srgbClr val="FF0000"/>
                </a:solidFill>
                <a:latin typeface="宋体" panose="02010600030101010101" pitchFamily="2" charset="-122"/>
                <a:ea typeface="宋体" panose="02010600030101010101" pitchFamily="2" charset="-122"/>
              </a:rPr>
              <a:t>x.cnki.net</a:t>
            </a:r>
            <a:endParaRPr lang="zh-CN" altLang="en-US" sz="2400" b="1" dirty="0">
              <a:solidFill>
                <a:srgbClr val="FF0000"/>
              </a:solidFill>
              <a:latin typeface="宋体" panose="02010600030101010101" pitchFamily="2" charset="-122"/>
              <a:ea typeface="宋体" panose="02010600030101010101" pitchFamily="2" charset="-122"/>
            </a:endParaRPr>
          </a:p>
        </p:txBody>
      </p:sp>
      <p:pic>
        <p:nvPicPr>
          <p:cNvPr id="55" name="图形 5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2608" y="1492879"/>
            <a:ext cx="961783" cy="878341"/>
          </a:xfrm>
          <a:prstGeom prst="rect">
            <a:avLst/>
          </a:prstGeom>
        </p:spPr>
      </p:pic>
      <p:pic>
        <p:nvPicPr>
          <p:cNvPr id="56" name="图形 5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5383" y="2878129"/>
            <a:ext cx="1236233" cy="1236233"/>
          </a:xfrm>
          <a:prstGeom prst="rect">
            <a:avLst/>
          </a:prstGeom>
        </p:spPr>
      </p:pic>
      <p:pic>
        <p:nvPicPr>
          <p:cNvPr id="57" name="图形 5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7249" y="4406900"/>
            <a:ext cx="952500" cy="952500"/>
          </a:xfrm>
          <a:prstGeom prst="rect">
            <a:avLst/>
          </a:prstGeom>
        </p:spPr>
      </p:pic>
      <p:pic>
        <p:nvPicPr>
          <p:cNvPr id="58" name="图形 5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6905" y="1569240"/>
            <a:ext cx="725617" cy="725617"/>
          </a:xfrm>
          <a:prstGeom prst="rect">
            <a:avLst/>
          </a:prstGeom>
        </p:spPr>
      </p:pic>
      <p:sp>
        <p:nvSpPr>
          <p:cNvPr id="59" name="quran_250721"/>
          <p:cNvSpPr>
            <a:spLocks noChangeAspect="1"/>
          </p:cNvSpPr>
          <p:nvPr/>
        </p:nvSpPr>
        <p:spPr bwMode="auto">
          <a:xfrm>
            <a:off x="7920030" y="4849624"/>
            <a:ext cx="659366" cy="504762"/>
          </a:xfrm>
          <a:custGeom>
            <a:avLst/>
            <a:gdLst>
              <a:gd name="T0" fmla="*/ 5049 w 6827"/>
              <a:gd name="T1" fmla="*/ 0 h 5183"/>
              <a:gd name="T2" fmla="*/ 3402 w 6827"/>
              <a:gd name="T3" fmla="*/ 551 h 5183"/>
              <a:gd name="T4" fmla="*/ 1764 w 6827"/>
              <a:gd name="T5" fmla="*/ 0 h 5183"/>
              <a:gd name="T6" fmla="*/ 0 w 6827"/>
              <a:gd name="T7" fmla="*/ 885 h 5183"/>
              <a:gd name="T8" fmla="*/ 0 w 6827"/>
              <a:gd name="T9" fmla="*/ 5057 h 5183"/>
              <a:gd name="T10" fmla="*/ 119 w 6827"/>
              <a:gd name="T11" fmla="*/ 5183 h 5183"/>
              <a:gd name="T12" fmla="*/ 242 w 6827"/>
              <a:gd name="T13" fmla="*/ 5057 h 5183"/>
              <a:gd name="T14" fmla="*/ 1757 w 6827"/>
              <a:gd name="T15" fmla="*/ 4424 h 5183"/>
              <a:gd name="T16" fmla="*/ 3273 w 6827"/>
              <a:gd name="T17" fmla="*/ 5057 h 5183"/>
              <a:gd name="T18" fmla="*/ 3399 w 6827"/>
              <a:gd name="T19" fmla="*/ 5183 h 5183"/>
              <a:gd name="T20" fmla="*/ 3525 w 6827"/>
              <a:gd name="T21" fmla="*/ 5057 h 5183"/>
              <a:gd name="T22" fmla="*/ 5042 w 6827"/>
              <a:gd name="T23" fmla="*/ 4424 h 5183"/>
              <a:gd name="T24" fmla="*/ 6559 w 6827"/>
              <a:gd name="T25" fmla="*/ 5057 h 5183"/>
              <a:gd name="T26" fmla="*/ 6693 w 6827"/>
              <a:gd name="T27" fmla="*/ 5183 h 5183"/>
              <a:gd name="T28" fmla="*/ 6827 w 6827"/>
              <a:gd name="T29" fmla="*/ 5057 h 5183"/>
              <a:gd name="T30" fmla="*/ 6827 w 6827"/>
              <a:gd name="T31" fmla="*/ 885 h 5183"/>
              <a:gd name="T32" fmla="*/ 5049 w 6827"/>
              <a:gd name="T33" fmla="*/ 0 h 5183"/>
              <a:gd name="T34" fmla="*/ 3287 w 6827"/>
              <a:gd name="T35" fmla="*/ 4594 h 5183"/>
              <a:gd name="T36" fmla="*/ 1770 w 6827"/>
              <a:gd name="T37" fmla="*/ 4172 h 5183"/>
              <a:gd name="T38" fmla="*/ 253 w 6827"/>
              <a:gd name="T39" fmla="*/ 4594 h 5183"/>
              <a:gd name="T40" fmla="*/ 253 w 6827"/>
              <a:gd name="T41" fmla="*/ 885 h 5183"/>
              <a:gd name="T42" fmla="*/ 1770 w 6827"/>
              <a:gd name="T43" fmla="*/ 253 h 5183"/>
              <a:gd name="T44" fmla="*/ 3287 w 6827"/>
              <a:gd name="T45" fmla="*/ 885 h 5183"/>
              <a:gd name="T46" fmla="*/ 3287 w 6827"/>
              <a:gd name="T47" fmla="*/ 4594 h 5183"/>
              <a:gd name="T48" fmla="*/ 6574 w 6827"/>
              <a:gd name="T49" fmla="*/ 4594 h 5183"/>
              <a:gd name="T50" fmla="*/ 5057 w 6827"/>
              <a:gd name="T51" fmla="*/ 4172 h 5183"/>
              <a:gd name="T52" fmla="*/ 3540 w 6827"/>
              <a:gd name="T53" fmla="*/ 4594 h 5183"/>
              <a:gd name="T54" fmla="*/ 3540 w 6827"/>
              <a:gd name="T55" fmla="*/ 885 h 5183"/>
              <a:gd name="T56" fmla="*/ 5057 w 6827"/>
              <a:gd name="T57" fmla="*/ 253 h 5183"/>
              <a:gd name="T58" fmla="*/ 6574 w 6827"/>
              <a:gd name="T59" fmla="*/ 885 h 5183"/>
              <a:gd name="T60" fmla="*/ 6574 w 6827"/>
              <a:gd name="T61" fmla="*/ 4594 h 5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27" h="5183">
                <a:moveTo>
                  <a:pt x="5049" y="0"/>
                </a:moveTo>
                <a:cubicBezTo>
                  <a:pt x="4295" y="0"/>
                  <a:pt x="3661" y="225"/>
                  <a:pt x="3402" y="551"/>
                </a:cubicBezTo>
                <a:cubicBezTo>
                  <a:pt x="3144" y="225"/>
                  <a:pt x="2519" y="0"/>
                  <a:pt x="1764" y="0"/>
                </a:cubicBezTo>
                <a:cubicBezTo>
                  <a:pt x="772" y="0"/>
                  <a:pt x="0" y="388"/>
                  <a:pt x="0" y="885"/>
                </a:cubicBezTo>
                <a:lnTo>
                  <a:pt x="0" y="5057"/>
                </a:lnTo>
                <a:cubicBezTo>
                  <a:pt x="0" y="5126"/>
                  <a:pt x="49" y="5183"/>
                  <a:pt x="119" y="5183"/>
                </a:cubicBezTo>
                <a:cubicBezTo>
                  <a:pt x="189" y="5183"/>
                  <a:pt x="242" y="5126"/>
                  <a:pt x="242" y="5057"/>
                </a:cubicBezTo>
                <a:cubicBezTo>
                  <a:pt x="242" y="4758"/>
                  <a:pt x="863" y="4424"/>
                  <a:pt x="1757" y="4424"/>
                </a:cubicBezTo>
                <a:cubicBezTo>
                  <a:pt x="2651" y="4424"/>
                  <a:pt x="3273" y="4758"/>
                  <a:pt x="3273" y="5057"/>
                </a:cubicBezTo>
                <a:cubicBezTo>
                  <a:pt x="3273" y="5126"/>
                  <a:pt x="3329" y="5183"/>
                  <a:pt x="3399" y="5183"/>
                </a:cubicBezTo>
                <a:cubicBezTo>
                  <a:pt x="3469" y="5183"/>
                  <a:pt x="3525" y="5126"/>
                  <a:pt x="3525" y="5057"/>
                </a:cubicBezTo>
                <a:cubicBezTo>
                  <a:pt x="3525" y="4758"/>
                  <a:pt x="4148" y="4424"/>
                  <a:pt x="5042" y="4424"/>
                </a:cubicBezTo>
                <a:cubicBezTo>
                  <a:pt x="5936" y="4424"/>
                  <a:pt x="6559" y="4758"/>
                  <a:pt x="6559" y="5057"/>
                </a:cubicBezTo>
                <a:cubicBezTo>
                  <a:pt x="6559" y="5126"/>
                  <a:pt x="6623" y="5183"/>
                  <a:pt x="6693" y="5183"/>
                </a:cubicBezTo>
                <a:cubicBezTo>
                  <a:pt x="6763" y="5183"/>
                  <a:pt x="6827" y="5126"/>
                  <a:pt x="6827" y="5057"/>
                </a:cubicBezTo>
                <a:lnTo>
                  <a:pt x="6827" y="885"/>
                </a:lnTo>
                <a:cubicBezTo>
                  <a:pt x="6827" y="388"/>
                  <a:pt x="6042" y="0"/>
                  <a:pt x="5049" y="0"/>
                </a:cubicBezTo>
                <a:close/>
                <a:moveTo>
                  <a:pt x="3287" y="4594"/>
                </a:moveTo>
                <a:cubicBezTo>
                  <a:pt x="2971" y="4339"/>
                  <a:pt x="2421" y="4172"/>
                  <a:pt x="1770" y="4172"/>
                </a:cubicBezTo>
                <a:cubicBezTo>
                  <a:pt x="1119" y="4172"/>
                  <a:pt x="537" y="4339"/>
                  <a:pt x="253" y="4594"/>
                </a:cubicBezTo>
                <a:lnTo>
                  <a:pt x="253" y="885"/>
                </a:lnTo>
                <a:cubicBezTo>
                  <a:pt x="253" y="586"/>
                  <a:pt x="876" y="253"/>
                  <a:pt x="1770" y="253"/>
                </a:cubicBezTo>
                <a:cubicBezTo>
                  <a:pt x="2664" y="253"/>
                  <a:pt x="3287" y="586"/>
                  <a:pt x="3287" y="885"/>
                </a:cubicBezTo>
                <a:lnTo>
                  <a:pt x="3287" y="4594"/>
                </a:lnTo>
                <a:close/>
                <a:moveTo>
                  <a:pt x="6574" y="4594"/>
                </a:moveTo>
                <a:cubicBezTo>
                  <a:pt x="6258" y="4339"/>
                  <a:pt x="5708" y="4172"/>
                  <a:pt x="5057" y="4172"/>
                </a:cubicBezTo>
                <a:cubicBezTo>
                  <a:pt x="4406" y="4172"/>
                  <a:pt x="3824" y="4339"/>
                  <a:pt x="3540" y="4594"/>
                </a:cubicBezTo>
                <a:lnTo>
                  <a:pt x="3540" y="885"/>
                </a:lnTo>
                <a:cubicBezTo>
                  <a:pt x="3540" y="586"/>
                  <a:pt x="4163" y="253"/>
                  <a:pt x="5057" y="253"/>
                </a:cubicBezTo>
                <a:cubicBezTo>
                  <a:pt x="5951" y="253"/>
                  <a:pt x="6574" y="586"/>
                  <a:pt x="6574" y="885"/>
                </a:cubicBezTo>
                <a:lnTo>
                  <a:pt x="6574" y="4594"/>
                </a:lnTo>
                <a:close/>
              </a:path>
            </a:pathLst>
          </a:custGeom>
          <a:solidFill>
            <a:schemeClr val="accent1"/>
          </a:solidFill>
          <a:ln>
            <a:noFill/>
          </a:ln>
        </p:spPr>
      </p:sp>
      <p:sp>
        <p:nvSpPr>
          <p:cNvPr id="60" name="wipes_157758"/>
          <p:cNvSpPr>
            <a:spLocks noChangeAspect="1"/>
          </p:cNvSpPr>
          <p:nvPr/>
        </p:nvSpPr>
        <p:spPr bwMode="auto">
          <a:xfrm>
            <a:off x="7937640" y="3210492"/>
            <a:ext cx="624147" cy="629310"/>
          </a:xfrm>
          <a:custGeom>
            <a:avLst/>
            <a:gdLst>
              <a:gd name="T0" fmla="*/ 5522 w 6400"/>
              <a:gd name="T1" fmla="*/ 3064 h 6400"/>
              <a:gd name="T2" fmla="*/ 6239 w 6400"/>
              <a:gd name="T3" fmla="*/ 1770 h 6400"/>
              <a:gd name="T4" fmla="*/ 4509 w 6400"/>
              <a:gd name="T5" fmla="*/ 39 h 6400"/>
              <a:gd name="T6" fmla="*/ 4417 w 6400"/>
              <a:gd name="T7" fmla="*/ 0 h 6400"/>
              <a:gd name="T8" fmla="*/ 1985 w 6400"/>
              <a:gd name="T9" fmla="*/ 0 h 6400"/>
              <a:gd name="T10" fmla="*/ 1981 w 6400"/>
              <a:gd name="T11" fmla="*/ 0 h 6400"/>
              <a:gd name="T12" fmla="*/ 1890 w 6400"/>
              <a:gd name="T13" fmla="*/ 40 h 6400"/>
              <a:gd name="T14" fmla="*/ 161 w 6400"/>
              <a:gd name="T15" fmla="*/ 2347 h 6400"/>
              <a:gd name="T16" fmla="*/ 667 w 6400"/>
              <a:gd name="T17" fmla="*/ 3064 h 6400"/>
              <a:gd name="T18" fmla="*/ 0 w 6400"/>
              <a:gd name="T19" fmla="*/ 5733 h 6400"/>
              <a:gd name="T20" fmla="*/ 5733 w 6400"/>
              <a:gd name="T21" fmla="*/ 6400 h 6400"/>
              <a:gd name="T22" fmla="*/ 6400 w 6400"/>
              <a:gd name="T23" fmla="*/ 3732 h 6400"/>
              <a:gd name="T24" fmla="*/ 4093 w 6400"/>
              <a:gd name="T25" fmla="*/ 267 h 6400"/>
              <a:gd name="T26" fmla="*/ 3200 w 6400"/>
              <a:gd name="T27" fmla="*/ 1102 h 6400"/>
              <a:gd name="T28" fmla="*/ 2307 w 6400"/>
              <a:gd name="T29" fmla="*/ 267 h 6400"/>
              <a:gd name="T30" fmla="*/ 349 w 6400"/>
              <a:gd name="T31" fmla="*/ 2158 h 6400"/>
              <a:gd name="T32" fmla="*/ 1985 w 6400"/>
              <a:gd name="T33" fmla="*/ 322 h 6400"/>
              <a:gd name="T34" fmla="*/ 3200 w 6400"/>
              <a:gd name="T35" fmla="*/ 1369 h 6400"/>
              <a:gd name="T36" fmla="*/ 4415 w 6400"/>
              <a:gd name="T37" fmla="*/ 322 h 6400"/>
              <a:gd name="T38" fmla="*/ 6051 w 6400"/>
              <a:gd name="T39" fmla="*/ 2158 h 6400"/>
              <a:gd name="T40" fmla="*/ 5105 w 6400"/>
              <a:gd name="T41" fmla="*/ 3104 h 6400"/>
              <a:gd name="T42" fmla="*/ 2322 w 6400"/>
              <a:gd name="T43" fmla="*/ 4132 h 6400"/>
              <a:gd name="T44" fmla="*/ 6133 w 6400"/>
              <a:gd name="T45" fmla="*/ 5733 h 6400"/>
              <a:gd name="T46" fmla="*/ 667 w 6400"/>
              <a:gd name="T47" fmla="*/ 6133 h 6400"/>
              <a:gd name="T48" fmla="*/ 267 w 6400"/>
              <a:gd name="T49" fmla="*/ 5333 h 6400"/>
              <a:gd name="T50" fmla="*/ 6133 w 6400"/>
              <a:gd name="T51" fmla="*/ 5733 h 6400"/>
              <a:gd name="T52" fmla="*/ 267 w 6400"/>
              <a:gd name="T53" fmla="*/ 5066 h 6400"/>
              <a:gd name="T54" fmla="*/ 667 w 6400"/>
              <a:gd name="T55" fmla="*/ 3331 h 6400"/>
              <a:gd name="T56" fmla="*/ 1945 w 6400"/>
              <a:gd name="T57" fmla="*/ 4132 h 6400"/>
              <a:gd name="T58" fmla="*/ 1200 w 6400"/>
              <a:gd name="T59" fmla="*/ 4265 h 6400"/>
              <a:gd name="T60" fmla="*/ 5067 w 6400"/>
              <a:gd name="T61" fmla="*/ 4399 h 6400"/>
              <a:gd name="T62" fmla="*/ 5067 w 6400"/>
              <a:gd name="T63" fmla="*/ 4132 h 6400"/>
              <a:gd name="T64" fmla="*/ 5255 w 6400"/>
              <a:gd name="T65" fmla="*/ 3331 h 6400"/>
              <a:gd name="T66" fmla="*/ 6133 w 6400"/>
              <a:gd name="T67" fmla="*/ 3732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00" h="6400">
                <a:moveTo>
                  <a:pt x="5733" y="3064"/>
                </a:moveTo>
                <a:lnTo>
                  <a:pt x="5522" y="3064"/>
                </a:lnTo>
                <a:lnTo>
                  <a:pt x="6239" y="2347"/>
                </a:lnTo>
                <a:cubicBezTo>
                  <a:pt x="6398" y="2188"/>
                  <a:pt x="6398" y="1929"/>
                  <a:pt x="6239" y="1770"/>
                </a:cubicBezTo>
                <a:lnTo>
                  <a:pt x="4510" y="40"/>
                </a:lnTo>
                <a:cubicBezTo>
                  <a:pt x="4510" y="40"/>
                  <a:pt x="4510" y="39"/>
                  <a:pt x="4509" y="39"/>
                </a:cubicBezTo>
                <a:cubicBezTo>
                  <a:pt x="4484" y="14"/>
                  <a:pt x="4451" y="1"/>
                  <a:pt x="4417" y="0"/>
                </a:cubicBezTo>
                <a:lnTo>
                  <a:pt x="4417" y="0"/>
                </a:lnTo>
                <a:cubicBezTo>
                  <a:pt x="4416" y="0"/>
                  <a:pt x="4416" y="0"/>
                  <a:pt x="4415" y="0"/>
                </a:cubicBezTo>
                <a:lnTo>
                  <a:pt x="1985" y="0"/>
                </a:lnTo>
                <a:cubicBezTo>
                  <a:pt x="1984" y="0"/>
                  <a:pt x="1982" y="0"/>
                  <a:pt x="1981" y="0"/>
                </a:cubicBezTo>
                <a:lnTo>
                  <a:pt x="1981" y="0"/>
                </a:lnTo>
                <a:cubicBezTo>
                  <a:pt x="1948" y="1"/>
                  <a:pt x="1916" y="14"/>
                  <a:pt x="1891" y="39"/>
                </a:cubicBezTo>
                <a:cubicBezTo>
                  <a:pt x="1890" y="39"/>
                  <a:pt x="1890" y="40"/>
                  <a:pt x="1890" y="40"/>
                </a:cubicBezTo>
                <a:lnTo>
                  <a:pt x="161" y="1770"/>
                </a:lnTo>
                <a:cubicBezTo>
                  <a:pt x="2" y="1929"/>
                  <a:pt x="2" y="2188"/>
                  <a:pt x="161" y="2347"/>
                </a:cubicBezTo>
                <a:lnTo>
                  <a:pt x="878" y="3064"/>
                </a:lnTo>
                <a:lnTo>
                  <a:pt x="667" y="3064"/>
                </a:lnTo>
                <a:cubicBezTo>
                  <a:pt x="299" y="3064"/>
                  <a:pt x="0" y="3364"/>
                  <a:pt x="0" y="3732"/>
                </a:cubicBezTo>
                <a:lnTo>
                  <a:pt x="0" y="5733"/>
                </a:lnTo>
                <a:cubicBezTo>
                  <a:pt x="0" y="6101"/>
                  <a:pt x="299" y="6400"/>
                  <a:pt x="667" y="6400"/>
                </a:cubicBezTo>
                <a:lnTo>
                  <a:pt x="5733" y="6400"/>
                </a:lnTo>
                <a:cubicBezTo>
                  <a:pt x="6101" y="6400"/>
                  <a:pt x="6400" y="6101"/>
                  <a:pt x="6400" y="5733"/>
                </a:cubicBezTo>
                <a:lnTo>
                  <a:pt x="6400" y="3732"/>
                </a:lnTo>
                <a:cubicBezTo>
                  <a:pt x="6400" y="3364"/>
                  <a:pt x="6101" y="3064"/>
                  <a:pt x="5733" y="3064"/>
                </a:cubicBezTo>
                <a:close/>
                <a:moveTo>
                  <a:pt x="4093" y="267"/>
                </a:moveTo>
                <a:lnTo>
                  <a:pt x="3299" y="1061"/>
                </a:lnTo>
                <a:cubicBezTo>
                  <a:pt x="3273" y="1088"/>
                  <a:pt x="3238" y="1102"/>
                  <a:pt x="3200" y="1102"/>
                </a:cubicBezTo>
                <a:cubicBezTo>
                  <a:pt x="3162" y="1102"/>
                  <a:pt x="3127" y="1088"/>
                  <a:pt x="3101" y="1061"/>
                </a:cubicBezTo>
                <a:lnTo>
                  <a:pt x="2307" y="267"/>
                </a:lnTo>
                <a:lnTo>
                  <a:pt x="4093" y="267"/>
                </a:lnTo>
                <a:close/>
                <a:moveTo>
                  <a:pt x="349" y="2158"/>
                </a:moveTo>
                <a:cubicBezTo>
                  <a:pt x="294" y="2103"/>
                  <a:pt x="294" y="2014"/>
                  <a:pt x="349" y="1959"/>
                </a:cubicBezTo>
                <a:lnTo>
                  <a:pt x="1985" y="322"/>
                </a:lnTo>
                <a:lnTo>
                  <a:pt x="2912" y="1250"/>
                </a:lnTo>
                <a:cubicBezTo>
                  <a:pt x="2989" y="1327"/>
                  <a:pt x="3091" y="1369"/>
                  <a:pt x="3200" y="1369"/>
                </a:cubicBezTo>
                <a:cubicBezTo>
                  <a:pt x="3309" y="1369"/>
                  <a:pt x="3411" y="1327"/>
                  <a:pt x="3488" y="1250"/>
                </a:cubicBezTo>
                <a:lnTo>
                  <a:pt x="4415" y="322"/>
                </a:lnTo>
                <a:lnTo>
                  <a:pt x="6051" y="1959"/>
                </a:lnTo>
                <a:cubicBezTo>
                  <a:pt x="6106" y="2014"/>
                  <a:pt x="6106" y="2103"/>
                  <a:pt x="6051" y="2158"/>
                </a:cubicBezTo>
                <a:lnTo>
                  <a:pt x="5106" y="3103"/>
                </a:lnTo>
                <a:cubicBezTo>
                  <a:pt x="5106" y="3103"/>
                  <a:pt x="5106" y="3104"/>
                  <a:pt x="5105" y="3104"/>
                </a:cubicBezTo>
                <a:lnTo>
                  <a:pt x="4078" y="4132"/>
                </a:lnTo>
                <a:lnTo>
                  <a:pt x="2322" y="4132"/>
                </a:lnTo>
                <a:lnTo>
                  <a:pt x="349" y="2158"/>
                </a:lnTo>
                <a:close/>
                <a:moveTo>
                  <a:pt x="6133" y="5733"/>
                </a:moveTo>
                <a:cubicBezTo>
                  <a:pt x="6133" y="5954"/>
                  <a:pt x="5954" y="6133"/>
                  <a:pt x="5733" y="6133"/>
                </a:cubicBezTo>
                <a:lnTo>
                  <a:pt x="667" y="6133"/>
                </a:lnTo>
                <a:cubicBezTo>
                  <a:pt x="446" y="6133"/>
                  <a:pt x="267" y="5954"/>
                  <a:pt x="267" y="5733"/>
                </a:cubicBezTo>
                <a:lnTo>
                  <a:pt x="267" y="5333"/>
                </a:lnTo>
                <a:lnTo>
                  <a:pt x="6133" y="5333"/>
                </a:lnTo>
                <a:lnTo>
                  <a:pt x="6133" y="5733"/>
                </a:lnTo>
                <a:close/>
                <a:moveTo>
                  <a:pt x="6133" y="5066"/>
                </a:moveTo>
                <a:lnTo>
                  <a:pt x="267" y="5066"/>
                </a:lnTo>
                <a:lnTo>
                  <a:pt x="267" y="3732"/>
                </a:lnTo>
                <a:cubicBezTo>
                  <a:pt x="267" y="3511"/>
                  <a:pt x="446" y="3331"/>
                  <a:pt x="667" y="3331"/>
                </a:cubicBezTo>
                <a:lnTo>
                  <a:pt x="1145" y="3331"/>
                </a:lnTo>
                <a:lnTo>
                  <a:pt x="1945" y="4132"/>
                </a:lnTo>
                <a:lnTo>
                  <a:pt x="1333" y="4132"/>
                </a:lnTo>
                <a:cubicBezTo>
                  <a:pt x="1260" y="4132"/>
                  <a:pt x="1200" y="4192"/>
                  <a:pt x="1200" y="4265"/>
                </a:cubicBezTo>
                <a:cubicBezTo>
                  <a:pt x="1200" y="4339"/>
                  <a:pt x="1260" y="4399"/>
                  <a:pt x="1333" y="4399"/>
                </a:cubicBezTo>
                <a:lnTo>
                  <a:pt x="5067" y="4399"/>
                </a:lnTo>
                <a:cubicBezTo>
                  <a:pt x="5140" y="4399"/>
                  <a:pt x="5200" y="4339"/>
                  <a:pt x="5200" y="4265"/>
                </a:cubicBezTo>
                <a:cubicBezTo>
                  <a:pt x="5200" y="4192"/>
                  <a:pt x="5140" y="4132"/>
                  <a:pt x="5067" y="4132"/>
                </a:cubicBezTo>
                <a:lnTo>
                  <a:pt x="4455" y="4132"/>
                </a:lnTo>
                <a:lnTo>
                  <a:pt x="5255" y="3331"/>
                </a:lnTo>
                <a:lnTo>
                  <a:pt x="5733" y="3331"/>
                </a:lnTo>
                <a:cubicBezTo>
                  <a:pt x="5954" y="3331"/>
                  <a:pt x="6133" y="3511"/>
                  <a:pt x="6133" y="3732"/>
                </a:cubicBezTo>
                <a:lnTo>
                  <a:pt x="6133" y="5066"/>
                </a:lnTo>
                <a:close/>
              </a:path>
            </a:pathLst>
          </a:custGeom>
          <a:solidFill>
            <a:schemeClr val="accent1"/>
          </a:solidFill>
          <a:ln>
            <a:noFill/>
          </a:ln>
        </p:spPr>
      </p:sp>
      <p:sp>
        <p:nvSpPr>
          <p:cNvPr id="2" name="灯片编号占位符 1"/>
          <p:cNvSpPr>
            <a:spLocks noGrp="1"/>
          </p:cNvSpPr>
          <p:nvPr>
            <p:ph type="sldNum" sz="quarter" idx="4"/>
          </p:nvPr>
        </p:nvSpPr>
        <p:spPr/>
        <p:txBody>
          <a:bodyPr/>
          <a:lstStyle/>
          <a:p>
            <a:fld id="{48F10FC4-DD5C-4C24-B849-D8A0B2DC9874}" type="slidenum">
              <a:rPr lang="zh-CN" altLang="en-US" smtClean="0"/>
            </a:fld>
            <a:endParaRPr lang="zh-CN" altLang="en-US"/>
          </a:p>
        </p:txBody>
      </p:sp>
      <p:sp>
        <p:nvSpPr>
          <p:cNvPr id="3" name="矩形 2"/>
          <p:cNvSpPr/>
          <p:nvPr/>
        </p:nvSpPr>
        <p:spPr>
          <a:xfrm>
            <a:off x="11062970" y="83185"/>
            <a:ext cx="1035685" cy="927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sld>
</file>

<file path=ppt/tags/tag1.xml><?xml version="1.0" encoding="utf-8"?>
<p:tagLst xmlns:p="http://schemas.openxmlformats.org/presentationml/2006/main">
  <p:tag name="KSO_WM_SLIDE_MODEL_TYPE" val="cover"/>
</p:tagLst>
</file>

<file path=ppt/tags/tag2.xml><?xml version="1.0" encoding="utf-8"?>
<p:tagLst xmlns:p="http://schemas.openxmlformats.org/presentationml/2006/main">
  <p:tag name="KSO_WM_UNIT_PLACING_PICTURE_USER_VIEWPORT" val="{&quot;height&quot;:8680,&quot;width&quot;:16858}"/>
</p:tagLst>
</file>

<file path=ppt/tags/tag3.xml><?xml version="1.0" encoding="utf-8"?>
<p:tagLst xmlns:p="http://schemas.openxmlformats.org/presentationml/2006/main">
  <p:tag name="REFSHAPE" val="622818196"/>
  <p:tag name="KSO_WM_UNIT_PLACING_PICTURE_USER_VIEWPORT" val="{&quot;height&quot;:7480.050393700787,&quot;width&quot;:15509.916535433071}"/>
</p:tagLst>
</file>

<file path=ppt/theme/theme1.xml><?xml version="1.0" encoding="utf-8"?>
<a:theme xmlns:a="http://schemas.openxmlformats.org/drawingml/2006/main" name="Office 主题​​">
  <a:themeElements>
    <a:clrScheme name="自定义 6">
      <a:dk1>
        <a:sysClr val="windowText" lastClr="000000"/>
      </a:dk1>
      <a:lt1>
        <a:sysClr val="window" lastClr="FFFFFF"/>
      </a:lt1>
      <a:dk2>
        <a:srgbClr val="44546A"/>
      </a:dk2>
      <a:lt2>
        <a:srgbClr val="E7E6E6"/>
      </a:lt2>
      <a:accent1>
        <a:srgbClr val="006D39"/>
      </a:accent1>
      <a:accent2>
        <a:srgbClr val="008F77"/>
      </a:accent2>
      <a:accent3>
        <a:srgbClr val="ED7D31"/>
      </a:accent3>
      <a:accent4>
        <a:srgbClr val="FFC000"/>
      </a:accent4>
      <a:accent5>
        <a:srgbClr val="5B9BD5"/>
      </a:accent5>
      <a:accent6>
        <a:srgbClr val="F4F9F1"/>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2204</Words>
  <Application>WPS 演示</Application>
  <PresentationFormat>宽屏</PresentationFormat>
  <Paragraphs>326</Paragraphs>
  <Slides>40</Slides>
  <Notes>23</Notes>
  <HiddenSlides>0</HiddenSlides>
  <MMClips>0</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40</vt:i4>
      </vt:variant>
    </vt:vector>
  </HeadingPairs>
  <TitlesOfParts>
    <vt:vector size="71" baseType="lpstr">
      <vt:lpstr>Arial</vt:lpstr>
      <vt:lpstr>宋体</vt:lpstr>
      <vt:lpstr>Wingdings</vt:lpstr>
      <vt:lpstr>微软雅黑</vt:lpstr>
      <vt:lpstr>DIN Light</vt:lpstr>
      <vt:lpstr>微软雅黑 Light</vt:lpstr>
      <vt:lpstr>等线</vt:lpstr>
      <vt:lpstr>Segoe UI Light</vt:lpstr>
      <vt:lpstr>楷体</vt:lpstr>
      <vt:lpstr>思源黑体 CN Light</vt:lpstr>
      <vt:lpstr>思源黑体 CN Bold</vt:lpstr>
      <vt:lpstr>黑体</vt:lpstr>
      <vt:lpstr>思源黑体 CN Light</vt:lpstr>
      <vt:lpstr>Segoe UI Light</vt:lpstr>
      <vt:lpstr>思源黑体 CN Bold</vt:lpstr>
      <vt:lpstr>Arial Unicode MS</vt:lpstr>
      <vt:lpstr>等线 Light</vt:lpstr>
      <vt:lpstr>Arial</vt:lpstr>
      <vt:lpstr>Calibri</vt:lpstr>
      <vt:lpstr>FZYongKeTiS</vt:lpstr>
      <vt:lpstr>幼圆</vt:lpstr>
      <vt:lpstr>Helvetica Neue</vt:lpstr>
      <vt:lpstr>Impact</vt:lpstr>
      <vt:lpstr>Segoe Print</vt:lpstr>
      <vt:lpstr>DIN Light</vt:lpstr>
      <vt:lpstr>FZYongKeTiS</vt:lpstr>
      <vt:lpstr>微软雅黑 Light</vt:lpstr>
      <vt:lpstr>思源黑体 CN Bold</vt:lpstr>
      <vt:lpstr>思源黑体 CN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张伟崇;秦阳</dc:creator>
  <cp:keywords>www.51pptmoban.com</cp:keywords>
  <cp:lastModifiedBy>WANG</cp:lastModifiedBy>
  <cp:revision>190</cp:revision>
  <dcterms:created xsi:type="dcterms:W3CDTF">2018-12-02T14:41:00Z</dcterms:created>
  <dcterms:modified xsi:type="dcterms:W3CDTF">2020-02-21T03:30:31Z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