
<file path=[Content_Types].xml><?xml version="1.0" encoding="utf-8"?>
<Types xmlns="http://schemas.openxmlformats.org/package/2006/content-types">
  <Default Extension="jpeg" ContentType="image/jpeg"/>
  <Default Extension="png" ContentType="image/png"/>
  <Default Extension="emf" ContentType="image/x-em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svg" ContentType="image/svg+xml"/>
  <Override PartName="/ppt/media/image2.svg" ContentType="image/svg+xml"/>
  <Override PartName="/ppt/media/image3.svg" ContentType="image/svg+xml"/>
  <Override PartName="/ppt/media/image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348" r:id="rId3"/>
    <p:sldId id="3200" r:id="rId4"/>
    <p:sldId id="349" r:id="rId5"/>
    <p:sldId id="594" r:id="rId6"/>
    <p:sldId id="935" r:id="rId8"/>
    <p:sldId id="936" r:id="rId9"/>
    <p:sldId id="933" r:id="rId10"/>
    <p:sldId id="937" r:id="rId11"/>
    <p:sldId id="934" r:id="rId12"/>
    <p:sldId id="397" r:id="rId13"/>
    <p:sldId id="3135" r:id="rId14"/>
    <p:sldId id="399" r:id="rId15"/>
    <p:sldId id="512" r:id="rId16"/>
    <p:sldId id="513" r:id="rId17"/>
    <p:sldId id="791" r:id="rId18"/>
    <p:sldId id="792" r:id="rId19"/>
    <p:sldId id="795" r:id="rId20"/>
    <p:sldId id="793" r:id="rId21"/>
    <p:sldId id="798" r:id="rId22"/>
    <p:sldId id="797" r:id="rId23"/>
    <p:sldId id="800" r:id="rId24"/>
    <p:sldId id="799" r:id="rId25"/>
    <p:sldId id="794" r:id="rId26"/>
    <p:sldId id="581" r:id="rId27"/>
    <p:sldId id="3108" r:id="rId28"/>
    <p:sldId id="402" r:id="rId29"/>
    <p:sldId id="403" r:id="rId30"/>
    <p:sldId id="404" r:id="rId31"/>
    <p:sldId id="514" r:id="rId32"/>
    <p:sldId id="516" r:id="rId33"/>
    <p:sldId id="515" r:id="rId34"/>
    <p:sldId id="411" r:id="rId35"/>
    <p:sldId id="412" r:id="rId36"/>
    <p:sldId id="422" r:id="rId37"/>
    <p:sldId id="423" r:id="rId38"/>
    <p:sldId id="582" r:id="rId39"/>
    <p:sldId id="583" r:id="rId40"/>
    <p:sldId id="584" r:id="rId41"/>
    <p:sldId id="427" r:id="rId42"/>
    <p:sldId id="585" r:id="rId43"/>
    <p:sldId id="586" r:id="rId44"/>
    <p:sldId id="3176" r:id="rId45"/>
    <p:sldId id="3177" r:id="rId46"/>
    <p:sldId id="3178" r:id="rId47"/>
    <p:sldId id="3179" r:id="rId48"/>
    <p:sldId id="3180" r:id="rId49"/>
    <p:sldId id="3181" r:id="rId50"/>
    <p:sldId id="3182" r:id="rId51"/>
    <p:sldId id="3183" r:id="rId52"/>
    <p:sldId id="3184" r:id="rId53"/>
    <p:sldId id="3185" r:id="rId54"/>
    <p:sldId id="3186" r:id="rId55"/>
    <p:sldId id="3187" r:id="rId56"/>
    <p:sldId id="3188" r:id="rId57"/>
    <p:sldId id="3189" r:id="rId58"/>
    <p:sldId id="3190" r:id="rId59"/>
    <p:sldId id="3191" r:id="rId60"/>
    <p:sldId id="3192" r:id="rId61"/>
    <p:sldId id="3193" r:id="rId62"/>
    <p:sldId id="3194" r:id="rId63"/>
    <p:sldId id="3195" r:id="rId64"/>
    <p:sldId id="3196" r:id="rId65"/>
    <p:sldId id="3197" r:id="rId66"/>
    <p:sldId id="3198" r:id="rId67"/>
    <p:sldId id="3199" r:id="rId68"/>
    <p:sldId id="637" r:id="rId69"/>
    <p:sldId id="638" r:id="rId70"/>
    <p:sldId id="639" r:id="rId71"/>
    <p:sldId id="640" r:id="rId72"/>
    <p:sldId id="641" r:id="rId73"/>
    <p:sldId id="642" r:id="rId74"/>
    <p:sldId id="643" r:id="rId75"/>
    <p:sldId id="644" r:id="rId76"/>
    <p:sldId id="351" r:id="rId7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开场" id="{BAFD264D-6521-42BB-9CD4-16585221CF79}">
          <p14:sldIdLst>
            <p14:sldId id="348"/>
            <p14:sldId id="3200"/>
          </p14:sldIdLst>
        </p14:section>
        <p14:section name="公司介绍" id="{338F682B-1AF7-4170-8A03-A3BAE6A298BE}">
          <p14:sldIdLst>
            <p14:sldId id="349"/>
            <p14:sldId id="594"/>
            <p14:sldId id="935"/>
            <p14:sldId id="936"/>
            <p14:sldId id="933"/>
            <p14:sldId id="937"/>
            <p14:sldId id="934"/>
          </p14:sldIdLst>
        </p14:section>
        <p14:section name="论文选题" id="{DF19DE86-ED92-4118-98DC-EB7D168519F4}">
          <p14:sldIdLst>
            <p14:sldId id="397"/>
            <p14:sldId id="3135"/>
            <p14:sldId id="399"/>
            <p14:sldId id="512"/>
            <p14:sldId id="513"/>
            <p14:sldId id="791"/>
            <p14:sldId id="792"/>
            <p14:sldId id="795"/>
            <p14:sldId id="793"/>
            <p14:sldId id="798"/>
            <p14:sldId id="797"/>
            <p14:sldId id="800"/>
            <p14:sldId id="799"/>
            <p14:sldId id="794"/>
            <p14:sldId id="581"/>
            <p14:sldId id="3108"/>
          </p14:sldIdLst>
        </p14:section>
        <p14:section name="资源获取" id="{EAD36689-6993-44EE-ADF0-32FF90C5B6AF}">
          <p14:sldIdLst>
            <p14:sldId id="402"/>
            <p14:sldId id="403"/>
            <p14:sldId id="404"/>
            <p14:sldId id="514"/>
            <p14:sldId id="516"/>
            <p14:sldId id="515"/>
            <p14:sldId id="411"/>
            <p14:sldId id="412"/>
          </p14:sldIdLst>
        </p14:section>
        <p14:section name="文献学习" id="{308A2BDB-1CBF-4164-ACD8-AAC6313DFD06}">
          <p14:sldIdLst>
            <p14:sldId id="422"/>
            <p14:sldId id="423"/>
            <p14:sldId id="582"/>
            <p14:sldId id="583"/>
            <p14:sldId id="584"/>
            <p14:sldId id="427"/>
            <p14:sldId id="585"/>
            <p14:sldId id="586"/>
          </p14:sldIdLst>
        </p14:section>
        <p14:section name="写作投稿" id="{D67E2A3A-E797-4E77-B819-2E9AA9530AD5}">
          <p14:sldIdLst>
            <p14:sldId id="3176"/>
            <p14:sldId id="3177"/>
            <p14:sldId id="3178"/>
            <p14:sldId id="3179"/>
            <p14:sldId id="3180"/>
            <p14:sldId id="3181"/>
            <p14:sldId id="3182"/>
            <p14:sldId id="3183"/>
            <p14:sldId id="3184"/>
            <p14:sldId id="3185"/>
            <p14:sldId id="3186"/>
            <p14:sldId id="3187"/>
            <p14:sldId id="3188"/>
            <p14:sldId id="3189"/>
            <p14:sldId id="3190"/>
            <p14:sldId id="3191"/>
            <p14:sldId id="3192"/>
            <p14:sldId id="3193"/>
            <p14:sldId id="3194"/>
            <p14:sldId id="3195"/>
            <p14:sldId id="3196"/>
            <p14:sldId id="3197"/>
            <p14:sldId id="3198"/>
            <p14:sldId id="3199"/>
          </p14:sldIdLst>
        </p14:section>
        <p14:section name="全球学术快报" id="{E6D8B317-C002-4E21-B84F-C6D4C62B64EB}">
          <p14:sldIdLst>
            <p14:sldId id="637"/>
            <p14:sldId id="638"/>
            <p14:sldId id="639"/>
            <p14:sldId id="640"/>
            <p14:sldId id="641"/>
            <p14:sldId id="642"/>
            <p14:sldId id="643"/>
            <p14:sldId id="644"/>
          </p14:sldIdLst>
        </p14:section>
        <p14:section name="结尾" id="{9E215461-C1C0-4166-B4F1-1C5D611A1762}">
          <p14:sldIdLst>
            <p14:sldId id="351"/>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 lastIdx="1" clrIdx="0"/>
  <p:cmAuthor id="1" name="Admin" initials="A" lastIdx="0" clrIdx="0"/>
  <p:cmAuthor id="2" name="作者" initials="作" lastIdx="0" clrIdx="1"/>
  <p:cmAuthor id="3" name="green" initials="g"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D33"/>
    <a:srgbClr val="008F77"/>
    <a:srgbClr val="ED7D31"/>
    <a:srgbClr val="D9D9D9"/>
    <a:srgbClr val="F4F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74" autoAdjust="0"/>
    <p:restoredTop sz="94660"/>
  </p:normalViewPr>
  <p:slideViewPr>
    <p:cSldViewPr snapToGrid="0" showGuides="1">
      <p:cViewPr varScale="1">
        <p:scale>
          <a:sx n="63" d="100"/>
          <a:sy n="63" d="100"/>
        </p:scale>
        <p:origin x="704" y="32"/>
      </p:cViewPr>
      <p:guideLst>
        <p:guide orient="horz" pos="2423"/>
        <p:guide pos="6078"/>
        <p:guide pos="698"/>
        <p:guide pos="6912"/>
        <p:guide orient="horz" pos="597"/>
        <p:guide orient="horz" pos="152"/>
        <p:guide orient="horz" pos="1131"/>
        <p:guide orient="horz" pos="3216"/>
        <p:guide pos="2666"/>
        <p:guide pos="4952"/>
        <p:guide orient="horz" pos="1752"/>
        <p:guide orient="horz" pos="190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1" Type="http://schemas.openxmlformats.org/officeDocument/2006/relationships/commentAuthors" Target="commentAuthors.xml"/><Relationship Id="rId80" Type="http://schemas.openxmlformats.org/officeDocument/2006/relationships/tableStyles" Target="tableStyles.xml"/><Relationship Id="rId8" Type="http://schemas.openxmlformats.org/officeDocument/2006/relationships/slide" Target="slides/slide5.xml"/><Relationship Id="rId79" Type="http://schemas.openxmlformats.org/officeDocument/2006/relationships/viewProps" Target="viewProps.xml"/><Relationship Id="rId78" Type="http://schemas.openxmlformats.org/officeDocument/2006/relationships/presProps" Target="presProps.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notesMaster" Target="notesMasters/notesMaster1.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207C9B-F267-4A03-AD17-089EEDB418E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A4DF3B-20F9-4663-ACCD-B16856B4F9C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olidFill>
                  <a:srgbClr val="FFFFFF"/>
                </a:solidFill>
                <a:sym typeface="+mn-ea"/>
              </a:rPr>
              <a:t>学习</a:t>
            </a:r>
            <a:r>
              <a:rPr lang="zh-CN" altLang="en-US" b="1" dirty="0">
                <a:solidFill>
                  <a:srgbClr val="C00000"/>
                </a:solidFill>
                <a:sym typeface="+mn-ea"/>
              </a:rPr>
              <a:t>不同类型</a:t>
            </a:r>
            <a:r>
              <a:rPr lang="zh-CN" altLang="en-US" dirty="0">
                <a:solidFill>
                  <a:srgbClr val="FFFFFF"/>
                </a:solidFill>
                <a:sym typeface="+mn-ea"/>
              </a:rPr>
              <a:t>论文的结构特点（期刊论文、学位论文、会议论文）；收藏文献里的</a:t>
            </a:r>
            <a:r>
              <a:rPr lang="zh-CN" altLang="en-US" b="1" dirty="0">
                <a:solidFill>
                  <a:srgbClr val="C00000"/>
                </a:solidFill>
                <a:sym typeface="+mn-ea"/>
              </a:rPr>
              <a:t>学术语言表达方法</a:t>
            </a:r>
            <a:r>
              <a:rPr lang="zh-CN" altLang="en-US" dirty="0">
                <a:solidFill>
                  <a:srgbClr val="FFFFFF"/>
                </a:solidFill>
                <a:sym typeface="+mn-ea"/>
              </a:rPr>
              <a:t>；收藏</a:t>
            </a:r>
            <a:r>
              <a:rPr lang="zh-CN" altLang="en-US" b="1" dirty="0">
                <a:solidFill>
                  <a:schemeClr val="tx1"/>
                </a:solidFill>
                <a:sym typeface="+mn-ea"/>
              </a:rPr>
              <a:t>中</a:t>
            </a:r>
            <a:r>
              <a:rPr lang="zh-CN" altLang="en-US" b="1" dirty="0">
                <a:solidFill>
                  <a:srgbClr val="C00000"/>
                </a:solidFill>
                <a:sym typeface="+mn-ea"/>
              </a:rPr>
              <a:t>英文摘要</a:t>
            </a:r>
            <a:r>
              <a:rPr lang="zh-CN" altLang="en-US" dirty="0">
                <a:solidFill>
                  <a:srgbClr val="FFFFFF"/>
                </a:solidFill>
                <a:sym typeface="+mn-ea"/>
              </a:rPr>
              <a:t>的词汇和句子表达方式；关注文献里制作</a:t>
            </a:r>
            <a:r>
              <a:rPr lang="zh-CN" altLang="en-US" b="1" dirty="0">
                <a:solidFill>
                  <a:srgbClr val="C00000"/>
                </a:solidFill>
                <a:sym typeface="+mn-ea"/>
              </a:rPr>
              <a:t>图表</a:t>
            </a:r>
            <a:r>
              <a:rPr lang="zh-CN" altLang="en-US" dirty="0">
                <a:solidFill>
                  <a:srgbClr val="FFFFFF"/>
                </a:solidFill>
                <a:sym typeface="+mn-ea"/>
              </a:rPr>
              <a:t>的</a:t>
            </a:r>
            <a:r>
              <a:rPr lang="zh-CN" altLang="en-US" b="1" dirty="0">
                <a:solidFill>
                  <a:srgbClr val="C00000"/>
                </a:solidFill>
                <a:sym typeface="+mn-ea"/>
              </a:rPr>
              <a:t>工具</a:t>
            </a:r>
            <a:r>
              <a:rPr lang="zh-CN" altLang="en-US" dirty="0">
                <a:solidFill>
                  <a:srgbClr val="FFFFFF"/>
                </a:solidFill>
                <a:sym typeface="+mn-ea"/>
              </a:rPr>
              <a:t>或</a:t>
            </a:r>
            <a:r>
              <a:rPr lang="zh-CN" altLang="en-US" b="1" dirty="0">
                <a:solidFill>
                  <a:srgbClr val="C00000"/>
                </a:solidFill>
                <a:sym typeface="+mn-ea"/>
              </a:rPr>
              <a:t>软件；</a:t>
            </a:r>
            <a:r>
              <a:rPr lang="zh-CN" altLang="en-US" dirty="0">
                <a:solidFill>
                  <a:srgbClr val="FFFFFF"/>
                </a:solidFill>
                <a:sym typeface="+mn-ea"/>
              </a:rPr>
              <a:t>收藏文献所发表的</a:t>
            </a:r>
            <a:r>
              <a:rPr lang="zh-CN" altLang="en-US" b="1" dirty="0">
                <a:solidFill>
                  <a:srgbClr val="C00000"/>
                </a:solidFill>
                <a:sym typeface="+mn-ea"/>
              </a:rPr>
              <a:t>期刊</a:t>
            </a:r>
            <a:r>
              <a:rPr lang="zh-CN" altLang="en-US" dirty="0">
                <a:solidFill>
                  <a:srgbClr val="FFFFFF"/>
                </a:solidFill>
                <a:sym typeface="+mn-ea"/>
              </a:rPr>
              <a:t>，作为自己投稿的备选。</a:t>
            </a:r>
            <a:endParaRPr lang="zh-CN" altLang="en-US" dirty="0">
              <a:solidFill>
                <a:srgbClr val="FFFFFF"/>
              </a:solidFill>
              <a:sym typeface="+mn-ea"/>
            </a:endParaRPr>
          </a:p>
          <a:p>
            <a:endParaRPr lang="zh-CN" altLang="en-US" dirty="0">
              <a:solidFill>
                <a:srgbClr val="FFFFFF"/>
              </a:solidFill>
              <a:sym typeface="+mn-ea"/>
            </a:endParaRPr>
          </a:p>
          <a:p>
            <a:r>
              <a:rPr lang="zh-CN" altLang="en-US" dirty="0">
                <a:solidFill>
                  <a:srgbClr val="FFFFFF"/>
                </a:solidFill>
                <a:sym typeface="+mn-ea"/>
              </a:rPr>
              <a:t>互动</a:t>
            </a:r>
            <a:endParaRPr lang="zh-CN" altLang="en-US" dirty="0">
              <a:solidFill>
                <a:srgbClr val="FFFFFF"/>
              </a:solidFill>
            </a:endParaRPr>
          </a:p>
          <a:p>
            <a:endParaRPr lang="zh-CN" altLang="en-US" b="1" dirty="0">
              <a:solidFill>
                <a:srgbClr val="C00000"/>
              </a:solidFill>
            </a:endParaRPr>
          </a:p>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BDDDFC7-F288-4EFC-B594-E1B442751101}"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互动，发表论文情况，先选刊还是先写论文</a:t>
            </a:r>
            <a:endParaRPr lang="zh-CN" altLang="en-US"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你是世界上最了解你所做工作的专家，因此你也成为了最不合格的读者。</a:t>
            </a:r>
            <a:endParaRPr lang="zh-CN" altLang="en-US" dirty="0"/>
          </a:p>
          <a:p>
            <a:endParaRPr lang="zh-CN" altLang="en-US" dirty="0"/>
          </a:p>
          <a:p>
            <a:r>
              <a:rPr lang="zh-CN" altLang="en-US" b="1" noProof="0" dirty="0">
                <a:ln>
                  <a:noFill/>
                </a:ln>
                <a:solidFill>
                  <a:prstClr val="white"/>
                </a:solidFill>
                <a:effectLst/>
                <a:uLnTx/>
                <a:uFillTx/>
                <a:cs typeface="+mn-ea"/>
                <a:sym typeface="+mn-lt"/>
              </a:rPr>
              <a:t>小论文结构：</a:t>
            </a:r>
            <a:r>
              <a:rPr lang="zh-CN" altLang="en-US" noProof="0" dirty="0">
                <a:ln>
                  <a:noFill/>
                </a:ln>
                <a:solidFill>
                  <a:prstClr val="white"/>
                </a:solidFill>
                <a:effectLst/>
                <a:uLnTx/>
                <a:uFillTx/>
                <a:cs typeface="+mn-ea"/>
                <a:sym typeface="+mn-lt"/>
              </a:rPr>
              <a:t>中英文题目、中英文摘要、中英文关键词、正文、参考文献</a:t>
            </a:r>
            <a:endParaRPr lang="zh-CN" altLang="en-US" noProof="0" dirty="0">
              <a:ln>
                <a:noFill/>
              </a:ln>
              <a:solidFill>
                <a:prstClr val="white"/>
              </a:solidFill>
              <a:effectLst/>
              <a:uLnTx/>
              <a:uFillTx/>
              <a:cs typeface="+mn-ea"/>
              <a:sym typeface="+mn-lt"/>
            </a:endParaRPr>
          </a:p>
          <a:p>
            <a:endParaRPr lang="zh-CN" altLang="en-US" noProof="0" dirty="0">
              <a:ln>
                <a:noFill/>
              </a:ln>
              <a:solidFill>
                <a:prstClr val="white"/>
              </a:solidFill>
              <a:effectLst/>
              <a:uLnTx/>
              <a:uFillTx/>
              <a:cs typeface="+mn-ea"/>
              <a:sym typeface="+mn-lt"/>
            </a:endParaRPr>
          </a:p>
          <a:p>
            <a:r>
              <a:rPr lang="zh-CN" altLang="en-US" b="1" noProof="0" dirty="0">
                <a:ln>
                  <a:noFill/>
                </a:ln>
                <a:solidFill>
                  <a:prstClr val="white"/>
                </a:solidFill>
                <a:effectLst/>
                <a:uLnTx/>
                <a:uFillTx/>
                <a:cs typeface="+mn-ea"/>
                <a:sym typeface="+mn-lt"/>
              </a:rPr>
              <a:t>学术论文结构：</a:t>
            </a:r>
            <a:r>
              <a:rPr lang="zh-CN" altLang="en-US" noProof="0" dirty="0">
                <a:ln>
                  <a:noFill/>
                </a:ln>
                <a:solidFill>
                  <a:prstClr val="white"/>
                </a:solidFill>
                <a:effectLst/>
                <a:uLnTx/>
                <a:uFillTx/>
                <a:cs typeface="+mn-ea"/>
                <a:sym typeface="+mn-lt"/>
              </a:rPr>
              <a:t>中英文题目、原创性声明、目录、中英文摘要、中英文关键词、正文、注释、参考文献、附录、致谢等部分。</a:t>
            </a:r>
            <a:endParaRPr lang="zh-CN" altLang="en-US" noProof="0" dirty="0">
              <a:ln>
                <a:noFill/>
              </a:ln>
              <a:solidFill>
                <a:prstClr val="white"/>
              </a:solidFill>
              <a:effectLst/>
              <a:uLnTx/>
              <a:uFillTx/>
              <a:cs typeface="+mn-ea"/>
              <a:sym typeface="+mn-lt"/>
            </a:endParaRPr>
          </a:p>
          <a:p>
            <a:endParaRPr lang="zh-CN" altLang="en-US" b="1" noProof="0" dirty="0">
              <a:ln>
                <a:noFill/>
              </a:ln>
              <a:solidFill>
                <a:prstClr val="white"/>
              </a:solidFill>
              <a:effectLst/>
              <a:uLnTx/>
              <a:uFillTx/>
              <a:cs typeface="+mn-ea"/>
              <a:sym typeface="+mn-lt"/>
            </a:endParaRPr>
          </a:p>
          <a:p>
            <a:r>
              <a:rPr lang="zh-CN" altLang="en-US" b="1" noProof="0" dirty="0">
                <a:ln>
                  <a:noFill/>
                </a:ln>
                <a:solidFill>
                  <a:prstClr val="white"/>
                </a:solidFill>
                <a:effectLst/>
                <a:uLnTx/>
                <a:uFillTx/>
                <a:cs typeface="+mn-ea"/>
                <a:sym typeface="+mn-lt"/>
              </a:rPr>
              <a:t>小论文正文结构：</a:t>
            </a:r>
            <a:r>
              <a:rPr lang="zh-CN" altLang="en-US" noProof="0" dirty="0">
                <a:ln>
                  <a:noFill/>
                </a:ln>
                <a:solidFill>
                  <a:prstClr val="white"/>
                </a:solidFill>
                <a:effectLst/>
                <a:uLnTx/>
                <a:uFillTx/>
                <a:cs typeface="+mn-ea"/>
                <a:sym typeface="+mn-lt"/>
              </a:rPr>
              <a:t>引言、研究方法、结果与讨论、结论</a:t>
            </a:r>
            <a:endParaRPr lang="zh-CN" altLang="en-US" noProof="0" dirty="0">
              <a:ln>
                <a:noFill/>
              </a:ln>
              <a:solidFill>
                <a:prstClr val="white"/>
              </a:solidFill>
              <a:effectLst/>
              <a:uLnTx/>
              <a:uFillTx/>
              <a:cs typeface="+mn-ea"/>
              <a:sym typeface="+mn-lt"/>
            </a:endParaRPr>
          </a:p>
          <a:p>
            <a:endParaRPr lang="zh-CN" altLang="en-US" noProof="0" dirty="0">
              <a:ln>
                <a:noFill/>
              </a:ln>
              <a:solidFill>
                <a:prstClr val="white"/>
              </a:solidFill>
              <a:effectLst/>
              <a:uLnTx/>
              <a:uFillTx/>
              <a:cs typeface="+mn-ea"/>
              <a:sym typeface="+mn-lt"/>
            </a:endParaRPr>
          </a:p>
          <a:p>
            <a:r>
              <a:rPr lang="zh-CN" altLang="en-US" noProof="0" dirty="0">
                <a:ln>
                  <a:noFill/>
                </a:ln>
                <a:solidFill>
                  <a:prstClr val="white"/>
                </a:solidFill>
                <a:effectLst/>
                <a:uLnTx/>
                <a:uFillTx/>
                <a:cs typeface="+mn-ea"/>
                <a:sym typeface="+mn-lt"/>
              </a:rPr>
              <a:t>袁隆平在</a:t>
            </a:r>
            <a:r>
              <a:rPr lang="en-US" altLang="zh-CN" noProof="0" dirty="0">
                <a:ln>
                  <a:noFill/>
                </a:ln>
                <a:solidFill>
                  <a:prstClr val="white"/>
                </a:solidFill>
                <a:effectLst/>
                <a:uLnTx/>
                <a:uFillTx/>
                <a:cs typeface="+mn-ea"/>
                <a:sym typeface="+mn-lt"/>
              </a:rPr>
              <a:t>20</a:t>
            </a:r>
            <a:r>
              <a:rPr lang="zh-CN" altLang="en-US" noProof="0" dirty="0">
                <a:ln>
                  <a:noFill/>
                </a:ln>
                <a:solidFill>
                  <a:prstClr val="white"/>
                </a:solidFill>
                <a:effectLst/>
                <a:uLnTx/>
                <a:uFillTx/>
                <a:cs typeface="+mn-ea"/>
                <a:sym typeface="+mn-lt"/>
              </a:rPr>
              <a:t>世纪末在我国研究出杂交水稻，提高水稻产量，解决人民温饱问题</a:t>
            </a:r>
            <a:endParaRPr lang="en-US" altLang="zh-CN" noProof="0" dirty="0">
              <a:ln>
                <a:noFill/>
              </a:ln>
              <a:solidFill>
                <a:prstClr val="white"/>
              </a:solidFill>
              <a:effectLst/>
              <a:uLnTx/>
              <a:uFillTx/>
              <a:cs typeface="+mn-ea"/>
              <a:sym typeface="+mn-lt"/>
            </a:endParaRPr>
          </a:p>
          <a:p>
            <a:endParaRPr lang="zh-CN" altLang="en-US" noProof="0" dirty="0">
              <a:ln>
                <a:noFill/>
              </a:ln>
              <a:solidFill>
                <a:prstClr val="white"/>
              </a:solidFill>
              <a:effectLst/>
              <a:uLnTx/>
              <a:uFillTx/>
              <a:cs typeface="+mn-ea"/>
              <a:sym typeface="+mn-lt"/>
            </a:endParaRPr>
          </a:p>
          <a:p>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互动，发表论文情况，先选刊还是先写论文</a:t>
            </a:r>
            <a:endParaRPr lang="zh-CN" altLang="en-US"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你是世界上最了解你所做工作的专家，因此你也成为了最不合格的读者。</a:t>
            </a:r>
            <a:endParaRPr lang="zh-CN" altLang="en-US" dirty="0"/>
          </a:p>
          <a:p>
            <a:endParaRPr lang="zh-CN" altLang="en-US" dirty="0"/>
          </a:p>
          <a:p>
            <a:r>
              <a:rPr lang="zh-CN" altLang="en-US" b="1" noProof="0" dirty="0">
                <a:ln>
                  <a:noFill/>
                </a:ln>
                <a:solidFill>
                  <a:prstClr val="white"/>
                </a:solidFill>
                <a:effectLst/>
                <a:uLnTx/>
                <a:uFillTx/>
                <a:cs typeface="+mn-ea"/>
                <a:sym typeface="+mn-lt"/>
              </a:rPr>
              <a:t>小论文结构：</a:t>
            </a:r>
            <a:r>
              <a:rPr lang="zh-CN" altLang="en-US" noProof="0" dirty="0">
                <a:ln>
                  <a:noFill/>
                </a:ln>
                <a:solidFill>
                  <a:prstClr val="white"/>
                </a:solidFill>
                <a:effectLst/>
                <a:uLnTx/>
                <a:uFillTx/>
                <a:cs typeface="+mn-ea"/>
                <a:sym typeface="+mn-lt"/>
              </a:rPr>
              <a:t>中英文题目、中英文摘要、中英文关键词、正文、参考文献</a:t>
            </a:r>
            <a:endParaRPr lang="zh-CN" altLang="en-US" noProof="0" dirty="0">
              <a:ln>
                <a:noFill/>
              </a:ln>
              <a:solidFill>
                <a:prstClr val="white"/>
              </a:solidFill>
              <a:effectLst/>
              <a:uLnTx/>
              <a:uFillTx/>
              <a:cs typeface="+mn-ea"/>
              <a:sym typeface="+mn-lt"/>
            </a:endParaRPr>
          </a:p>
          <a:p>
            <a:endParaRPr lang="zh-CN" altLang="en-US" noProof="0" dirty="0">
              <a:ln>
                <a:noFill/>
              </a:ln>
              <a:solidFill>
                <a:prstClr val="white"/>
              </a:solidFill>
              <a:effectLst/>
              <a:uLnTx/>
              <a:uFillTx/>
              <a:cs typeface="+mn-ea"/>
              <a:sym typeface="+mn-lt"/>
            </a:endParaRPr>
          </a:p>
          <a:p>
            <a:r>
              <a:rPr lang="zh-CN" altLang="en-US" b="1" noProof="0" dirty="0">
                <a:ln>
                  <a:noFill/>
                </a:ln>
                <a:solidFill>
                  <a:prstClr val="white"/>
                </a:solidFill>
                <a:effectLst/>
                <a:uLnTx/>
                <a:uFillTx/>
                <a:cs typeface="+mn-ea"/>
                <a:sym typeface="+mn-lt"/>
              </a:rPr>
              <a:t>学术论文结构：</a:t>
            </a:r>
            <a:r>
              <a:rPr lang="zh-CN" altLang="en-US" noProof="0" dirty="0">
                <a:ln>
                  <a:noFill/>
                </a:ln>
                <a:solidFill>
                  <a:prstClr val="white"/>
                </a:solidFill>
                <a:effectLst/>
                <a:uLnTx/>
                <a:uFillTx/>
                <a:cs typeface="+mn-ea"/>
                <a:sym typeface="+mn-lt"/>
              </a:rPr>
              <a:t>中英文题目、原创性声明、目录、中英文摘要、中英文关键词、正文、注释、参考文献、附录、致谢等部分。</a:t>
            </a:r>
            <a:endParaRPr lang="zh-CN" altLang="en-US" noProof="0" dirty="0">
              <a:ln>
                <a:noFill/>
              </a:ln>
              <a:solidFill>
                <a:prstClr val="white"/>
              </a:solidFill>
              <a:effectLst/>
              <a:uLnTx/>
              <a:uFillTx/>
              <a:cs typeface="+mn-ea"/>
              <a:sym typeface="+mn-lt"/>
            </a:endParaRPr>
          </a:p>
          <a:p>
            <a:endParaRPr lang="zh-CN" altLang="en-US" b="1" noProof="0" dirty="0">
              <a:ln>
                <a:noFill/>
              </a:ln>
              <a:solidFill>
                <a:prstClr val="white"/>
              </a:solidFill>
              <a:effectLst/>
              <a:uLnTx/>
              <a:uFillTx/>
              <a:cs typeface="+mn-ea"/>
              <a:sym typeface="+mn-lt"/>
            </a:endParaRPr>
          </a:p>
          <a:p>
            <a:r>
              <a:rPr lang="zh-CN" altLang="en-US" b="1" noProof="0" dirty="0">
                <a:ln>
                  <a:noFill/>
                </a:ln>
                <a:solidFill>
                  <a:prstClr val="white"/>
                </a:solidFill>
                <a:effectLst/>
                <a:uLnTx/>
                <a:uFillTx/>
                <a:cs typeface="+mn-ea"/>
                <a:sym typeface="+mn-lt"/>
              </a:rPr>
              <a:t>小论文正文结构：</a:t>
            </a:r>
            <a:r>
              <a:rPr lang="zh-CN" altLang="en-US" noProof="0" dirty="0">
                <a:ln>
                  <a:noFill/>
                </a:ln>
                <a:solidFill>
                  <a:prstClr val="white"/>
                </a:solidFill>
                <a:effectLst/>
                <a:uLnTx/>
                <a:uFillTx/>
                <a:cs typeface="+mn-ea"/>
                <a:sym typeface="+mn-lt"/>
              </a:rPr>
              <a:t>引言、研究方法、结果与讨论、结论</a:t>
            </a:r>
            <a:endParaRPr lang="zh-CN" altLang="en-US" noProof="0" dirty="0">
              <a:ln>
                <a:noFill/>
              </a:ln>
              <a:solidFill>
                <a:prstClr val="white"/>
              </a:solidFill>
              <a:effectLst/>
              <a:uLnTx/>
              <a:uFillTx/>
              <a:cs typeface="+mn-ea"/>
              <a:sym typeface="+mn-lt"/>
            </a:endParaRPr>
          </a:p>
          <a:p>
            <a:endParaRPr lang="zh-CN" altLang="en-US" noProof="0" dirty="0">
              <a:ln>
                <a:noFill/>
              </a:ln>
              <a:solidFill>
                <a:prstClr val="white"/>
              </a:solidFill>
              <a:effectLst/>
              <a:uLnTx/>
              <a:uFillTx/>
              <a:cs typeface="+mn-ea"/>
              <a:sym typeface="+mn-lt"/>
            </a:endParaRPr>
          </a:p>
          <a:p>
            <a:r>
              <a:rPr lang="zh-CN" altLang="en-US" noProof="0" dirty="0">
                <a:ln>
                  <a:noFill/>
                </a:ln>
                <a:solidFill>
                  <a:prstClr val="white"/>
                </a:solidFill>
                <a:effectLst/>
                <a:uLnTx/>
                <a:uFillTx/>
                <a:cs typeface="+mn-ea"/>
                <a:sym typeface="+mn-lt"/>
              </a:rPr>
              <a:t>袁隆平在</a:t>
            </a:r>
            <a:r>
              <a:rPr lang="en-US" altLang="zh-CN" noProof="0" dirty="0">
                <a:ln>
                  <a:noFill/>
                </a:ln>
                <a:solidFill>
                  <a:prstClr val="white"/>
                </a:solidFill>
                <a:effectLst/>
                <a:uLnTx/>
                <a:uFillTx/>
                <a:cs typeface="+mn-ea"/>
                <a:sym typeface="+mn-lt"/>
              </a:rPr>
              <a:t>20</a:t>
            </a:r>
            <a:r>
              <a:rPr lang="zh-CN" altLang="en-US" noProof="0" dirty="0">
                <a:ln>
                  <a:noFill/>
                </a:ln>
                <a:solidFill>
                  <a:prstClr val="white"/>
                </a:solidFill>
                <a:effectLst/>
                <a:uLnTx/>
                <a:uFillTx/>
                <a:cs typeface="+mn-ea"/>
                <a:sym typeface="+mn-lt"/>
              </a:rPr>
              <a:t>世纪末在我国研究出杂交水稻，提高水稻产量，解决人民温饱问题</a:t>
            </a:r>
            <a:endParaRPr lang="en-US" altLang="zh-CN" noProof="0" dirty="0">
              <a:ln>
                <a:noFill/>
              </a:ln>
              <a:solidFill>
                <a:prstClr val="white"/>
              </a:solidFill>
              <a:effectLst/>
              <a:uLnTx/>
              <a:uFillTx/>
              <a:cs typeface="+mn-ea"/>
              <a:sym typeface="+mn-lt"/>
            </a:endParaRPr>
          </a:p>
          <a:p>
            <a:endParaRPr lang="zh-CN" altLang="en-US" noProof="0" dirty="0">
              <a:ln>
                <a:noFill/>
              </a:ln>
              <a:solidFill>
                <a:prstClr val="white"/>
              </a:solidFill>
              <a:effectLst/>
              <a:uLnTx/>
              <a:uFillTx/>
              <a:cs typeface="+mn-ea"/>
              <a:sym typeface="+mn-lt"/>
            </a:endParaRPr>
          </a:p>
          <a:p>
            <a:endParaRPr lang="zh-CN"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7F4DA30-AA03-4F72-96B9-33D624FA8F4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经济研究 月刊、金融与经济 月刊、世界经济 月刊、管理科学学报 月刊</a:t>
            </a:r>
            <a:endParaRPr lang="zh-CN" altLang="en-US" dirty="0"/>
          </a:p>
          <a:p>
            <a:r>
              <a:rPr lang="zh-CN" altLang="en-US" dirty="0"/>
              <a:t>新教育法对高等教育改革的影响</a:t>
            </a:r>
            <a:endParaRPr lang="zh-CN" altLang="en-US" dirty="0"/>
          </a:p>
          <a:p>
            <a:r>
              <a:rPr lang="zh-CN" altLang="en-US" dirty="0"/>
              <a:t>土壤学报、植物营养与肥料学报、作物学报、核农学报、中国农业大学学报</a:t>
            </a:r>
            <a:endParaRPr lang="zh-CN"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10</a:t>
            </a:r>
            <a:r>
              <a:rPr lang="zh-CN" altLang="en-US"/>
              <a:t>大来源专辑、</a:t>
            </a:r>
            <a:r>
              <a:rPr lang="en-US" altLang="zh-CN"/>
              <a:t>168</a:t>
            </a:r>
            <a:r>
              <a:rPr lang="zh-CN" altLang="en-US"/>
              <a:t>个学科，</a:t>
            </a:r>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10</a:t>
            </a:r>
            <a:r>
              <a:rPr lang="zh-CN" altLang="en-US"/>
              <a:t>大来源专辑、</a:t>
            </a:r>
            <a:r>
              <a:rPr lang="en-US" altLang="zh-CN"/>
              <a:t>168</a:t>
            </a:r>
            <a:r>
              <a:rPr lang="zh-CN" altLang="en-US"/>
              <a:t>个学科，</a:t>
            </a:r>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GB" dirty="0"/>
          </a:p>
        </p:txBody>
      </p:sp>
      <p:sp>
        <p:nvSpPr>
          <p:cNvPr id="4" name="幻灯片编号占位符 3"/>
          <p:cNvSpPr>
            <a:spLocks noGrp="1"/>
          </p:cNvSpPr>
          <p:nvPr>
            <p:ph type="sldNum" sz="quarter" idx="10"/>
          </p:nvPr>
        </p:nvSpPr>
        <p:spPr/>
        <p:txBody>
          <a:bodyPr/>
          <a:lstStyle/>
          <a:p>
            <a:fld id="{A9F89339-F489-8E4A-9526-299E45987E4B}" type="slidenum">
              <a:rPr lang="en-GB" smtClean="0"/>
            </a:fld>
            <a:endParaRPr lang="en-GB"/>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b="1" dirty="0">
                <a:solidFill>
                  <a:schemeClr val="bg1"/>
                </a:solidFill>
                <a:latin typeface="微软雅黑" panose="020B0503020204020204" pitchFamily="34" charset="-122"/>
                <a:ea typeface="微软雅黑" panose="020B0503020204020204" pitchFamily="34" charset="-122"/>
                <a:sym typeface="+mn-ea"/>
              </a:rPr>
              <a:t>期刊，</a:t>
            </a:r>
            <a:r>
              <a:rPr lang="zh-CN" altLang="en-US" dirty="0">
                <a:solidFill>
                  <a:schemeClr val="bg1"/>
                </a:solidFill>
                <a:latin typeface="微软雅黑" panose="020B0503020204020204" pitchFamily="34" charset="-122"/>
                <a:ea typeface="微软雅黑" panose="020B0503020204020204" pitchFamily="34" charset="-122"/>
                <a:sym typeface="+mn-ea"/>
              </a:rPr>
              <a:t>是学术成果传播的载体和纽带，也是获取学术知识和开展学术研究的基础。</a:t>
            </a:r>
            <a:endParaRPr lang="zh-CN" altLang="en-US" b="1" dirty="0">
              <a:solidFill>
                <a:schemeClr val="bg1"/>
              </a:solidFill>
              <a:latin typeface="微软雅黑" panose="020B0503020204020204" pitchFamily="34" charset="-122"/>
              <a:ea typeface="微软雅黑" panose="020B0503020204020204" pitchFamily="34" charset="-122"/>
              <a:sym typeface="+mn-ea"/>
            </a:endParaRPr>
          </a:p>
          <a:p>
            <a:r>
              <a:rPr lang="zh-CN" altLang="en-US" b="1" dirty="0">
                <a:solidFill>
                  <a:schemeClr val="bg1"/>
                </a:solidFill>
                <a:latin typeface="微软雅黑" panose="020B0503020204020204" pitchFamily="34" charset="-122"/>
                <a:ea typeface="微软雅黑" panose="020B0503020204020204" pitchFamily="34" charset="-122"/>
                <a:sym typeface="+mn-ea"/>
              </a:rPr>
              <a:t>选刊，</a:t>
            </a:r>
            <a:r>
              <a:rPr lang="zh-CN" altLang="en-US" dirty="0">
                <a:solidFill>
                  <a:schemeClr val="bg1"/>
                </a:solidFill>
                <a:latin typeface="微软雅黑" panose="020B0503020204020204" pitchFamily="34" charset="-122"/>
                <a:ea typeface="微软雅黑" panose="020B0503020204020204" pitchFamily="34" charset="-122"/>
                <a:sym typeface="+mn-ea"/>
              </a:rPr>
              <a:t>不仅关乎文章能否顺利发表，也关乎学术水平的定位。</a:t>
            </a:r>
            <a:endParaRPr lang="zh-CN" altLang="en-US" b="1" dirty="0">
              <a:solidFill>
                <a:schemeClr val="bg1"/>
              </a:solidFill>
              <a:latin typeface="微软雅黑" panose="020B0503020204020204" pitchFamily="34" charset="-122"/>
              <a:ea typeface="微软雅黑" panose="020B0503020204020204" pitchFamily="34" charset="-122"/>
              <a:sym typeface="+mn-ea"/>
            </a:endParaRPr>
          </a:p>
          <a:p>
            <a:r>
              <a:rPr lang="zh-CN" altLang="en-US" b="1" dirty="0">
                <a:solidFill>
                  <a:schemeClr val="bg1"/>
                </a:solidFill>
                <a:latin typeface="微软雅黑" panose="020B0503020204020204" pitchFamily="34" charset="-122"/>
                <a:ea typeface="微软雅黑" panose="020B0503020204020204" pitchFamily="34" charset="-122"/>
                <a:sym typeface="+mn-ea"/>
              </a:rPr>
              <a:t>论文撰写：</a:t>
            </a:r>
            <a:r>
              <a:rPr lang="zh-CN" altLang="en-US" dirty="0"/>
              <a:t>你是世界上最了解你所做工作的专家，因此你也成为了最不合格的读者。</a:t>
            </a:r>
            <a:endParaRPr lang="zh-CN" altLang="en-US" dirty="0"/>
          </a:p>
          <a:p>
            <a:r>
              <a:rPr lang="zh-CN" altLang="en-US" b="1" dirty="0">
                <a:solidFill>
                  <a:schemeClr val="bg1"/>
                </a:solidFill>
                <a:latin typeface="微软雅黑" panose="020B0503020204020204" pitchFamily="34" charset="-122"/>
                <a:ea typeface="微软雅黑" panose="020B0503020204020204" pitchFamily="34" charset="-122"/>
                <a:sym typeface="+mn-ea"/>
              </a:rPr>
              <a:t>论文投稿：</a:t>
            </a:r>
            <a:r>
              <a:rPr lang="zh-CN" altLang="en-US" dirty="0"/>
              <a:t>国际三大数据库SCI、EI和ISTP和国内的CSCD、中文核心期刊目录、CSSCI等。</a:t>
            </a:r>
            <a:endParaRPr lang="zh-CN" altLang="en-US" dirty="0"/>
          </a:p>
          <a:p>
            <a:endParaRPr lang="zh-CN" altLang="en-US" dirty="0"/>
          </a:p>
          <a:p>
            <a:r>
              <a:rPr lang="zh-CN" altLang="en-US" dirty="0"/>
              <a:t>新教育法对高等教育改革的作用，美国教育法的区别</a:t>
            </a:r>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F10FC4-DD5C-4C24-B849-D8A0B2DC9874}"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F10FC4-DD5C-4C24-B849-D8A0B2DC987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F10FC4-DD5C-4C24-B849-D8A0B2DC987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
        <p:nvSpPr>
          <p:cNvPr id="2" name="Slide Number Placeholder 5"/>
          <p:cNvSpPr txBox="1"/>
          <p:nvPr userDrawn="1"/>
        </p:nvSpPr>
        <p:spPr>
          <a:xfrm>
            <a:off x="1025525" y="6157913"/>
            <a:ext cx="647700" cy="328612"/>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fld id="{B6E94C81-22DE-4185-8F56-B4866EAE08E7}" type="slidenum">
              <a:rPr lang="en-US" sz="1400" smtClean="0">
                <a:solidFill>
                  <a:srgbClr val="FFFFFF"/>
                </a:solidFill>
                <a:latin typeface="Bebas Neue" charset="0"/>
                <a:ea typeface="Bebas Neue" charset="0"/>
                <a:cs typeface="Bebas Neue" charset="0"/>
              </a:rPr>
            </a:fld>
            <a:endParaRPr lang="en-US" sz="1400" dirty="0">
              <a:solidFill>
                <a:srgbClr val="FFFFFF"/>
              </a:solidFill>
              <a:latin typeface="Bebas Neue" charset="0"/>
              <a:ea typeface="Bebas Neue" charset="0"/>
              <a:cs typeface="Bebas Neue" charset="0"/>
            </a:endParaRPr>
          </a:p>
        </p:txBody>
      </p:sp>
      <p:sp>
        <p:nvSpPr>
          <p:cNvPr id="3" name="TextBox 16"/>
          <p:cNvSpPr txBox="1">
            <a:spLocks noChangeArrowheads="1"/>
          </p:cNvSpPr>
          <p:nvPr userDrawn="1"/>
        </p:nvSpPr>
        <p:spPr bwMode="auto">
          <a:xfrm>
            <a:off x="603250" y="6169025"/>
            <a:ext cx="596900" cy="307975"/>
          </a:xfrm>
          <a:prstGeom prst="rect">
            <a:avLst/>
          </a:prstGeom>
          <a:noFill/>
          <a:ln>
            <a:noFill/>
          </a:ln>
        </p:spPr>
        <p:txBody>
          <a:bodyPr wrap="non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defRPr/>
            </a:pPr>
            <a:r>
              <a:rPr lang="en-US" altLang="zh-CN" sz="1400">
                <a:solidFill>
                  <a:srgbClr val="FFFFFF"/>
                </a:solidFill>
                <a:latin typeface="Bebas Neue"/>
                <a:ea typeface="Bebas Neue"/>
                <a:cs typeface="Bebas Neue"/>
              </a:rPr>
              <a:t>Slide  /</a:t>
            </a:r>
            <a:endParaRPr lang="en-US" altLang="zh-CN" sz="1400">
              <a:solidFill>
                <a:srgbClr val="FFFFFF"/>
              </a:solidFill>
              <a:latin typeface="Bebas Neue"/>
              <a:ea typeface="Bebas Neue"/>
              <a:cs typeface="Bebas Neue"/>
            </a:endParaRPr>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容页_1">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6" name="组 5"/>
          <p:cNvGrpSpPr/>
          <p:nvPr userDrawn="1"/>
        </p:nvGrpSpPr>
        <p:grpSpPr>
          <a:xfrm rot="17100000" flipH="1">
            <a:off x="1415669" y="-1088262"/>
            <a:ext cx="12969854" cy="15178844"/>
            <a:chOff x="-3533241" y="-1493421"/>
            <a:chExt cx="10611835" cy="9526783"/>
          </a:xfrm>
        </p:grpSpPr>
        <p:sp>
          <p:nvSpPr>
            <p:cNvPr id="3" name="椭圆 1"/>
            <p:cNvSpPr/>
            <p:nvPr userDrawn="1"/>
          </p:nvSpPr>
          <p:spPr>
            <a:xfrm rot="19800000">
              <a:off x="-3533241" y="-1061330"/>
              <a:ext cx="10611835" cy="8841402"/>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1" fmla="*/ 108839 w 5421067"/>
                <a:gd name="connsiteY0-2" fmla="*/ 2712298 h 5368412"/>
                <a:gd name="connsiteX1-3" fmla="*/ 732953 w 5421067"/>
                <a:gd name="connsiteY1-4" fmla="*/ 1043155 h 5368412"/>
                <a:gd name="connsiteX2-5" fmla="*/ 2764953 w 5421067"/>
                <a:gd name="connsiteY2-6" fmla="*/ 56184 h 5368412"/>
                <a:gd name="connsiteX3-7" fmla="*/ 5421067 w 5421067"/>
                <a:gd name="connsiteY3-8" fmla="*/ 2712298 h 5368412"/>
                <a:gd name="connsiteX4-9" fmla="*/ 2764953 w 5421067"/>
                <a:gd name="connsiteY4-10" fmla="*/ 5368412 h 5368412"/>
                <a:gd name="connsiteX5" fmla="*/ 108839 w 5421067"/>
                <a:gd name="connsiteY5" fmla="*/ 2712298 h 5368412"/>
                <a:gd name="connsiteX0-11" fmla="*/ 108839 w 5480256"/>
                <a:gd name="connsiteY0-12" fmla="*/ 2656720 h 5312834"/>
                <a:gd name="connsiteX1-13" fmla="*/ 732953 w 5480256"/>
                <a:gd name="connsiteY1-14" fmla="*/ 987577 h 5312834"/>
                <a:gd name="connsiteX2-15" fmla="*/ 2764953 w 5480256"/>
                <a:gd name="connsiteY2-16" fmla="*/ 606 h 5312834"/>
                <a:gd name="connsiteX3-17" fmla="*/ 4303469 w 5480256"/>
                <a:gd name="connsiteY3-18" fmla="*/ 871463 h 5312834"/>
                <a:gd name="connsiteX4-19" fmla="*/ 5421067 w 5480256"/>
                <a:gd name="connsiteY4-20" fmla="*/ 2656720 h 5312834"/>
                <a:gd name="connsiteX5-21" fmla="*/ 2764953 w 5480256"/>
                <a:gd name="connsiteY5-22" fmla="*/ 5312834 h 5312834"/>
                <a:gd name="connsiteX6" fmla="*/ 108839 w 5480256"/>
                <a:gd name="connsiteY6" fmla="*/ 2656720 h 5312834"/>
                <a:gd name="connsiteX0-23" fmla="*/ 108839 w 5544800"/>
                <a:gd name="connsiteY0-24" fmla="*/ 2666351 h 5322465"/>
                <a:gd name="connsiteX1-25" fmla="*/ 732953 w 5544800"/>
                <a:gd name="connsiteY1-26" fmla="*/ 997208 h 5322465"/>
                <a:gd name="connsiteX2-27" fmla="*/ 2764953 w 5544800"/>
                <a:gd name="connsiteY2-28" fmla="*/ 10237 h 5322465"/>
                <a:gd name="connsiteX3-29" fmla="*/ 4971126 w 5544800"/>
                <a:gd name="connsiteY3-30" fmla="*/ 619837 h 5322465"/>
                <a:gd name="connsiteX4-31" fmla="*/ 5421067 w 5544800"/>
                <a:gd name="connsiteY4-32" fmla="*/ 2666351 h 5322465"/>
                <a:gd name="connsiteX5-33" fmla="*/ 2764953 w 5544800"/>
                <a:gd name="connsiteY5-34" fmla="*/ 5322465 h 5322465"/>
                <a:gd name="connsiteX6-35" fmla="*/ 108839 w 5544800"/>
                <a:gd name="connsiteY6-36" fmla="*/ 2666351 h 5322465"/>
                <a:gd name="connsiteX0-37" fmla="*/ 108839 w 5237336"/>
                <a:gd name="connsiteY0-38" fmla="*/ 2666351 h 5322940"/>
                <a:gd name="connsiteX1-39" fmla="*/ 732953 w 5237336"/>
                <a:gd name="connsiteY1-40" fmla="*/ 997208 h 5322940"/>
                <a:gd name="connsiteX2-41" fmla="*/ 2764953 w 5237336"/>
                <a:gd name="connsiteY2-42" fmla="*/ 10237 h 5322940"/>
                <a:gd name="connsiteX3-43" fmla="*/ 4971126 w 5237336"/>
                <a:gd name="connsiteY3-44" fmla="*/ 619837 h 5322940"/>
                <a:gd name="connsiteX4-45" fmla="*/ 4927582 w 5237336"/>
                <a:gd name="connsiteY4-46" fmla="*/ 2869551 h 5322940"/>
                <a:gd name="connsiteX5-47" fmla="*/ 2764953 w 5237336"/>
                <a:gd name="connsiteY5-48" fmla="*/ 5322465 h 5322940"/>
                <a:gd name="connsiteX6-49" fmla="*/ 108839 w 5237336"/>
                <a:gd name="connsiteY6-50" fmla="*/ 2666351 h 5322940"/>
                <a:gd name="connsiteX0-51" fmla="*/ 108839 w 5705147"/>
                <a:gd name="connsiteY0-52" fmla="*/ 2666351 h 5325044"/>
                <a:gd name="connsiteX1-53" fmla="*/ 732953 w 5705147"/>
                <a:gd name="connsiteY1-54" fmla="*/ 997208 h 5325044"/>
                <a:gd name="connsiteX2-55" fmla="*/ 2764953 w 5705147"/>
                <a:gd name="connsiteY2-56" fmla="*/ 10237 h 5325044"/>
                <a:gd name="connsiteX3-57" fmla="*/ 4971126 w 5705147"/>
                <a:gd name="connsiteY3-58" fmla="*/ 619837 h 5325044"/>
                <a:gd name="connsiteX4-59" fmla="*/ 5609754 w 5705147"/>
                <a:gd name="connsiteY4-60" fmla="*/ 3116294 h 5325044"/>
                <a:gd name="connsiteX5-61" fmla="*/ 2764953 w 5705147"/>
                <a:gd name="connsiteY5-62" fmla="*/ 5322465 h 5325044"/>
                <a:gd name="connsiteX6-63" fmla="*/ 108839 w 5705147"/>
                <a:gd name="connsiteY6-64" fmla="*/ 2666351 h 5325044"/>
                <a:gd name="connsiteX0-65" fmla="*/ 49424 w 5645732"/>
                <a:gd name="connsiteY0-66" fmla="*/ 2666351 h 5343874"/>
                <a:gd name="connsiteX1-67" fmla="*/ 673538 w 5645732"/>
                <a:gd name="connsiteY1-68" fmla="*/ 997208 h 5343874"/>
                <a:gd name="connsiteX2-69" fmla="*/ 2705538 w 5645732"/>
                <a:gd name="connsiteY2-70" fmla="*/ 10237 h 5343874"/>
                <a:gd name="connsiteX3-71" fmla="*/ 4911711 w 5645732"/>
                <a:gd name="connsiteY3-72" fmla="*/ 619837 h 5343874"/>
                <a:gd name="connsiteX4-73" fmla="*/ 5550339 w 5645732"/>
                <a:gd name="connsiteY4-74" fmla="*/ 3116294 h 5343874"/>
                <a:gd name="connsiteX5-75" fmla="*/ 2705538 w 5645732"/>
                <a:gd name="connsiteY5-76" fmla="*/ 5322465 h 5343874"/>
                <a:gd name="connsiteX6-77" fmla="*/ 339710 w 5645732"/>
                <a:gd name="connsiteY6-78" fmla="*/ 4146808 h 5343874"/>
                <a:gd name="connsiteX7" fmla="*/ 49424 w 5645732"/>
                <a:gd name="connsiteY7" fmla="*/ 2666351 h 5343874"/>
                <a:gd name="connsiteX0-79" fmla="*/ 180841 w 5777149"/>
                <a:gd name="connsiteY0-80" fmla="*/ 2666351 h 5335133"/>
                <a:gd name="connsiteX1-81" fmla="*/ 804955 w 5777149"/>
                <a:gd name="connsiteY1-82" fmla="*/ 997208 h 5335133"/>
                <a:gd name="connsiteX2-83" fmla="*/ 2836955 w 5777149"/>
                <a:gd name="connsiteY2-84" fmla="*/ 10237 h 5335133"/>
                <a:gd name="connsiteX3-85" fmla="*/ 5043128 w 5777149"/>
                <a:gd name="connsiteY3-86" fmla="*/ 619837 h 5335133"/>
                <a:gd name="connsiteX4-87" fmla="*/ 5681756 w 5777149"/>
                <a:gd name="connsiteY4-88" fmla="*/ 3116294 h 5335133"/>
                <a:gd name="connsiteX5-89" fmla="*/ 2836955 w 5777149"/>
                <a:gd name="connsiteY5-90" fmla="*/ 5322465 h 5335133"/>
                <a:gd name="connsiteX6-91" fmla="*/ 238898 w 5777149"/>
                <a:gd name="connsiteY6-92" fmla="*/ 3958122 h 5335133"/>
                <a:gd name="connsiteX7-93" fmla="*/ 180841 w 5777149"/>
                <a:gd name="connsiteY7-94" fmla="*/ 2666351 h 5335133"/>
                <a:gd name="connsiteX0-95" fmla="*/ 162747 w 5788084"/>
                <a:gd name="connsiteY0-96" fmla="*/ 2274466 h 5335133"/>
                <a:gd name="connsiteX1-97" fmla="*/ 815890 w 5788084"/>
                <a:gd name="connsiteY1-98" fmla="*/ 997208 h 5335133"/>
                <a:gd name="connsiteX2-99" fmla="*/ 2847890 w 5788084"/>
                <a:gd name="connsiteY2-100" fmla="*/ 10237 h 5335133"/>
                <a:gd name="connsiteX3-101" fmla="*/ 5054063 w 5788084"/>
                <a:gd name="connsiteY3-102" fmla="*/ 619837 h 5335133"/>
                <a:gd name="connsiteX4-103" fmla="*/ 5692691 w 5788084"/>
                <a:gd name="connsiteY4-104" fmla="*/ 3116294 h 5335133"/>
                <a:gd name="connsiteX5-105" fmla="*/ 2847890 w 5788084"/>
                <a:gd name="connsiteY5-106" fmla="*/ 5322465 h 5335133"/>
                <a:gd name="connsiteX6-107" fmla="*/ 249833 w 5788084"/>
                <a:gd name="connsiteY6-108" fmla="*/ 3958122 h 5335133"/>
                <a:gd name="connsiteX7-109" fmla="*/ 162747 w 5788084"/>
                <a:gd name="connsiteY7-110" fmla="*/ 2274466 h 533513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93" y="connsiteY7-94"/>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4" name="椭圆 1"/>
            <p:cNvSpPr/>
            <p:nvPr userDrawn="1"/>
          </p:nvSpPr>
          <p:spPr>
            <a:xfrm rot="17526771">
              <a:off x="-3623933" y="-1120658"/>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1" fmla="*/ 108839 w 5421067"/>
                <a:gd name="connsiteY0-2" fmla="*/ 2712298 h 5368412"/>
                <a:gd name="connsiteX1-3" fmla="*/ 732953 w 5421067"/>
                <a:gd name="connsiteY1-4" fmla="*/ 1043155 h 5368412"/>
                <a:gd name="connsiteX2-5" fmla="*/ 2764953 w 5421067"/>
                <a:gd name="connsiteY2-6" fmla="*/ 56184 h 5368412"/>
                <a:gd name="connsiteX3-7" fmla="*/ 5421067 w 5421067"/>
                <a:gd name="connsiteY3-8" fmla="*/ 2712298 h 5368412"/>
                <a:gd name="connsiteX4-9" fmla="*/ 2764953 w 5421067"/>
                <a:gd name="connsiteY4-10" fmla="*/ 5368412 h 5368412"/>
                <a:gd name="connsiteX5" fmla="*/ 108839 w 5421067"/>
                <a:gd name="connsiteY5" fmla="*/ 2712298 h 5368412"/>
                <a:gd name="connsiteX0-11" fmla="*/ 108839 w 5480256"/>
                <a:gd name="connsiteY0-12" fmla="*/ 2656720 h 5312834"/>
                <a:gd name="connsiteX1-13" fmla="*/ 732953 w 5480256"/>
                <a:gd name="connsiteY1-14" fmla="*/ 987577 h 5312834"/>
                <a:gd name="connsiteX2-15" fmla="*/ 2764953 w 5480256"/>
                <a:gd name="connsiteY2-16" fmla="*/ 606 h 5312834"/>
                <a:gd name="connsiteX3-17" fmla="*/ 4303469 w 5480256"/>
                <a:gd name="connsiteY3-18" fmla="*/ 871463 h 5312834"/>
                <a:gd name="connsiteX4-19" fmla="*/ 5421067 w 5480256"/>
                <a:gd name="connsiteY4-20" fmla="*/ 2656720 h 5312834"/>
                <a:gd name="connsiteX5-21" fmla="*/ 2764953 w 5480256"/>
                <a:gd name="connsiteY5-22" fmla="*/ 5312834 h 5312834"/>
                <a:gd name="connsiteX6" fmla="*/ 108839 w 5480256"/>
                <a:gd name="connsiteY6" fmla="*/ 2656720 h 5312834"/>
                <a:gd name="connsiteX0-23" fmla="*/ 108839 w 5544800"/>
                <a:gd name="connsiteY0-24" fmla="*/ 2666351 h 5322465"/>
                <a:gd name="connsiteX1-25" fmla="*/ 732953 w 5544800"/>
                <a:gd name="connsiteY1-26" fmla="*/ 997208 h 5322465"/>
                <a:gd name="connsiteX2-27" fmla="*/ 2764953 w 5544800"/>
                <a:gd name="connsiteY2-28" fmla="*/ 10237 h 5322465"/>
                <a:gd name="connsiteX3-29" fmla="*/ 4971126 w 5544800"/>
                <a:gd name="connsiteY3-30" fmla="*/ 619837 h 5322465"/>
                <a:gd name="connsiteX4-31" fmla="*/ 5421067 w 5544800"/>
                <a:gd name="connsiteY4-32" fmla="*/ 2666351 h 5322465"/>
                <a:gd name="connsiteX5-33" fmla="*/ 2764953 w 5544800"/>
                <a:gd name="connsiteY5-34" fmla="*/ 5322465 h 5322465"/>
                <a:gd name="connsiteX6-35" fmla="*/ 108839 w 5544800"/>
                <a:gd name="connsiteY6-36" fmla="*/ 2666351 h 5322465"/>
                <a:gd name="connsiteX0-37" fmla="*/ 108839 w 5237336"/>
                <a:gd name="connsiteY0-38" fmla="*/ 2666351 h 5322940"/>
                <a:gd name="connsiteX1-39" fmla="*/ 732953 w 5237336"/>
                <a:gd name="connsiteY1-40" fmla="*/ 997208 h 5322940"/>
                <a:gd name="connsiteX2-41" fmla="*/ 2764953 w 5237336"/>
                <a:gd name="connsiteY2-42" fmla="*/ 10237 h 5322940"/>
                <a:gd name="connsiteX3-43" fmla="*/ 4971126 w 5237336"/>
                <a:gd name="connsiteY3-44" fmla="*/ 619837 h 5322940"/>
                <a:gd name="connsiteX4-45" fmla="*/ 4927582 w 5237336"/>
                <a:gd name="connsiteY4-46" fmla="*/ 2869551 h 5322940"/>
                <a:gd name="connsiteX5-47" fmla="*/ 2764953 w 5237336"/>
                <a:gd name="connsiteY5-48" fmla="*/ 5322465 h 5322940"/>
                <a:gd name="connsiteX6-49" fmla="*/ 108839 w 5237336"/>
                <a:gd name="connsiteY6-50" fmla="*/ 2666351 h 5322940"/>
                <a:gd name="connsiteX0-51" fmla="*/ 108839 w 5705147"/>
                <a:gd name="connsiteY0-52" fmla="*/ 2666351 h 5325044"/>
                <a:gd name="connsiteX1-53" fmla="*/ 732953 w 5705147"/>
                <a:gd name="connsiteY1-54" fmla="*/ 997208 h 5325044"/>
                <a:gd name="connsiteX2-55" fmla="*/ 2764953 w 5705147"/>
                <a:gd name="connsiteY2-56" fmla="*/ 10237 h 5325044"/>
                <a:gd name="connsiteX3-57" fmla="*/ 4971126 w 5705147"/>
                <a:gd name="connsiteY3-58" fmla="*/ 619837 h 5325044"/>
                <a:gd name="connsiteX4-59" fmla="*/ 5609754 w 5705147"/>
                <a:gd name="connsiteY4-60" fmla="*/ 3116294 h 5325044"/>
                <a:gd name="connsiteX5-61" fmla="*/ 2764953 w 5705147"/>
                <a:gd name="connsiteY5-62" fmla="*/ 5322465 h 5325044"/>
                <a:gd name="connsiteX6-63" fmla="*/ 108839 w 5705147"/>
                <a:gd name="connsiteY6-64" fmla="*/ 2666351 h 5325044"/>
                <a:gd name="connsiteX0-65" fmla="*/ 49424 w 5645732"/>
                <a:gd name="connsiteY0-66" fmla="*/ 2666351 h 5343874"/>
                <a:gd name="connsiteX1-67" fmla="*/ 673538 w 5645732"/>
                <a:gd name="connsiteY1-68" fmla="*/ 997208 h 5343874"/>
                <a:gd name="connsiteX2-69" fmla="*/ 2705538 w 5645732"/>
                <a:gd name="connsiteY2-70" fmla="*/ 10237 h 5343874"/>
                <a:gd name="connsiteX3-71" fmla="*/ 4911711 w 5645732"/>
                <a:gd name="connsiteY3-72" fmla="*/ 619837 h 5343874"/>
                <a:gd name="connsiteX4-73" fmla="*/ 5550339 w 5645732"/>
                <a:gd name="connsiteY4-74" fmla="*/ 3116294 h 5343874"/>
                <a:gd name="connsiteX5-75" fmla="*/ 2705538 w 5645732"/>
                <a:gd name="connsiteY5-76" fmla="*/ 5322465 h 5343874"/>
                <a:gd name="connsiteX6-77" fmla="*/ 339710 w 5645732"/>
                <a:gd name="connsiteY6-78" fmla="*/ 4146808 h 5343874"/>
                <a:gd name="connsiteX7" fmla="*/ 49424 w 5645732"/>
                <a:gd name="connsiteY7" fmla="*/ 2666351 h 5343874"/>
                <a:gd name="connsiteX0-79" fmla="*/ 180841 w 5777149"/>
                <a:gd name="connsiteY0-80" fmla="*/ 2666351 h 5335133"/>
                <a:gd name="connsiteX1-81" fmla="*/ 804955 w 5777149"/>
                <a:gd name="connsiteY1-82" fmla="*/ 997208 h 5335133"/>
                <a:gd name="connsiteX2-83" fmla="*/ 2836955 w 5777149"/>
                <a:gd name="connsiteY2-84" fmla="*/ 10237 h 5335133"/>
                <a:gd name="connsiteX3-85" fmla="*/ 5043128 w 5777149"/>
                <a:gd name="connsiteY3-86" fmla="*/ 619837 h 5335133"/>
                <a:gd name="connsiteX4-87" fmla="*/ 5681756 w 5777149"/>
                <a:gd name="connsiteY4-88" fmla="*/ 3116294 h 5335133"/>
                <a:gd name="connsiteX5-89" fmla="*/ 2836955 w 5777149"/>
                <a:gd name="connsiteY5-90" fmla="*/ 5322465 h 5335133"/>
                <a:gd name="connsiteX6-91" fmla="*/ 238898 w 5777149"/>
                <a:gd name="connsiteY6-92" fmla="*/ 3958122 h 5335133"/>
                <a:gd name="connsiteX7-93" fmla="*/ 180841 w 5777149"/>
                <a:gd name="connsiteY7-94" fmla="*/ 2666351 h 5335133"/>
                <a:gd name="connsiteX0-95" fmla="*/ 162747 w 5788084"/>
                <a:gd name="connsiteY0-96" fmla="*/ 2274466 h 5335133"/>
                <a:gd name="connsiteX1-97" fmla="*/ 815890 w 5788084"/>
                <a:gd name="connsiteY1-98" fmla="*/ 997208 h 5335133"/>
                <a:gd name="connsiteX2-99" fmla="*/ 2847890 w 5788084"/>
                <a:gd name="connsiteY2-100" fmla="*/ 10237 h 5335133"/>
                <a:gd name="connsiteX3-101" fmla="*/ 5054063 w 5788084"/>
                <a:gd name="connsiteY3-102" fmla="*/ 619837 h 5335133"/>
                <a:gd name="connsiteX4-103" fmla="*/ 5692691 w 5788084"/>
                <a:gd name="connsiteY4-104" fmla="*/ 3116294 h 5335133"/>
                <a:gd name="connsiteX5-105" fmla="*/ 2847890 w 5788084"/>
                <a:gd name="connsiteY5-106" fmla="*/ 5322465 h 5335133"/>
                <a:gd name="connsiteX6-107" fmla="*/ 249833 w 5788084"/>
                <a:gd name="connsiteY6-108" fmla="*/ 3958122 h 5335133"/>
                <a:gd name="connsiteX7-109" fmla="*/ 162747 w 5788084"/>
                <a:gd name="connsiteY7-110" fmla="*/ 2274466 h 533513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93" y="connsiteY7-94"/>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10" name="文本占位符 7"/>
          <p:cNvSpPr>
            <a:spLocks noGrp="1"/>
          </p:cNvSpPr>
          <p:nvPr>
            <p:ph type="body" sz="quarter" idx="10" hasCustomPrompt="1"/>
          </p:nvPr>
        </p:nvSpPr>
        <p:spPr>
          <a:xfrm>
            <a:off x="322289" y="258233"/>
            <a:ext cx="5302783" cy="721395"/>
          </a:xfrm>
          <a:prstGeom prst="rect">
            <a:avLst/>
          </a:prstGeom>
          <a:ln w="12700" cmpd="sng">
            <a:noFill/>
          </a:ln>
        </p:spPr>
        <p:txBody>
          <a:bodyPr vert="horz" anchor="ctr"/>
          <a:lstStyle>
            <a:lvl1pPr marL="0" indent="0" algn="l">
              <a:buNone/>
              <a:defRPr sz="2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内容页_6">
    <p:bg>
      <p:bgPr>
        <a:solidFill>
          <a:schemeClr val="accent1">
            <a:lumMod val="75000"/>
          </a:schemeClr>
        </a:solidFill>
        <a:effectLst/>
      </p:bgPr>
    </p:bg>
    <p:spTree>
      <p:nvGrpSpPr>
        <p:cNvPr id="1" name=""/>
        <p:cNvGrpSpPr/>
        <p:nvPr/>
      </p:nvGrpSpPr>
      <p:grpSpPr>
        <a:xfrm>
          <a:off x="0" y="0"/>
          <a:ext cx="0" cy="0"/>
          <a:chOff x="0" y="0"/>
          <a:chExt cx="0" cy="0"/>
        </a:xfrm>
      </p:grpSpPr>
      <p:sp>
        <p:nvSpPr>
          <p:cNvPr id="7" name="文本占位符 7"/>
          <p:cNvSpPr>
            <a:spLocks noGrp="1"/>
          </p:cNvSpPr>
          <p:nvPr>
            <p:ph type="body" sz="quarter" idx="10" hasCustomPrompt="1"/>
          </p:nvPr>
        </p:nvSpPr>
        <p:spPr>
          <a:xfrm>
            <a:off x="322289" y="258233"/>
            <a:ext cx="5302783" cy="721395"/>
          </a:xfrm>
          <a:prstGeom prst="rect">
            <a:avLst/>
          </a:prstGeom>
          <a:ln w="12700" cmpd="sng">
            <a:noFill/>
          </a:ln>
        </p:spPr>
        <p:txBody>
          <a:bodyPr vert="horz" anchor="ctr"/>
          <a:lstStyle>
            <a:lvl1pPr marL="0" indent="0" algn="l">
              <a:buNone/>
              <a:defRPr sz="2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3" name="矩形 2"/>
          <p:cNvSpPr/>
          <p:nvPr userDrawn="1"/>
        </p:nvSpPr>
        <p:spPr>
          <a:xfrm>
            <a:off x="0" y="1182028"/>
            <a:ext cx="12192000" cy="5675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F10FC4-DD5C-4C24-B849-D8A0B2DC987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F10FC4-DD5C-4C24-B849-D8A0B2DC987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8F10FC4-DD5C-4C24-B849-D8A0B2DC987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8F10FC4-DD5C-4C24-B849-D8A0B2DC987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6" name="组合 5"/>
          <p:cNvGrpSpPr/>
          <p:nvPr userDrawn="1"/>
        </p:nvGrpSpPr>
        <p:grpSpPr>
          <a:xfrm>
            <a:off x="0" y="6230319"/>
            <a:ext cx="12192000" cy="627681"/>
            <a:chOff x="0" y="5888735"/>
            <a:chExt cx="12192000" cy="969265"/>
          </a:xfrm>
        </p:grpSpPr>
        <p:sp>
          <p:nvSpPr>
            <p:cNvPr id="7" name="任意多边形: 形状 6"/>
            <p:cNvSpPr/>
            <p:nvPr/>
          </p:nvSpPr>
          <p:spPr>
            <a:xfrm>
              <a:off x="0" y="5888736"/>
              <a:ext cx="12192000" cy="969264"/>
            </a:xfrm>
            <a:custGeom>
              <a:avLst/>
              <a:gdLst>
                <a:gd name="connsiteX0" fmla="*/ 12192000 w 12192000"/>
                <a:gd name="connsiteY0" fmla="*/ 0 h 834158"/>
                <a:gd name="connsiteX1" fmla="*/ 12192000 w 12192000"/>
                <a:gd name="connsiteY1" fmla="*/ 834158 h 834158"/>
                <a:gd name="connsiteX2" fmla="*/ 0 w 12192000"/>
                <a:gd name="connsiteY2" fmla="*/ 834158 h 834158"/>
                <a:gd name="connsiteX3" fmla="*/ 0 w 12192000"/>
                <a:gd name="connsiteY3" fmla="*/ 421770 h 834158"/>
                <a:gd name="connsiteX4" fmla="*/ 703930 w 12192000"/>
                <a:gd name="connsiteY4" fmla="*/ 493800 h 834158"/>
                <a:gd name="connsiteX5" fmla="*/ 4867275 w 12192000"/>
                <a:gd name="connsiteY5" fmla="*/ 671363 h 834158"/>
                <a:gd name="connsiteX6" fmla="*/ 12109997 w 12192000"/>
                <a:gd name="connsiteY6" fmla="*/ 22736 h 83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834158">
                  <a:moveTo>
                    <a:pt x="12192000" y="0"/>
                  </a:moveTo>
                  <a:lnTo>
                    <a:pt x="12192000" y="834158"/>
                  </a:lnTo>
                  <a:lnTo>
                    <a:pt x="0" y="834158"/>
                  </a:lnTo>
                  <a:lnTo>
                    <a:pt x="0" y="421770"/>
                  </a:lnTo>
                  <a:lnTo>
                    <a:pt x="703930" y="493800"/>
                  </a:lnTo>
                  <a:cubicBezTo>
                    <a:pt x="1941539" y="607040"/>
                    <a:pt x="3359810" y="671363"/>
                    <a:pt x="4867275" y="671363"/>
                  </a:cubicBezTo>
                  <a:cubicBezTo>
                    <a:pt x="7882206" y="671363"/>
                    <a:pt x="10540358" y="414071"/>
                    <a:pt x="12109997" y="2273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任意多边形: 形状 7"/>
            <p:cNvSpPr/>
            <p:nvPr/>
          </p:nvSpPr>
          <p:spPr>
            <a:xfrm>
              <a:off x="1" y="5888735"/>
              <a:ext cx="6540284" cy="693261"/>
            </a:xfrm>
            <a:custGeom>
              <a:avLst/>
              <a:gdLst>
                <a:gd name="connsiteX0" fmla="*/ 0 w 5170531"/>
                <a:gd name="connsiteY0" fmla="*/ 0 h 794504"/>
                <a:gd name="connsiteX1" fmla="*/ 509126 w 5170531"/>
                <a:gd name="connsiteY1" fmla="*/ 127114 h 794504"/>
                <a:gd name="connsiteX2" fmla="*/ 4499910 w 5170531"/>
                <a:gd name="connsiteY2" fmla="*/ 720789 h 794504"/>
                <a:gd name="connsiteX3" fmla="*/ 5170531 w 5170531"/>
                <a:gd name="connsiteY3" fmla="*/ 768690 h 794504"/>
                <a:gd name="connsiteX4" fmla="*/ 4943847 w 5170531"/>
                <a:gd name="connsiteY4" fmla="*/ 779391 h 794504"/>
                <a:gd name="connsiteX5" fmla="*/ 3958041 w 5170531"/>
                <a:gd name="connsiteY5" fmla="*/ 794504 h 794504"/>
                <a:gd name="connsiteX6" fmla="*/ 499235 w 5170531"/>
                <a:gd name="connsiteY6" fmla="*/ 576626 h 794504"/>
                <a:gd name="connsiteX7" fmla="*/ 0 w 5170531"/>
                <a:gd name="connsiteY7" fmla="*/ 484608 h 79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0531" h="794504">
                  <a:moveTo>
                    <a:pt x="0" y="0"/>
                  </a:moveTo>
                  <a:lnTo>
                    <a:pt x="509126" y="127114"/>
                  </a:lnTo>
                  <a:cubicBezTo>
                    <a:pt x="1656276" y="394427"/>
                    <a:pt x="3011164" y="598944"/>
                    <a:pt x="4499910" y="720789"/>
                  </a:cubicBezTo>
                  <a:lnTo>
                    <a:pt x="5170531" y="768690"/>
                  </a:lnTo>
                  <a:lnTo>
                    <a:pt x="4943847" y="779391"/>
                  </a:lnTo>
                  <a:cubicBezTo>
                    <a:pt x="4625423" y="789300"/>
                    <a:pt x="4295728" y="794504"/>
                    <a:pt x="3958041" y="794504"/>
                  </a:cubicBezTo>
                  <a:cubicBezTo>
                    <a:pt x="2607293" y="794504"/>
                    <a:pt x="1384420" y="711242"/>
                    <a:pt x="499235" y="576626"/>
                  </a:cubicBezTo>
                  <a:lnTo>
                    <a:pt x="0" y="48460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0" name="梯形 9"/>
          <p:cNvSpPr/>
          <p:nvPr/>
        </p:nvSpPr>
        <p:spPr>
          <a:xfrm rot="16200000">
            <a:off x="72797" y="79396"/>
            <a:ext cx="375889" cy="808817"/>
          </a:xfrm>
          <a:prstGeom prst="trapezoid">
            <a:avLst>
              <a:gd name="adj" fmla="val 7230"/>
            </a:avLst>
          </a:prstGeom>
          <a:gradFill flip="none" rotWithShape="0">
            <a:gsLst>
              <a:gs pos="100000">
                <a:schemeClr val="accent1"/>
              </a:gs>
              <a:gs pos="0">
                <a:schemeClr val="accent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DIN Light"/>
              <a:ea typeface="微软雅黑 Light" panose="020B0502040204020203" charset="-122"/>
            </a:endParaRPr>
          </a:p>
        </p:txBody>
      </p:sp>
      <p:sp>
        <p:nvSpPr>
          <p:cNvPr id="11" name="梯形 10"/>
          <p:cNvSpPr/>
          <p:nvPr/>
        </p:nvSpPr>
        <p:spPr>
          <a:xfrm rot="16200000">
            <a:off x="57549" y="238020"/>
            <a:ext cx="267255" cy="669682"/>
          </a:xfrm>
          <a:prstGeom prst="trapezoid">
            <a:avLst>
              <a:gd name="adj" fmla="val 7230"/>
            </a:avLst>
          </a:prstGeom>
          <a:gradFill flip="none" rotWithShape="0">
            <a:gsLst>
              <a:gs pos="100000">
                <a:schemeClr val="accent1"/>
              </a:gs>
              <a:gs pos="0">
                <a:schemeClr val="accent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DIN Light"/>
              <a:ea typeface="微软雅黑 Light" panose="020B0502040204020203" charset="-122"/>
              <a:cs typeface="+mn-cs"/>
            </a:endParaRPr>
          </a:p>
        </p:txBody>
      </p:sp>
      <p:pic>
        <p:nvPicPr>
          <p:cNvPr id="12" name="Picture 2" descr="https://timgsa.baidu.com/timg?image&amp;quality=80&amp;size=b9999_10000&amp;sec=1543772355175&amp;di=c79abbaff2a9fe46052298e3846c46fe&amp;imgtype=0&amp;src=http%3A%2F%2Fpic44.photophoto.cn%2F20170707%2F0007019917203103_b.jpg"/>
          <p:cNvPicPr>
            <a:picLocks noChangeAspect="1" noChangeArrowheads="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1264"/>
          <a:stretch>
            <a:fillRect/>
          </a:stretch>
        </p:blipFill>
        <p:spPr bwMode="auto">
          <a:xfrm>
            <a:off x="11263773" y="205156"/>
            <a:ext cx="635716" cy="627680"/>
          </a:xfrm>
          <a:prstGeom prst="rect">
            <a:avLst/>
          </a:prstGeom>
          <a:noFill/>
          <a:extLst>
            <a:ext uri="{909E8E84-426E-40DD-AFC4-6F175D3DCCD1}">
              <a14:hiddenFill xmlns:a14="http://schemas.microsoft.com/office/drawing/2010/main">
                <a:solidFill>
                  <a:srgbClr val="FFFFFF"/>
                </a:solidFill>
              </a14:hiddenFill>
            </a:ext>
          </a:extLst>
        </p:spPr>
      </p:pic>
      <p:sp>
        <p:nvSpPr>
          <p:cNvPr id="13" name="灯片编号占位符 5"/>
          <p:cNvSpPr>
            <a:spLocks noGrp="1"/>
          </p:cNvSpPr>
          <p:nvPr userDrawn="1">
            <p:ph type="sldNum" sz="quarter" idx="4"/>
          </p:nvPr>
        </p:nvSpPr>
        <p:spPr>
          <a:xfrm>
            <a:off x="9332976" y="6474587"/>
            <a:ext cx="2743200" cy="365125"/>
          </a:xfrm>
          <a:prstGeom prst="rect">
            <a:avLst/>
          </a:prstGeom>
        </p:spPr>
        <p:txBody>
          <a:bodyPr vert="horz" lIns="91440" tIns="45720" rIns="91440" bIns="45720" rtlCol="0" anchor="ctr"/>
          <a:lstStyle>
            <a:lvl1pPr algn="r">
              <a:defRPr sz="1100">
                <a:solidFill>
                  <a:schemeClr val="bg1"/>
                </a:solidFill>
                <a:latin typeface="微软雅黑" panose="020B0503020204020204" pitchFamily="34" charset="-122"/>
                <a:ea typeface="微软雅黑" panose="020B0503020204020204" pitchFamily="34" charset="-122"/>
              </a:defRPr>
            </a:lvl1pPr>
          </a:lstStyle>
          <a:p>
            <a:fld id="{48F10FC4-DD5C-4C24-B849-D8A0B2DC987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8F10FC4-DD5C-4C24-B849-D8A0B2DC987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8F10FC4-DD5C-4C24-B849-D8A0B2DC987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8F10FC4-DD5C-4C24-B849-D8A0B2DC987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332976" y="6474587"/>
            <a:ext cx="2743200" cy="365125"/>
          </a:xfrm>
          <a:prstGeom prst="rect">
            <a:avLst/>
          </a:prstGeom>
        </p:spPr>
        <p:txBody>
          <a:bodyPr vert="horz" lIns="91440" tIns="45720" rIns="91440" bIns="45720" rtlCol="0" anchor="ctr"/>
          <a:lstStyle>
            <a:lvl1pPr algn="r">
              <a:defRPr sz="1100">
                <a:solidFill>
                  <a:schemeClr val="tx1">
                    <a:tint val="75000"/>
                  </a:schemeClr>
                </a:solidFill>
                <a:latin typeface="微软雅黑" panose="020B0503020204020204" pitchFamily="34" charset="-122"/>
                <a:ea typeface="微软雅黑" panose="020B0503020204020204" pitchFamily="34" charset="-122"/>
              </a:defRPr>
            </a:lvl1pPr>
          </a:lstStyle>
          <a:p>
            <a:fld id="{48F10FC4-DD5C-4C24-B849-D8A0B2DC987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6.xml"/><Relationship Id="rId2" Type="http://schemas.openxmlformats.org/officeDocument/2006/relationships/image" Target="../media/image22.png"/><Relationship Id="rId1" Type="http://schemas.openxmlformats.org/officeDocument/2006/relationships/image" Target="../media/image21.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6.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8.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8.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36.png"/><Relationship Id="rId1" Type="http://schemas.openxmlformats.org/officeDocument/2006/relationships/image" Target="../media/image35.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6.xml"/><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image" Target="../media/image4.svg"/><Relationship Id="rId7" Type="http://schemas.openxmlformats.org/officeDocument/2006/relationships/image" Target="../media/image49.png"/><Relationship Id="rId6" Type="http://schemas.openxmlformats.org/officeDocument/2006/relationships/image" Target="../media/image3.svg"/><Relationship Id="rId5" Type="http://schemas.openxmlformats.org/officeDocument/2006/relationships/image" Target="../media/image48.png"/><Relationship Id="rId4" Type="http://schemas.openxmlformats.org/officeDocument/2006/relationships/image" Target="../media/image2.svg"/><Relationship Id="rId3" Type="http://schemas.openxmlformats.org/officeDocument/2006/relationships/image" Target="../media/image47.png"/><Relationship Id="rId2" Type="http://schemas.openxmlformats.org/officeDocument/2006/relationships/image" Target="../media/image1.svg"/><Relationship Id="rId1" Type="http://schemas.openxmlformats.org/officeDocument/2006/relationships/image" Target="../media/image46.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6.xml"/><Relationship Id="rId2" Type="http://schemas.openxmlformats.org/officeDocument/2006/relationships/image" Target="../media/image51.png"/><Relationship Id="rId1"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6.xml"/><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image" Target="../media/image61.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6.xml"/><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6.xml"/><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6.xml"/><Relationship Id="rId4" Type="http://schemas.openxmlformats.org/officeDocument/2006/relationships/image" Target="../media/image77.png"/><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6.xml"/><Relationship Id="rId2" Type="http://schemas.openxmlformats.org/officeDocument/2006/relationships/image" Target="../media/image6.png"/><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6.xml"/><Relationship Id="rId2" Type="http://schemas.openxmlformats.org/officeDocument/2006/relationships/image" Target="../media/image79.png"/><Relationship Id="rId1" Type="http://schemas.openxmlformats.org/officeDocument/2006/relationships/image" Target="../media/image78.png"/></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6.xml"/><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jpeg"/></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44.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6.xml"/><Relationship Id="rId4" Type="http://schemas.openxmlformats.org/officeDocument/2006/relationships/image" Target="../media/image84.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83.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6.xml"/><Relationship Id="rId2" Type="http://schemas.microsoft.com/office/2007/relationships/hdphoto" Target="../media/image86.wdp"/><Relationship Id="rId1" Type="http://schemas.openxmlformats.org/officeDocument/2006/relationships/image" Target="../media/image85.png"/></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6.xml"/><Relationship Id="rId3" Type="http://schemas.openxmlformats.org/officeDocument/2006/relationships/image" Target="../media/image89.png"/><Relationship Id="rId2" Type="http://schemas.microsoft.com/office/2007/relationships/hdphoto" Target="../media/image88.wdp"/><Relationship Id="rId1" Type="http://schemas.openxmlformats.org/officeDocument/2006/relationships/image" Target="../media/image87.png"/></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6.xml"/><Relationship Id="rId2" Type="http://schemas.openxmlformats.org/officeDocument/2006/relationships/image" Target="../media/image91.png"/><Relationship Id="rId1" Type="http://schemas.openxmlformats.org/officeDocument/2006/relationships/image" Target="../media/image90.png"/></Relationships>
</file>

<file path=ppt/slides/_rels/slide49.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6.xml"/><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image" Target="../media/image92.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6.xml"/><Relationship Id="rId2" Type="http://schemas.openxmlformats.org/officeDocument/2006/relationships/image" Target="../media/image96.png"/><Relationship Id="rId1" Type="http://schemas.openxmlformats.org/officeDocument/2006/relationships/image" Target="../media/image95.png"/></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6.xml"/><Relationship Id="rId2" Type="http://schemas.openxmlformats.org/officeDocument/2006/relationships/image" Target="../media/image98.png"/><Relationship Id="rId1" Type="http://schemas.openxmlformats.org/officeDocument/2006/relationships/image" Target="../media/image97.png"/></Relationships>
</file>

<file path=ppt/slides/_rels/slide52.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6.xml"/><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image" Target="../media/image99.png"/></Relationships>
</file>

<file path=ppt/slides/_rels/slide53.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6.xml"/><Relationship Id="rId4" Type="http://schemas.openxmlformats.org/officeDocument/2006/relationships/image" Target="../media/image105.png"/><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image" Target="../media/image102.png"/></Relationships>
</file>

<file path=ppt/slides/_rels/slide54.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6.xml"/><Relationship Id="rId4" Type="http://schemas.openxmlformats.org/officeDocument/2006/relationships/image" Target="../media/image109.png"/><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image" Target="../media/image106.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image" Target="../media/image110.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image" Target="../media/image111.png"/></Relationships>
</file>

<file path=ppt/slides/_rels/slide57.xml.rels><?xml version="1.0" encoding="UTF-8" standalone="yes"?>
<Relationships xmlns="http://schemas.openxmlformats.org/package/2006/relationships"><Relationship Id="rId6" Type="http://schemas.openxmlformats.org/officeDocument/2006/relationships/notesSlide" Target="../notesSlides/notesSlide37.xml"/><Relationship Id="rId5" Type="http://schemas.openxmlformats.org/officeDocument/2006/relationships/slideLayout" Target="../slideLayouts/slideLayout6.xml"/><Relationship Id="rId4" Type="http://schemas.openxmlformats.org/officeDocument/2006/relationships/image" Target="../media/image115.png"/><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image" Target="../media/image112.png"/></Relationships>
</file>

<file path=ppt/slides/_rels/slide58.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6.xml"/><Relationship Id="rId2" Type="http://schemas.openxmlformats.org/officeDocument/2006/relationships/image" Target="../media/image117.png"/><Relationship Id="rId1" Type="http://schemas.openxmlformats.org/officeDocument/2006/relationships/image" Target="../media/image116.png"/></Relationships>
</file>

<file path=ppt/slides/_rels/slide59.xml.rels><?xml version="1.0" encoding="UTF-8" standalone="yes"?>
<Relationships xmlns="http://schemas.openxmlformats.org/package/2006/relationships"><Relationship Id="rId5" Type="http://schemas.openxmlformats.org/officeDocument/2006/relationships/notesSlide" Target="../notesSlides/notesSlide39.xml"/><Relationship Id="rId4" Type="http://schemas.openxmlformats.org/officeDocument/2006/relationships/slideLayout" Target="../slideLayouts/slideLayout6.xml"/><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image" Target="../media/image118.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image" Target="../media/image5.png"/></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image" Target="../media/image121.png"/></Relationships>
</file>

<file path=ppt/slides/_rels/slide61.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image" Target="../media/image12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image" Target="../media/image127.png"/></Relationships>
</file>

<file path=ppt/slides/_rels/slide64.xml.rels><?xml version="1.0" encoding="UTF-8" standalone="yes"?>
<Relationships xmlns="http://schemas.openxmlformats.org/package/2006/relationships"><Relationship Id="rId7" Type="http://schemas.openxmlformats.org/officeDocument/2006/relationships/notesSlide" Target="../notesSlides/notesSlide42.xml"/><Relationship Id="rId6" Type="http://schemas.openxmlformats.org/officeDocument/2006/relationships/slideLayout" Target="../slideLayouts/slideLayout6.xml"/><Relationship Id="rId5" Type="http://schemas.openxmlformats.org/officeDocument/2006/relationships/image" Target="../media/image132.png"/><Relationship Id="rId4" Type="http://schemas.openxmlformats.org/officeDocument/2006/relationships/image" Target="../media/image131.png"/><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image" Target="../media/image12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jpeg"/></Relationships>
</file>

<file path=ppt/slides/_rels/slide67.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6.xml"/><Relationship Id="rId2" Type="http://schemas.openxmlformats.org/officeDocument/2006/relationships/image" Target="../media/image134.png"/><Relationship Id="rId1" Type="http://schemas.openxmlformats.org/officeDocument/2006/relationships/image" Target="../media/image133.png"/></Relationships>
</file>

<file path=ppt/slides/_rels/slide68.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138.png"/><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image" Target="../media/image135.png"/></Relationships>
</file>

<file path=ppt/slides/_rels/slide69.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142.png"/><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image" Target="../media/image139.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6.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70.xml.rels><?xml version="1.0" encoding="UTF-8" standalone="yes"?>
<Relationships xmlns="http://schemas.openxmlformats.org/package/2006/relationships"><Relationship Id="rId6" Type="http://schemas.openxmlformats.org/officeDocument/2006/relationships/notesSlide" Target="../notesSlides/notesSlide44.xml"/><Relationship Id="rId5" Type="http://schemas.openxmlformats.org/officeDocument/2006/relationships/slideLayout" Target="../slideLayouts/slideLayout6.xml"/><Relationship Id="rId4" Type="http://schemas.openxmlformats.org/officeDocument/2006/relationships/image" Target="../media/image146.png"/><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image" Target="../media/image143.png"/></Relationships>
</file>

<file path=ppt/slides/_rels/slide71.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image" Target="../media/image147.png"/></Relationships>
</file>

<file path=ppt/slides/_rels/slide72.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152.png"/><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image" Target="../media/image139.png"/></Relationships>
</file>

<file path=ppt/slides/_rels/slide73.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image" Target="../media/image139.png"/></Relationships>
</file>

<file path=ppt/slides/_rels/slide74.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7.xml"/><Relationship Id="rId2" Type="http://schemas.openxmlformats.org/officeDocument/2006/relationships/image" Target="../media/image156.png"/><Relationship Id="rId1" Type="http://schemas.openxmlformats.org/officeDocument/2006/relationships/image" Target="../media/image155.emf"/></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6.xml"/><Relationship Id="rId2" Type="http://schemas.openxmlformats.org/officeDocument/2006/relationships/image" Target="../media/image19.png"/><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Users\Administrator\Desktop\微信截图_20191127124055.png微信截图_20191127124055"/>
          <p:cNvPicPr>
            <a:picLocks noChangeAspect="1"/>
          </p:cNvPicPr>
          <p:nvPr/>
        </p:nvPicPr>
        <p:blipFill rotWithShape="1">
          <a:blip r:embed="rId1"/>
          <a:srcRect l="5512" r="5442"/>
          <a:stretch>
            <a:fillRect/>
          </a:stretch>
        </p:blipFill>
        <p:spPr>
          <a:xfrm>
            <a:off x="-8890" y="222250"/>
            <a:ext cx="12254230" cy="3386455"/>
          </a:xfrm>
          <a:prstGeom prst="rect">
            <a:avLst/>
          </a:prstGeom>
        </p:spPr>
      </p:pic>
      <p:sp>
        <p:nvSpPr>
          <p:cNvPr id="5" name="文本框 4"/>
          <p:cNvSpPr txBox="1"/>
          <p:nvPr/>
        </p:nvSpPr>
        <p:spPr>
          <a:xfrm>
            <a:off x="829994" y="4195305"/>
            <a:ext cx="10747717" cy="769441"/>
          </a:xfrm>
          <a:prstGeom prst="rect">
            <a:avLst/>
          </a:prstGeom>
          <a:noFill/>
        </p:spPr>
        <p:txBody>
          <a:bodyPr wrap="square" rtlCol="0">
            <a:spAutoFit/>
          </a:bodyPr>
          <a:lstStyle/>
          <a:p>
            <a:pPr algn="ctr"/>
            <a:r>
              <a:rPr lang="zh-CN" altLang="en-US" sz="4400" b="1" spc="600" dirty="0">
                <a:solidFill>
                  <a:schemeClr val="accent1"/>
                </a:solidFill>
                <a:latin typeface="微软雅黑" panose="020B0503020204020204" pitchFamily="34" charset="-122"/>
                <a:ea typeface="微软雅黑" panose="020B0503020204020204" pitchFamily="34" charset="-122"/>
              </a:rPr>
              <a:t>拓展</a:t>
            </a:r>
            <a:r>
              <a:rPr lang="en-US" altLang="zh-CN" sz="4400" b="1" spc="600" dirty="0">
                <a:solidFill>
                  <a:schemeClr val="accent1"/>
                </a:solidFill>
                <a:latin typeface="微软雅黑" panose="020B0503020204020204" pitchFamily="34" charset="-122"/>
                <a:ea typeface="微软雅黑" panose="020B0503020204020204" pitchFamily="34" charset="-122"/>
              </a:rPr>
              <a:t>CNKI</a:t>
            </a:r>
            <a:r>
              <a:rPr lang="zh-CN" altLang="en-US" sz="4400" b="1" spc="600" dirty="0">
                <a:solidFill>
                  <a:schemeClr val="accent1"/>
                </a:solidFill>
                <a:latin typeface="微软雅黑" panose="020B0503020204020204" pitchFamily="34" charset="-122"/>
                <a:ea typeface="微软雅黑" panose="020B0503020204020204" pitchFamily="34" charset="-122"/>
              </a:rPr>
              <a:t>应用  洞悉文献检索</a:t>
            </a:r>
            <a:endParaRPr lang="zh-CN" altLang="en-US" sz="4400" b="1" spc="600" dirty="0">
              <a:solidFill>
                <a:schemeClr val="accent1"/>
              </a:solidFill>
              <a:latin typeface="微软雅黑" panose="020B0503020204020204" pitchFamily="34" charset="-122"/>
              <a:ea typeface="微软雅黑" panose="020B0503020204020204" pitchFamily="34" charset="-122"/>
            </a:endParaRPr>
          </a:p>
        </p:txBody>
      </p:sp>
      <p:sp>
        <p:nvSpPr>
          <p:cNvPr id="6" name="矩形 5"/>
          <p:cNvSpPr/>
          <p:nvPr/>
        </p:nvSpPr>
        <p:spPr>
          <a:xfrm>
            <a:off x="0" y="3959093"/>
            <a:ext cx="12192000" cy="129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 name="矩形 6"/>
          <p:cNvSpPr/>
          <p:nvPr/>
        </p:nvSpPr>
        <p:spPr>
          <a:xfrm>
            <a:off x="0" y="3839152"/>
            <a:ext cx="12192000" cy="129048"/>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 name="文本框 7"/>
          <p:cNvSpPr txBox="1"/>
          <p:nvPr/>
        </p:nvSpPr>
        <p:spPr>
          <a:xfrm>
            <a:off x="3047764" y="5137757"/>
            <a:ext cx="6140919" cy="337185"/>
          </a:xfrm>
          <a:prstGeom prst="rect">
            <a:avLst/>
          </a:prstGeom>
          <a:noFill/>
        </p:spPr>
        <p:txBody>
          <a:bodyPr wrap="square" rtlCol="0">
            <a:spAutoFit/>
          </a:bodyPr>
          <a:lstStyle/>
          <a:p>
            <a:pPr algn="dist"/>
            <a:r>
              <a:rPr lang="en-US" sz="1600" dirty="0">
                <a:solidFill>
                  <a:schemeClr val="bg1">
                    <a:lumMod val="65000"/>
                  </a:schemeClr>
                </a:solidFill>
                <a:latin typeface="Segoe UI Light" panose="020B0502040204020203" pitchFamily="34" charset="0"/>
                <a:cs typeface="Segoe UI Light" panose="020B0502040204020203" pitchFamily="34" charset="0"/>
              </a:rPr>
              <a:t>CNKI</a:t>
            </a:r>
            <a:endParaRPr lang="en-US" sz="1600" dirty="0">
              <a:solidFill>
                <a:schemeClr val="bg1">
                  <a:lumMod val="65000"/>
                </a:schemeClr>
              </a:solidFill>
              <a:latin typeface="Segoe UI Light" panose="020B0502040204020203" pitchFamily="34" charset="0"/>
              <a:cs typeface="Segoe UI Light" panose="020B0502040204020203" pitchFamily="34" charset="0"/>
            </a:endParaRPr>
          </a:p>
        </p:txBody>
      </p:sp>
      <p:grpSp>
        <p:nvGrpSpPr>
          <p:cNvPr id="12" name="组合 11"/>
          <p:cNvGrpSpPr/>
          <p:nvPr/>
        </p:nvGrpSpPr>
        <p:grpSpPr>
          <a:xfrm>
            <a:off x="9165824" y="5298105"/>
            <a:ext cx="1999647" cy="45719"/>
            <a:chOff x="9458460" y="4956809"/>
            <a:chExt cx="1999647" cy="45719"/>
          </a:xfrm>
        </p:grpSpPr>
        <p:cxnSp>
          <p:nvCxnSpPr>
            <p:cNvPr id="10" name="直接连接符 9"/>
            <p:cNvCxnSpPr/>
            <p:nvPr/>
          </p:nvCxnSpPr>
          <p:spPr>
            <a:xfrm>
              <a:off x="9504179" y="4982095"/>
              <a:ext cx="195392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9458460" y="4956809"/>
              <a:ext cx="45719" cy="45719"/>
            </a:xfrm>
            <a:prstGeom prst="ellips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flipH="1">
            <a:off x="980810" y="5284148"/>
            <a:ext cx="1999647" cy="45719"/>
            <a:chOff x="9458460" y="4956809"/>
            <a:chExt cx="1999647" cy="45719"/>
          </a:xfrm>
        </p:grpSpPr>
        <p:cxnSp>
          <p:nvCxnSpPr>
            <p:cNvPr id="14" name="直接连接符 13"/>
            <p:cNvCxnSpPr/>
            <p:nvPr/>
          </p:nvCxnSpPr>
          <p:spPr>
            <a:xfrm>
              <a:off x="9504179" y="4982095"/>
              <a:ext cx="195392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a:off x="9458460" y="4956809"/>
              <a:ext cx="45719" cy="45719"/>
            </a:xfrm>
            <a:prstGeom prst="ellips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a:gradFill>
            <a:gsLst>
              <a:gs pos="10000">
                <a:schemeClr val="bg1"/>
              </a:gs>
              <a:gs pos="100000">
                <a:schemeClr val="bg1">
                  <a:alpha val="0"/>
                </a:schemeClr>
              </a:gs>
              <a:gs pos="48000">
                <a:schemeClr val="bg1">
                  <a:alpha val="50000"/>
                </a:schemeClr>
              </a:gs>
            </a:gsLst>
            <a:lin ang="5400000" scaled="1"/>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10600030101010101" charset="-122"/>
              <a:ea typeface="等线" panose="02010600030101010101" charset="-122"/>
            </a:endParaRPr>
          </a:p>
        </p:txBody>
      </p:sp>
      <p:pic>
        <p:nvPicPr>
          <p:cNvPr id="5" name="图片 4" descr="C:\Users\Administrator\Desktop\IMG_20190718_154056.jpgIMG_20190718_154056"/>
          <p:cNvPicPr>
            <a:picLocks noChangeAspect="1"/>
          </p:cNvPicPr>
          <p:nvPr/>
        </p:nvPicPr>
        <p:blipFill rotWithShape="1">
          <a:blip r:embed="rId1"/>
          <a:srcRect/>
          <a:stretch>
            <a:fillRect/>
          </a:stretch>
        </p:blipFill>
        <p:spPr>
          <a:xfrm>
            <a:off x="0" y="0"/>
            <a:ext cx="12884785" cy="7274560"/>
          </a:xfrm>
          <a:prstGeom prst="rect">
            <a:avLst/>
          </a:prstGeom>
        </p:spPr>
      </p:pic>
      <p:sp>
        <p:nvSpPr>
          <p:cNvPr id="8" name="文本框 7"/>
          <p:cNvSpPr txBox="1"/>
          <p:nvPr/>
        </p:nvSpPr>
        <p:spPr>
          <a:xfrm>
            <a:off x="2759783" y="2358393"/>
            <a:ext cx="6672434"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2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论文选题</a:t>
            </a:r>
            <a:endParaRPr kumimoji="0" lang="zh-CN" altLang="en-US" sz="6000" b="1" i="0" u="none" strike="noStrike" kern="1200" cap="none" spc="2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endParaRPr>
          </a:p>
        </p:txBody>
      </p:sp>
      <p:sp>
        <p:nvSpPr>
          <p:cNvPr id="10" name="文本框 9"/>
          <p:cNvSpPr txBox="1"/>
          <p:nvPr/>
        </p:nvSpPr>
        <p:spPr>
          <a:xfrm>
            <a:off x="4919235" y="1443985"/>
            <a:ext cx="2353530"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1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PART 02</a:t>
            </a:r>
            <a:endParaRPr kumimoji="0" lang="zh-CN" altLang="en-US" sz="3200" b="0" i="0" u="none" strike="noStrike" kern="1200" cap="none" spc="1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5924550" y="2171700"/>
            <a:ext cx="3429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33419" y="3139088"/>
            <a:ext cx="2087391" cy="1064520"/>
            <a:chOff x="755576" y="2354316"/>
            <a:chExt cx="1565543" cy="798390"/>
          </a:xfrm>
        </p:grpSpPr>
        <p:sp>
          <p:nvSpPr>
            <p:cNvPr id="16" name="AutoShape 15"/>
            <p:cNvSpPr>
              <a:spLocks noChangeArrowheads="1"/>
            </p:cNvSpPr>
            <p:nvPr/>
          </p:nvSpPr>
          <p:spPr bwMode="auto">
            <a:xfrm>
              <a:off x="755576" y="2354316"/>
              <a:ext cx="1565543" cy="798390"/>
            </a:xfrm>
            <a:prstGeom prst="homePlate">
              <a:avLst>
                <a:gd name="adj" fmla="val 33678"/>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400" kern="0">
                <a:solidFill>
                  <a:srgbClr val="FFFFFF"/>
                </a:solidFill>
                <a:latin typeface="微软雅黑" panose="020B0503020204020204" pitchFamily="34" charset="-122"/>
                <a:ea typeface="微软雅黑" panose="020B0503020204020204" pitchFamily="34" charset="-122"/>
              </a:endParaRPr>
            </a:p>
          </p:txBody>
        </p:sp>
        <p:sp>
          <p:nvSpPr>
            <p:cNvPr id="11" name="WordArt 20"/>
            <p:cNvSpPr>
              <a:spLocks noChangeArrowheads="1" noChangeShapeType="1"/>
            </p:cNvSpPr>
            <p:nvPr/>
          </p:nvSpPr>
          <p:spPr bwMode="auto">
            <a:xfrm>
              <a:off x="895276" y="2591806"/>
              <a:ext cx="1137920" cy="323850"/>
            </a:xfrm>
            <a:prstGeom prst="rect">
              <a:avLst/>
            </a:prstGeom>
            <a:extLst>
              <a:ext uri="{AF507438-7753-43E0-B8FC-AC1667EBCBE1}">
                <a14:hiddenEffects xmlns:a14="http://schemas.microsoft.com/office/drawing/2010/main">
                  <a:effectLst/>
                </a14:hiddenEffects>
              </a:ext>
            </a:extLst>
          </p:spPr>
          <p:txBody>
            <a:bodyPr wrap="none" fromWordArt="1"/>
            <a:lstStyle/>
            <a:p>
              <a:pPr algn="ctr">
                <a:defRPr/>
              </a:pPr>
              <a:r>
                <a:rPr lang="zh-CN" altLang="en-US" sz="1865" b="1" kern="0" dirty="0">
                  <a:ln w="9525" cmpd="sng">
                    <a:noFill/>
                    <a:round/>
                  </a:ln>
                  <a:solidFill>
                    <a:schemeClr val="bg1"/>
                  </a:solidFill>
                  <a:latin typeface="微软雅黑" panose="020B0503020204020204" pitchFamily="34" charset="-122"/>
                  <a:ea typeface="微软雅黑" panose="020B0503020204020204" pitchFamily="34" charset="-122"/>
                </a:rPr>
                <a:t>科研选题</a:t>
              </a:r>
              <a:endParaRPr lang="zh-CN" altLang="en-US" sz="1865" b="1" kern="0" dirty="0">
                <a:ln w="9525" cmpd="sng">
                  <a:noFill/>
                  <a:round/>
                </a:ln>
                <a:solidFill>
                  <a:schemeClr val="bg1"/>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2239996" y="3139088"/>
            <a:ext cx="2087391" cy="1064520"/>
            <a:chOff x="2147342" y="2354316"/>
            <a:chExt cx="1565543" cy="798390"/>
          </a:xfrm>
        </p:grpSpPr>
        <p:sp>
          <p:nvSpPr>
            <p:cNvPr id="17" name="AutoShape 16"/>
            <p:cNvSpPr>
              <a:spLocks noChangeArrowheads="1"/>
            </p:cNvSpPr>
            <p:nvPr/>
          </p:nvSpPr>
          <p:spPr bwMode="auto">
            <a:xfrm>
              <a:off x="2147342" y="2354316"/>
              <a:ext cx="1565543" cy="798390"/>
            </a:xfrm>
            <a:prstGeom prst="chevron">
              <a:avLst>
                <a:gd name="adj" fmla="val 33678"/>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400" kern="0">
                <a:solidFill>
                  <a:srgbClr val="FFFFFF"/>
                </a:solidFill>
                <a:latin typeface="微软雅黑" panose="020B0503020204020204" pitchFamily="34" charset="-122"/>
                <a:ea typeface="微软雅黑" panose="020B0503020204020204" pitchFamily="34" charset="-122"/>
              </a:endParaRPr>
            </a:p>
          </p:txBody>
        </p:sp>
        <p:sp>
          <p:nvSpPr>
            <p:cNvPr id="12" name="WordArt 21"/>
            <p:cNvSpPr>
              <a:spLocks noChangeArrowheads="1" noChangeShapeType="1"/>
            </p:cNvSpPr>
            <p:nvPr/>
          </p:nvSpPr>
          <p:spPr bwMode="auto">
            <a:xfrm>
              <a:off x="2648610" y="2591511"/>
              <a:ext cx="864000" cy="324000"/>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wrap="none" fromWordArt="1"/>
            <a:lstStyle/>
            <a:p>
              <a:pPr algn="ctr" defTabSz="685800"/>
              <a:r>
                <a:rPr lang="zh-CN" altLang="en-US" sz="1865" b="1" dirty="0">
                  <a:solidFill>
                    <a:schemeClr val="bg1"/>
                  </a:solidFill>
                  <a:latin typeface="微软雅黑" panose="020B0503020204020204" pitchFamily="34" charset="-122"/>
                  <a:ea typeface="微软雅黑" panose="020B0503020204020204" pitchFamily="34" charset="-122"/>
                </a:rPr>
                <a:t>资源获取</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4046552" y="3139088"/>
            <a:ext cx="2087391" cy="1064520"/>
            <a:chOff x="3501870" y="2354316"/>
            <a:chExt cx="1565543" cy="798390"/>
          </a:xfrm>
        </p:grpSpPr>
        <p:sp>
          <p:nvSpPr>
            <p:cNvPr id="18" name="AutoShape 17"/>
            <p:cNvSpPr>
              <a:spLocks noChangeArrowheads="1"/>
            </p:cNvSpPr>
            <p:nvPr/>
          </p:nvSpPr>
          <p:spPr bwMode="auto">
            <a:xfrm>
              <a:off x="3501870" y="2354316"/>
              <a:ext cx="1565543" cy="798390"/>
            </a:xfrm>
            <a:prstGeom prst="chevron">
              <a:avLst>
                <a:gd name="adj" fmla="val 33678"/>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400" kern="0">
                <a:solidFill>
                  <a:srgbClr val="FFFFFF"/>
                </a:solidFill>
                <a:latin typeface="微软雅黑" panose="020B0503020204020204" pitchFamily="34" charset="-122"/>
                <a:ea typeface="微软雅黑" panose="020B0503020204020204" pitchFamily="34" charset="-122"/>
              </a:endParaRPr>
            </a:p>
          </p:txBody>
        </p:sp>
        <p:sp>
          <p:nvSpPr>
            <p:cNvPr id="13" name="WordArt 22"/>
            <p:cNvSpPr>
              <a:spLocks noChangeArrowheads="1" noChangeShapeType="1"/>
            </p:cNvSpPr>
            <p:nvPr/>
          </p:nvSpPr>
          <p:spPr bwMode="auto">
            <a:xfrm>
              <a:off x="4016296" y="2591511"/>
              <a:ext cx="864000" cy="324000"/>
            </a:xfrm>
            <a:prstGeom prst="rect">
              <a:avLst/>
            </a:prstGeom>
            <a:extLst>
              <a:ext uri="{AF507438-7753-43E0-B8FC-AC1667EBCBE1}">
                <a14:hiddenEffects xmlns:a14="http://schemas.microsoft.com/office/drawing/2010/main">
                  <a:effectLst/>
                </a14:hiddenEffects>
              </a:ext>
            </a:extLst>
          </p:spPr>
          <p:txBody>
            <a:bodyPr wrap="none" fromWordArt="1"/>
            <a:lstStyle/>
            <a:p>
              <a:pPr algn="ctr">
                <a:defRPr/>
              </a:pPr>
              <a:r>
                <a:rPr lang="zh-CN" altLang="en-US" sz="1865" b="1" kern="0" dirty="0">
                  <a:ln w="9525" cmpd="sng">
                    <a:noFill/>
                    <a:round/>
                  </a:ln>
                  <a:solidFill>
                    <a:schemeClr val="bg1"/>
                  </a:solidFill>
                  <a:latin typeface="微软雅黑" panose="020B0503020204020204" pitchFamily="34" charset="-122"/>
                  <a:ea typeface="微软雅黑" panose="020B0503020204020204" pitchFamily="34" charset="-122"/>
                </a:rPr>
                <a:t>论文开题</a:t>
              </a:r>
              <a:endParaRPr lang="zh-CN" altLang="en-US" sz="1865" b="1" kern="0" dirty="0">
                <a:ln w="9525" cmpd="sng">
                  <a:noFill/>
                  <a:round/>
                </a:ln>
                <a:solidFill>
                  <a:schemeClr val="bg1"/>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5853089" y="3139088"/>
            <a:ext cx="2087391" cy="1064520"/>
            <a:chOff x="4837779" y="2354316"/>
            <a:chExt cx="1565543" cy="798390"/>
          </a:xfrm>
        </p:grpSpPr>
        <p:sp>
          <p:nvSpPr>
            <p:cNvPr id="19" name="AutoShape 18"/>
            <p:cNvSpPr>
              <a:spLocks noChangeArrowheads="1"/>
            </p:cNvSpPr>
            <p:nvPr/>
          </p:nvSpPr>
          <p:spPr bwMode="auto">
            <a:xfrm>
              <a:off x="4837779" y="2354316"/>
              <a:ext cx="1565543" cy="798390"/>
            </a:xfrm>
            <a:prstGeom prst="chevron">
              <a:avLst>
                <a:gd name="adj" fmla="val 33678"/>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400" kern="0">
                <a:solidFill>
                  <a:srgbClr val="FFFFFF"/>
                </a:solidFill>
                <a:latin typeface="微软雅黑" panose="020B0503020204020204" pitchFamily="34" charset="-122"/>
                <a:ea typeface="微软雅黑" panose="020B0503020204020204" pitchFamily="34" charset="-122"/>
              </a:endParaRPr>
            </a:p>
          </p:txBody>
        </p:sp>
        <p:sp>
          <p:nvSpPr>
            <p:cNvPr id="14" name="WordArt 23"/>
            <p:cNvSpPr>
              <a:spLocks noChangeArrowheads="1" noChangeShapeType="1"/>
            </p:cNvSpPr>
            <p:nvPr/>
          </p:nvSpPr>
          <p:spPr bwMode="auto">
            <a:xfrm>
              <a:off x="5333227" y="2591511"/>
              <a:ext cx="864000" cy="324000"/>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wrap="none" fromWordArt="1"/>
            <a:lstStyle/>
            <a:p>
              <a:pPr algn="ctr" defTabSz="685800"/>
              <a:r>
                <a:rPr lang="zh-CN" altLang="en-US" sz="1865" b="1" dirty="0">
                  <a:solidFill>
                    <a:schemeClr val="bg1"/>
                  </a:solidFill>
                  <a:latin typeface="微软雅黑" panose="020B0503020204020204" pitchFamily="34" charset="-122"/>
                  <a:ea typeface="微软雅黑" panose="020B0503020204020204" pitchFamily="34" charset="-122"/>
                </a:rPr>
                <a:t>文献学习</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7659616" y="3139088"/>
            <a:ext cx="2087391" cy="1064520"/>
            <a:chOff x="6175239" y="2354316"/>
            <a:chExt cx="1565543" cy="798390"/>
          </a:xfrm>
        </p:grpSpPr>
        <p:sp>
          <p:nvSpPr>
            <p:cNvPr id="20" name="AutoShape 19"/>
            <p:cNvSpPr>
              <a:spLocks noChangeArrowheads="1"/>
            </p:cNvSpPr>
            <p:nvPr/>
          </p:nvSpPr>
          <p:spPr bwMode="auto">
            <a:xfrm>
              <a:off x="6175239" y="2354316"/>
              <a:ext cx="1565543" cy="798390"/>
            </a:xfrm>
            <a:prstGeom prst="chevron">
              <a:avLst>
                <a:gd name="adj" fmla="val 33678"/>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400" kern="0">
                <a:solidFill>
                  <a:srgbClr val="FFFFFF"/>
                </a:solidFill>
                <a:latin typeface="微软雅黑" panose="020B0503020204020204" pitchFamily="34" charset="-122"/>
                <a:ea typeface="微软雅黑" panose="020B0503020204020204" pitchFamily="34" charset="-122"/>
              </a:endParaRPr>
            </a:p>
          </p:txBody>
        </p:sp>
        <p:sp>
          <p:nvSpPr>
            <p:cNvPr id="15" name="WordArt 23"/>
            <p:cNvSpPr>
              <a:spLocks noChangeArrowheads="1" noChangeShapeType="1"/>
            </p:cNvSpPr>
            <p:nvPr/>
          </p:nvSpPr>
          <p:spPr bwMode="auto">
            <a:xfrm>
              <a:off x="6579343" y="2591511"/>
              <a:ext cx="864000" cy="324000"/>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wrap="none" fromWordArt="1"/>
            <a:lstStyle/>
            <a:p>
              <a:pPr algn="ctr" defTabSz="685800"/>
              <a:r>
                <a:rPr lang="zh-CN" altLang="en-US" sz="1865" b="1" kern="0" dirty="0">
                  <a:ln w="9525" cmpd="sng">
                    <a:noFill/>
                    <a:round/>
                  </a:ln>
                  <a:solidFill>
                    <a:schemeClr val="bg1"/>
                  </a:solidFill>
                  <a:latin typeface="微软雅黑" panose="020B0503020204020204" pitchFamily="34" charset="-122"/>
                  <a:ea typeface="微软雅黑" panose="020B0503020204020204" pitchFamily="34" charset="-122"/>
                </a:rPr>
                <a:t>论文撰写</a:t>
              </a:r>
              <a:endParaRPr lang="zh-CN" altLang="en-US" sz="1865" b="1" kern="0" dirty="0">
                <a:ln w="9525" cmpd="sng">
                  <a:noFill/>
                  <a:round/>
                </a:ln>
                <a:solidFill>
                  <a:schemeClr val="bg1"/>
                </a:solidFill>
                <a:latin typeface="微软雅黑" panose="020B0503020204020204" pitchFamily="34" charset="-122"/>
                <a:ea typeface="微软雅黑" panose="020B0503020204020204" pitchFamily="34" charset="-122"/>
              </a:endParaRPr>
            </a:p>
          </p:txBody>
        </p:sp>
      </p:grpSp>
      <p:sp>
        <p:nvSpPr>
          <p:cNvPr id="5" name="Line 6"/>
          <p:cNvSpPr>
            <a:spLocks noChangeShapeType="1"/>
          </p:cNvSpPr>
          <p:nvPr/>
        </p:nvSpPr>
        <p:spPr bwMode="auto">
          <a:xfrm flipV="1">
            <a:off x="744336" y="1455151"/>
            <a:ext cx="0" cy="1577028"/>
          </a:xfrm>
          <a:prstGeom prst="line">
            <a:avLst/>
          </a:prstGeom>
          <a:noFill/>
          <a:ln w="12700" cmpd="sng">
            <a:solidFill>
              <a:schemeClr val="bg1">
                <a:lumMod val="50000"/>
              </a:schemeClr>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400" kern="0">
              <a:solidFill>
                <a:srgbClr val="080808"/>
              </a:solidFill>
              <a:latin typeface="微软雅黑" panose="020B0503020204020204" pitchFamily="34" charset="-122"/>
              <a:ea typeface="微软雅黑" panose="020B0503020204020204" pitchFamily="34" charset="-122"/>
            </a:endParaRPr>
          </a:p>
        </p:txBody>
      </p:sp>
      <p:sp>
        <p:nvSpPr>
          <p:cNvPr id="6" name="Line 7"/>
          <p:cNvSpPr>
            <a:spLocks noChangeShapeType="1"/>
          </p:cNvSpPr>
          <p:nvPr/>
        </p:nvSpPr>
        <p:spPr bwMode="auto">
          <a:xfrm flipH="1" flipV="1">
            <a:off x="4370408" y="1455151"/>
            <a:ext cx="14575" cy="1577028"/>
          </a:xfrm>
          <a:prstGeom prst="line">
            <a:avLst/>
          </a:prstGeom>
          <a:noFill/>
          <a:ln w="12700" cmpd="sng">
            <a:solidFill>
              <a:schemeClr val="bg1">
                <a:lumMod val="50000"/>
              </a:schemeClr>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400" kern="0">
              <a:solidFill>
                <a:srgbClr val="080808"/>
              </a:solidFill>
              <a:latin typeface="微软雅黑" panose="020B0503020204020204" pitchFamily="34" charset="-122"/>
              <a:ea typeface="微软雅黑" panose="020B0503020204020204" pitchFamily="34" charset="-122"/>
            </a:endParaRPr>
          </a:p>
        </p:txBody>
      </p:sp>
      <p:sp>
        <p:nvSpPr>
          <p:cNvPr id="7" name="Line 8"/>
          <p:cNvSpPr>
            <a:spLocks noChangeShapeType="1"/>
          </p:cNvSpPr>
          <p:nvPr/>
        </p:nvSpPr>
        <p:spPr bwMode="auto">
          <a:xfrm flipV="1">
            <a:off x="2546203" y="4324400"/>
            <a:ext cx="0" cy="1492088"/>
          </a:xfrm>
          <a:prstGeom prst="line">
            <a:avLst/>
          </a:prstGeom>
          <a:noFill/>
          <a:ln w="12700" cmpd="sng">
            <a:solidFill>
              <a:schemeClr val="bg1">
                <a:lumMod val="50000"/>
              </a:schemeClr>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400" kern="0">
              <a:solidFill>
                <a:srgbClr val="080808"/>
              </a:solidFill>
              <a:latin typeface="微软雅黑" panose="020B0503020204020204" pitchFamily="34" charset="-122"/>
              <a:ea typeface="微软雅黑" panose="020B0503020204020204" pitchFamily="34" charset="-122"/>
            </a:endParaRPr>
          </a:p>
        </p:txBody>
      </p:sp>
      <p:sp>
        <p:nvSpPr>
          <p:cNvPr id="8" name="Line 9"/>
          <p:cNvSpPr>
            <a:spLocks noChangeShapeType="1"/>
          </p:cNvSpPr>
          <p:nvPr/>
        </p:nvSpPr>
        <p:spPr bwMode="auto">
          <a:xfrm flipV="1">
            <a:off x="6098597" y="4324428"/>
            <a:ext cx="0" cy="1492089"/>
          </a:xfrm>
          <a:prstGeom prst="line">
            <a:avLst/>
          </a:prstGeom>
          <a:noFill/>
          <a:ln w="12700" cmpd="sng">
            <a:solidFill>
              <a:schemeClr val="bg1">
                <a:lumMod val="50000"/>
              </a:schemeClr>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400" kern="0">
              <a:solidFill>
                <a:srgbClr val="080808"/>
              </a:solidFill>
              <a:latin typeface="微软雅黑" panose="020B0503020204020204" pitchFamily="34" charset="-122"/>
              <a:ea typeface="微软雅黑" panose="020B0503020204020204" pitchFamily="34" charset="-122"/>
            </a:endParaRPr>
          </a:p>
        </p:txBody>
      </p:sp>
      <p:sp>
        <p:nvSpPr>
          <p:cNvPr id="36" name="TextBox 11"/>
          <p:cNvSpPr txBox="1">
            <a:spLocks noChangeArrowheads="1"/>
          </p:cNvSpPr>
          <p:nvPr/>
        </p:nvSpPr>
        <p:spPr bwMode="auto">
          <a:xfrm flipH="1">
            <a:off x="745913" y="1535007"/>
            <a:ext cx="2161540" cy="681355"/>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rPr>
              <a:t>明确的研究方向；</a:t>
            </a:r>
            <a:endPar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rPr>
              <a:t>选择创新性话题；</a:t>
            </a:r>
            <a:endPar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endParaRPr>
          </a:p>
        </p:txBody>
      </p:sp>
      <p:sp>
        <p:nvSpPr>
          <p:cNvPr id="38" name="TextBox 11"/>
          <p:cNvSpPr txBox="1">
            <a:spLocks noChangeArrowheads="1"/>
          </p:cNvSpPr>
          <p:nvPr/>
        </p:nvSpPr>
        <p:spPr bwMode="auto">
          <a:xfrm flipH="1">
            <a:off x="4473787" y="1455420"/>
            <a:ext cx="2905760" cy="1565910"/>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rPr>
              <a:t>研究背景、目的、意义；</a:t>
            </a:r>
            <a:endPar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rPr>
              <a:t>文献综述——研究的理论支撑；</a:t>
            </a:r>
            <a:endPar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rPr>
              <a:t>核心概念的界定；</a:t>
            </a:r>
            <a:endPar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rPr>
              <a:t>研究设计；</a:t>
            </a:r>
            <a:endPar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rPr>
              <a:t>研究预期成果及成果形式。</a:t>
            </a:r>
            <a:endPar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endParaRPr>
          </a:p>
        </p:txBody>
      </p:sp>
      <p:sp>
        <p:nvSpPr>
          <p:cNvPr id="40" name="TextBox 11"/>
          <p:cNvSpPr txBox="1">
            <a:spLocks noChangeArrowheads="1"/>
          </p:cNvSpPr>
          <p:nvPr/>
        </p:nvSpPr>
        <p:spPr bwMode="auto">
          <a:xfrm flipH="1">
            <a:off x="6241627" y="4458547"/>
            <a:ext cx="3013287" cy="1271270"/>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rPr>
              <a:t>具体实施研究设计；</a:t>
            </a:r>
            <a:endPar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rPr>
              <a:t>重复研究过程，避免偶然性；</a:t>
            </a:r>
            <a:endPar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rPr>
              <a:t>得出的结论与开题预期目标做对比。</a:t>
            </a:r>
            <a:endPar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endParaRPr>
          </a:p>
        </p:txBody>
      </p:sp>
      <p:sp>
        <p:nvSpPr>
          <p:cNvPr id="44" name="TextBox 11"/>
          <p:cNvSpPr txBox="1">
            <a:spLocks noChangeArrowheads="1"/>
          </p:cNvSpPr>
          <p:nvPr/>
        </p:nvSpPr>
        <p:spPr bwMode="auto">
          <a:xfrm flipH="1">
            <a:off x="2656840" y="4461933"/>
            <a:ext cx="2757593" cy="1271270"/>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rPr>
              <a:t>搜集一手资料；</a:t>
            </a:r>
            <a:endPar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rPr>
              <a:t>关注大咖研究进展和成果；</a:t>
            </a:r>
            <a:endPar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rPr>
              <a:t>搜集渠道：图书馆、互联网、较流行论坛。</a:t>
            </a:r>
            <a:endPar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endParaRPr>
          </a:p>
        </p:txBody>
      </p:sp>
      <p:sp>
        <p:nvSpPr>
          <p:cNvPr id="46" name="Line 7"/>
          <p:cNvSpPr>
            <a:spLocks noChangeShapeType="1"/>
          </p:cNvSpPr>
          <p:nvPr/>
        </p:nvSpPr>
        <p:spPr bwMode="auto">
          <a:xfrm flipH="1" flipV="1">
            <a:off x="7949164" y="1455151"/>
            <a:ext cx="14575" cy="1577028"/>
          </a:xfrm>
          <a:prstGeom prst="line">
            <a:avLst/>
          </a:prstGeom>
          <a:noFill/>
          <a:ln w="12700" cmpd="sng">
            <a:solidFill>
              <a:schemeClr val="bg1">
                <a:lumMod val="50000"/>
              </a:schemeClr>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400" kern="0">
              <a:solidFill>
                <a:srgbClr val="080808"/>
              </a:solidFill>
              <a:latin typeface="微软雅黑" panose="020B0503020204020204" pitchFamily="34" charset="-122"/>
              <a:ea typeface="微软雅黑" panose="020B0503020204020204" pitchFamily="34" charset="-122"/>
            </a:endParaRPr>
          </a:p>
        </p:txBody>
      </p:sp>
      <p:sp>
        <p:nvSpPr>
          <p:cNvPr id="47" name="TextBox 11"/>
          <p:cNvSpPr txBox="1">
            <a:spLocks noChangeArrowheads="1"/>
          </p:cNvSpPr>
          <p:nvPr/>
        </p:nvSpPr>
        <p:spPr bwMode="auto">
          <a:xfrm flipH="1">
            <a:off x="8127153" y="1436793"/>
            <a:ext cx="3505200" cy="1565910"/>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rPr>
              <a:t>确定新颖的标题；</a:t>
            </a:r>
            <a:endPar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endParaRPr>
          </a:p>
          <a:p>
            <a:pPr lvl="0" eaLnBrk="1" hangingPunct="1">
              <a:lnSpc>
                <a:spcPct val="120000"/>
              </a:lnSpc>
              <a:defRPr/>
            </a:pPr>
            <a:r>
              <a:rPr lang="en-US" altLang="zh-CN" sz="1600" dirty="0">
                <a:solidFill>
                  <a:schemeClr val="tx1">
                    <a:lumMod val="75000"/>
                    <a:lumOff val="25000"/>
                  </a:schemeClr>
                </a:solidFill>
                <a:latin typeface="Arial" panose="020B0604020202020204"/>
                <a:ea typeface="微软雅黑" panose="020B0503020204020204" pitchFamily="34" charset="-122"/>
                <a:cs typeface="+mn-ea"/>
                <a:sym typeface="+mn-lt"/>
              </a:rPr>
              <a:t>明确中心思想</a:t>
            </a:r>
            <a:r>
              <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rPr>
              <a:t>；</a:t>
            </a:r>
            <a:endPar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rPr>
              <a:t>摘要简洁，正文具体，讨论有据，结论谨慎；</a:t>
            </a:r>
            <a:endPar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rPr>
              <a:t>以“懵懂”读者的视角去写作；</a:t>
            </a:r>
            <a:endPar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endParaRPr>
          </a:p>
        </p:txBody>
      </p:sp>
      <p:grpSp>
        <p:nvGrpSpPr>
          <p:cNvPr id="25" name="组合 24"/>
          <p:cNvGrpSpPr/>
          <p:nvPr/>
        </p:nvGrpSpPr>
        <p:grpSpPr>
          <a:xfrm>
            <a:off x="9444283" y="3139088"/>
            <a:ext cx="2087391" cy="1064520"/>
            <a:chOff x="2147342" y="2354316"/>
            <a:chExt cx="1565543" cy="798390"/>
          </a:xfrm>
        </p:grpSpPr>
        <p:sp>
          <p:nvSpPr>
            <p:cNvPr id="26" name="AutoShape 16"/>
            <p:cNvSpPr>
              <a:spLocks noChangeArrowheads="1"/>
            </p:cNvSpPr>
            <p:nvPr/>
          </p:nvSpPr>
          <p:spPr bwMode="auto">
            <a:xfrm>
              <a:off x="2147342" y="2354316"/>
              <a:ext cx="1565543" cy="798390"/>
            </a:xfrm>
            <a:prstGeom prst="chevron">
              <a:avLst>
                <a:gd name="adj" fmla="val 33678"/>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400" kern="0">
                <a:solidFill>
                  <a:srgbClr val="FFFFFF"/>
                </a:solidFill>
                <a:latin typeface="微软雅黑" panose="020B0503020204020204" pitchFamily="34" charset="-122"/>
                <a:ea typeface="微软雅黑" panose="020B0503020204020204" pitchFamily="34" charset="-122"/>
              </a:endParaRPr>
            </a:p>
          </p:txBody>
        </p:sp>
        <p:sp>
          <p:nvSpPr>
            <p:cNvPr id="27" name="WordArt 21"/>
            <p:cNvSpPr>
              <a:spLocks noChangeArrowheads="1" noChangeShapeType="1"/>
            </p:cNvSpPr>
            <p:nvPr/>
          </p:nvSpPr>
          <p:spPr bwMode="auto">
            <a:xfrm>
              <a:off x="2373402" y="2592441"/>
              <a:ext cx="1175385" cy="323850"/>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wrap="none" fromWordArt="1"/>
            <a:lstStyle/>
            <a:p>
              <a:pPr algn="ctr" defTabSz="914400">
                <a:defRPr/>
              </a:pPr>
              <a:r>
                <a:rPr lang="zh-CN" altLang="en-US" sz="1865" b="1" kern="0" dirty="0">
                  <a:ln w="9525" cmpd="sng">
                    <a:noFill/>
                    <a:round/>
                  </a:ln>
                  <a:solidFill>
                    <a:schemeClr val="bg1"/>
                  </a:solidFill>
                  <a:latin typeface="微软雅黑" panose="020B0503020204020204" pitchFamily="34" charset="-122"/>
                  <a:ea typeface="微软雅黑" panose="020B0503020204020204" pitchFamily="34" charset="-122"/>
                </a:rPr>
                <a:t>论文投稿</a:t>
              </a:r>
              <a:endParaRPr lang="zh-CN" altLang="en-US" sz="1865" b="1" kern="0" dirty="0">
                <a:ln w="9525" cmpd="sng">
                  <a:noFill/>
                  <a:round/>
                </a:ln>
                <a:solidFill>
                  <a:schemeClr val="bg1"/>
                </a:solidFill>
                <a:latin typeface="微软雅黑" panose="020B0503020204020204" pitchFamily="34" charset="-122"/>
                <a:ea typeface="微软雅黑" panose="020B0503020204020204" pitchFamily="34" charset="-122"/>
              </a:endParaRPr>
            </a:p>
          </p:txBody>
        </p:sp>
      </p:grpSp>
      <p:sp>
        <p:nvSpPr>
          <p:cNvPr id="35" name="Line 9"/>
          <p:cNvSpPr>
            <a:spLocks noChangeShapeType="1"/>
          </p:cNvSpPr>
          <p:nvPr/>
        </p:nvSpPr>
        <p:spPr bwMode="auto">
          <a:xfrm flipV="1">
            <a:off x="9425151" y="4302415"/>
            <a:ext cx="0" cy="1536011"/>
          </a:xfrm>
          <a:prstGeom prst="line">
            <a:avLst/>
          </a:prstGeom>
          <a:noFill/>
          <a:ln w="12700" cmpd="sng">
            <a:solidFill>
              <a:schemeClr val="bg1">
                <a:lumMod val="50000"/>
              </a:schemeClr>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400" kern="0">
              <a:solidFill>
                <a:srgbClr val="080808"/>
              </a:solidFill>
              <a:latin typeface="微软雅黑" panose="020B0503020204020204" pitchFamily="34" charset="-122"/>
              <a:ea typeface="微软雅黑" panose="020B0503020204020204" pitchFamily="34" charset="-122"/>
            </a:endParaRPr>
          </a:p>
        </p:txBody>
      </p:sp>
      <p:sp>
        <p:nvSpPr>
          <p:cNvPr id="42" name="TextBox 11"/>
          <p:cNvSpPr txBox="1">
            <a:spLocks noChangeArrowheads="1"/>
          </p:cNvSpPr>
          <p:nvPr/>
        </p:nvSpPr>
        <p:spPr bwMode="auto">
          <a:xfrm flipH="1">
            <a:off x="9528387" y="4324773"/>
            <a:ext cx="2722880" cy="1861185"/>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rPr>
              <a:t>识别学科领域期刊；</a:t>
            </a:r>
            <a:endPar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rPr>
              <a:t>识别期刊学术地位；</a:t>
            </a:r>
            <a:endPar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rPr>
              <a:t>识别期刊影响力（因子</a:t>
            </a:r>
            <a:r>
              <a:rPr lang="en-US" altLang="zh-CN" sz="1600" dirty="0">
                <a:solidFill>
                  <a:schemeClr val="tx1">
                    <a:lumMod val="75000"/>
                    <a:lumOff val="25000"/>
                  </a:schemeClr>
                </a:solidFill>
                <a:latin typeface="Arial" panose="020B0604020202020204"/>
                <a:ea typeface="微软雅黑" panose="020B0503020204020204" pitchFamily="34" charset="-122"/>
                <a:cs typeface="+mn-ea"/>
                <a:sym typeface="+mn-lt"/>
              </a:rPr>
              <a:t>);</a:t>
            </a:r>
            <a:endPar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rPr>
              <a:t>载文信息映射期刊容量</a:t>
            </a:r>
            <a:r>
              <a:rPr lang="en-US" altLang="zh-CN" sz="1600" dirty="0">
                <a:solidFill>
                  <a:schemeClr val="tx1">
                    <a:lumMod val="75000"/>
                    <a:lumOff val="25000"/>
                  </a:schemeClr>
                </a:solidFill>
                <a:latin typeface="Arial" panose="020B0604020202020204"/>
                <a:ea typeface="微软雅黑" panose="020B0503020204020204" pitchFamily="34" charset="-122"/>
                <a:cs typeface="+mn-ea"/>
                <a:sym typeface="+mn-lt"/>
              </a:rPr>
              <a:t>;</a:t>
            </a:r>
            <a:endPar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rPr>
              <a:t>栏目信息映射期刊策划</a:t>
            </a:r>
            <a:r>
              <a:rPr lang="en-US" altLang="zh-CN" sz="1600" dirty="0">
                <a:solidFill>
                  <a:schemeClr val="tx1">
                    <a:lumMod val="75000"/>
                    <a:lumOff val="25000"/>
                  </a:schemeClr>
                </a:solidFill>
                <a:latin typeface="Arial" panose="020B0604020202020204"/>
                <a:ea typeface="微软雅黑" panose="020B0503020204020204" pitchFamily="34" charset="-122"/>
                <a:cs typeface="+mn-ea"/>
                <a:sym typeface="+mn-lt"/>
              </a:rPr>
              <a:t>;</a:t>
            </a:r>
            <a:endPar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rPr>
              <a:t>期刊热点动态参考分析。</a:t>
            </a:r>
            <a:endPar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endParaRPr>
          </a:p>
        </p:txBody>
      </p:sp>
      <p:sp>
        <p:nvSpPr>
          <p:cNvPr id="3" name="矩形 2"/>
          <p:cNvSpPr/>
          <p:nvPr/>
        </p:nvSpPr>
        <p:spPr>
          <a:xfrm>
            <a:off x="11213465" y="160020"/>
            <a:ext cx="772795" cy="7575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31" name="文本框 30"/>
          <p:cNvSpPr txBox="1"/>
          <p:nvPr/>
        </p:nvSpPr>
        <p:spPr>
          <a:xfrm>
            <a:off x="747395" y="241935"/>
            <a:ext cx="3984625"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论文写作整体过程分析</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transition spd="slow" advTm="8000">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10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50000">
                                      <p:stCondLst>
                                        <p:cond delay="500"/>
                                      </p:stCondLst>
                                      <p:childTnLst>
                                        <p:set>
                                          <p:cBhvr>
                                            <p:cTn id="14" dur="1" fill="hold">
                                              <p:stCondLst>
                                                <p:cond delay="0"/>
                                              </p:stCondLst>
                                            </p:cTn>
                                            <p:tgtEl>
                                              <p:spTgt spid="21"/>
                                            </p:tgtEl>
                                            <p:attrNameLst>
                                              <p:attrName>style.visibility</p:attrName>
                                            </p:attrNameLst>
                                          </p:cBhvr>
                                          <p:to>
                                            <p:strVal val="visible"/>
                                          </p:to>
                                        </p:set>
                                        <p:anim calcmode="lin" valueType="num" p14:bounceEnd="50000">
                                          <p:cBhvr additive="base">
                                            <p:cTn id="15" dur="10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16" dur="10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50000">
                                      <p:stCondLst>
                                        <p:cond delay="750"/>
                                      </p:stCondLst>
                                      <p:childTnLst>
                                        <p:set>
                                          <p:cBhvr>
                                            <p:cTn id="18" dur="1" fill="hold">
                                              <p:stCondLst>
                                                <p:cond delay="0"/>
                                              </p:stCondLst>
                                            </p:cTn>
                                            <p:tgtEl>
                                              <p:spTgt spid="22"/>
                                            </p:tgtEl>
                                            <p:attrNameLst>
                                              <p:attrName>style.visibility</p:attrName>
                                            </p:attrNameLst>
                                          </p:cBhvr>
                                          <p:to>
                                            <p:strVal val="visible"/>
                                          </p:to>
                                        </p:set>
                                        <p:anim calcmode="lin" valueType="num" p14:bounceEnd="50000">
                                          <p:cBhvr additive="base">
                                            <p:cTn id="19" dur="1000" fill="hold"/>
                                            <p:tgtEl>
                                              <p:spTgt spid="22"/>
                                            </p:tgtEl>
                                            <p:attrNameLst>
                                              <p:attrName>ppt_x</p:attrName>
                                            </p:attrNameLst>
                                          </p:cBhvr>
                                          <p:tavLst>
                                            <p:tav tm="0">
                                              <p:val>
                                                <p:strVal val="0-#ppt_w/2"/>
                                              </p:val>
                                            </p:tav>
                                            <p:tav tm="100000">
                                              <p:val>
                                                <p:strVal val="#ppt_x"/>
                                              </p:val>
                                            </p:tav>
                                          </p:tavLst>
                                        </p:anim>
                                        <p:anim calcmode="lin" valueType="num" p14:bounceEnd="50000">
                                          <p:cBhvr additive="base">
                                            <p:cTn id="20" dur="1000" fill="hold"/>
                                            <p:tgtEl>
                                              <p:spTgt spid="2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50000">
                                      <p:stCondLst>
                                        <p:cond delay="1000"/>
                                      </p:stCondLst>
                                      <p:childTnLst>
                                        <p:set>
                                          <p:cBhvr>
                                            <p:cTn id="22" dur="1" fill="hold">
                                              <p:stCondLst>
                                                <p:cond delay="0"/>
                                              </p:stCondLst>
                                            </p:cTn>
                                            <p:tgtEl>
                                              <p:spTgt spid="23"/>
                                            </p:tgtEl>
                                            <p:attrNameLst>
                                              <p:attrName>style.visibility</p:attrName>
                                            </p:attrNameLst>
                                          </p:cBhvr>
                                          <p:to>
                                            <p:strVal val="visible"/>
                                          </p:to>
                                        </p:set>
                                        <p:anim calcmode="lin" valueType="num" p14:bounceEnd="50000">
                                          <p:cBhvr additive="base">
                                            <p:cTn id="23" dur="100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24" dur="1000" fill="hold"/>
                                            <p:tgtEl>
                                              <p:spTgt spid="23"/>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000" fill="hold">
                                              <p:stCondLst>
                                                <p:cond delay="0"/>
                                              </p:stCondLst>
                                            </p:cTn>
                                            <p:tgtEl>
                                              <p:spTgt spid="25"/>
                                            </p:tgtEl>
                                            <p:attrNameLst>
                                              <p:attrName>style.visibility</p:attrName>
                                            </p:attrNameLst>
                                          </p:cBhvr>
                                          <p:to>
                                            <p:strVal val="visible"/>
                                          </p:to>
                                        </p:set>
                                        <p:anim calcmode="lin" valueType="num">
                                          <p:cBhvr additive="base">
                                            <p:cTn id="27" dur="1000" fill="hold"/>
                                            <p:tgtEl>
                                              <p:spTgt spid="25"/>
                                            </p:tgtEl>
                                            <p:attrNameLst>
                                              <p:attrName>ppt_x</p:attrName>
                                            </p:attrNameLst>
                                          </p:cBhvr>
                                          <p:tavLst>
                                            <p:tav tm="0">
                                              <p:val>
                                                <p:strVal val="0-#ppt_w/2"/>
                                              </p:val>
                                            </p:tav>
                                            <p:tav tm="100000">
                                              <p:val>
                                                <p:strVal val="#ppt_x"/>
                                              </p:val>
                                            </p:tav>
                                          </p:tavLst>
                                        </p:anim>
                                        <p:anim calcmode="lin" valueType="num">
                                          <p:cBhvr additive="base">
                                            <p:cTn id="28" dur="1000" fill="hold"/>
                                            <p:tgtEl>
                                              <p:spTgt spid="25"/>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anim calcmode="lin" valueType="num">
                                          <p:cBhvr>
                                            <p:cTn id="33" dur="500" fill="hold"/>
                                            <p:tgtEl>
                                              <p:spTgt spid="5"/>
                                            </p:tgtEl>
                                            <p:attrNameLst>
                                              <p:attrName>ppt_x</p:attrName>
                                            </p:attrNameLst>
                                          </p:cBhvr>
                                          <p:tavLst>
                                            <p:tav tm="0">
                                              <p:val>
                                                <p:strVal val="#ppt_x"/>
                                              </p:val>
                                            </p:tav>
                                            <p:tav tm="100000">
                                              <p:val>
                                                <p:strVal val="#ppt_x"/>
                                              </p:val>
                                            </p:tav>
                                          </p:tavLst>
                                        </p:anim>
                                        <p:anim calcmode="lin" valueType="num">
                                          <p:cBhvr>
                                            <p:cTn id="34" dur="5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anim calcmode="lin" valueType="num">
                                          <p:cBhvr>
                                            <p:cTn id="38" dur="500" fill="hold"/>
                                            <p:tgtEl>
                                              <p:spTgt spid="6"/>
                                            </p:tgtEl>
                                            <p:attrNameLst>
                                              <p:attrName>ppt_x</p:attrName>
                                            </p:attrNameLst>
                                          </p:cBhvr>
                                          <p:tavLst>
                                            <p:tav tm="0">
                                              <p:val>
                                                <p:strVal val="#ppt_x"/>
                                              </p:val>
                                            </p:tav>
                                            <p:tav tm="100000">
                                              <p:val>
                                                <p:strVal val="#ppt_x"/>
                                              </p:val>
                                            </p:tav>
                                          </p:tavLst>
                                        </p:anim>
                                        <p:anim calcmode="lin" valueType="num">
                                          <p:cBhvr>
                                            <p:cTn id="39" dur="500" fill="hold"/>
                                            <p:tgtEl>
                                              <p:spTgt spid="6"/>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anim calcmode="lin" valueType="num">
                                          <p:cBhvr>
                                            <p:cTn id="43" dur="500" fill="hold"/>
                                            <p:tgtEl>
                                              <p:spTgt spid="7"/>
                                            </p:tgtEl>
                                            <p:attrNameLst>
                                              <p:attrName>ppt_x</p:attrName>
                                            </p:attrNameLst>
                                          </p:cBhvr>
                                          <p:tavLst>
                                            <p:tav tm="0">
                                              <p:val>
                                                <p:strVal val="#ppt_x"/>
                                              </p:val>
                                            </p:tav>
                                            <p:tav tm="100000">
                                              <p:val>
                                                <p:strVal val="#ppt_x"/>
                                              </p:val>
                                            </p:tav>
                                          </p:tavLst>
                                        </p:anim>
                                        <p:anim calcmode="lin" valueType="num">
                                          <p:cBhvr>
                                            <p:cTn id="44" dur="500" fill="hold"/>
                                            <p:tgtEl>
                                              <p:spTgt spid="7"/>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anim calcmode="lin" valueType="num">
                                          <p:cBhvr>
                                            <p:cTn id="48" dur="500" fill="hold"/>
                                            <p:tgtEl>
                                              <p:spTgt spid="8"/>
                                            </p:tgtEl>
                                            <p:attrNameLst>
                                              <p:attrName>ppt_x</p:attrName>
                                            </p:attrNameLst>
                                          </p:cBhvr>
                                          <p:tavLst>
                                            <p:tav tm="0">
                                              <p:val>
                                                <p:strVal val="#ppt_x"/>
                                              </p:val>
                                            </p:tav>
                                            <p:tav tm="100000">
                                              <p:val>
                                                <p:strVal val="#ppt_x"/>
                                              </p:val>
                                            </p:tav>
                                          </p:tavLst>
                                        </p:anim>
                                        <p:anim calcmode="lin" valueType="num">
                                          <p:cBhvr>
                                            <p:cTn id="49" dur="500" fill="hold"/>
                                            <p:tgtEl>
                                              <p:spTgt spid="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anim calcmode="lin" valueType="num">
                                          <p:cBhvr>
                                            <p:cTn id="53" dur="500" fill="hold"/>
                                            <p:tgtEl>
                                              <p:spTgt spid="46"/>
                                            </p:tgtEl>
                                            <p:attrNameLst>
                                              <p:attrName>ppt_x</p:attrName>
                                            </p:attrNameLst>
                                          </p:cBhvr>
                                          <p:tavLst>
                                            <p:tav tm="0">
                                              <p:val>
                                                <p:strVal val="#ppt_x"/>
                                              </p:val>
                                            </p:tav>
                                            <p:tav tm="100000">
                                              <p:val>
                                                <p:strVal val="#ppt_x"/>
                                              </p:val>
                                            </p:tav>
                                          </p:tavLst>
                                        </p:anim>
                                        <p:anim calcmode="lin" valueType="num">
                                          <p:cBhvr>
                                            <p:cTn id="54" dur="500" fill="hold"/>
                                            <p:tgtEl>
                                              <p:spTgt spid="46"/>
                                            </p:tgtEl>
                                            <p:attrNameLst>
                                              <p:attrName>ppt_y</p:attrName>
                                            </p:attrNameLst>
                                          </p:cBhvr>
                                          <p:tavLst>
                                            <p:tav tm="0">
                                              <p:val>
                                                <p:strVal val="#ppt_y+.1"/>
                                              </p:val>
                                            </p:tav>
                                            <p:tav tm="100000">
                                              <p:val>
                                                <p:strVal val="#ppt_y"/>
                                              </p:val>
                                            </p:tav>
                                          </p:tavLst>
                                        </p:anim>
                                      </p:childTnLst>
                                    </p:cTn>
                                  </p:par>
                                  <p:par>
                                    <p:cTn id="55" presetID="22" presetClass="entr" presetSubtype="8"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wipe(left)">
                                          <p:cBhvr>
                                            <p:cTn id="57" dur="1000"/>
                                            <p:tgtEl>
                                              <p:spTgt spid="36"/>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wipe(left)">
                                          <p:cBhvr>
                                            <p:cTn id="60" dur="1000"/>
                                            <p:tgtEl>
                                              <p:spTgt spid="44"/>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wipe(left)">
                                          <p:cBhvr>
                                            <p:cTn id="63" dur="1000"/>
                                            <p:tgtEl>
                                              <p:spTgt spid="38"/>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wipe(left)">
                                          <p:cBhvr>
                                            <p:cTn id="66" dur="1000"/>
                                            <p:tgtEl>
                                              <p:spTgt spid="40"/>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wipe(left)">
                                          <p:cBhvr>
                                            <p:cTn id="69" dur="1000"/>
                                            <p:tgtEl>
                                              <p:spTgt spid="47"/>
                                            </p:tgtEl>
                                          </p:cBhvr>
                                        </p:animEffect>
                                      </p:childTnLst>
                                    </p:cTn>
                                  </p:par>
                                  <p:par>
                                    <p:cTn id="70" presetID="2" presetClass="entr" presetSubtype="4"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500" fill="hold"/>
                                            <p:tgtEl>
                                              <p:spTgt spid="35"/>
                                            </p:tgtEl>
                                            <p:attrNameLst>
                                              <p:attrName>ppt_x</p:attrName>
                                            </p:attrNameLst>
                                          </p:cBhvr>
                                          <p:tavLst>
                                            <p:tav tm="0">
                                              <p:val>
                                                <p:strVal val="#ppt_x"/>
                                              </p:val>
                                            </p:tav>
                                            <p:tav tm="100000">
                                              <p:val>
                                                <p:strVal val="#ppt_x"/>
                                              </p:val>
                                            </p:tav>
                                          </p:tavLst>
                                        </p:anim>
                                        <p:anim calcmode="lin" valueType="num">
                                          <p:cBhvr additive="base">
                                            <p:cTn id="73" dur="500" fill="hold"/>
                                            <p:tgtEl>
                                              <p:spTgt spid="35"/>
                                            </p:tgtEl>
                                            <p:attrNameLst>
                                              <p:attrName>ppt_y</p:attrName>
                                            </p:attrNameLst>
                                          </p:cBhvr>
                                          <p:tavLst>
                                            <p:tav tm="0">
                                              <p:val>
                                                <p:strVal val="1+#ppt_h/2"/>
                                              </p:val>
                                            </p:tav>
                                            <p:tav tm="100000">
                                              <p:val>
                                                <p:strVal val="#ppt_y"/>
                                              </p:val>
                                            </p:tav>
                                          </p:tavLst>
                                        </p:anim>
                                      </p:childTnLst>
                                    </p:cTn>
                                  </p:par>
                                  <p:par>
                                    <p:cTn id="74" presetID="22" presetClass="entr" presetSubtype="8" fill="hold" grpId="0" nodeType="withEffect">
                                      <p:stCondLst>
                                        <p:cond delay="0"/>
                                      </p:stCondLst>
                                      <p:childTnLst>
                                        <p:set>
                                          <p:cBhvr>
                                            <p:cTn id="75" dur="1000" fill="hold">
                                              <p:stCondLst>
                                                <p:cond delay="0"/>
                                              </p:stCondLst>
                                            </p:cTn>
                                            <p:tgtEl>
                                              <p:spTgt spid="42"/>
                                            </p:tgtEl>
                                            <p:attrNameLst>
                                              <p:attrName>style.visibility</p:attrName>
                                            </p:attrNameLst>
                                          </p:cBhvr>
                                          <p:to>
                                            <p:strVal val="visible"/>
                                          </p:to>
                                        </p:set>
                                        <p:animEffect transition="in" filter="wipe(left)">
                                          <p:cBhvr>
                                            <p:cTn id="76"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36" grpId="0" bldLvl="0" animBg="1"/>
          <p:bldP spid="38" grpId="0" bldLvl="0" animBg="1"/>
          <p:bldP spid="40" grpId="0" bldLvl="0" animBg="1"/>
          <p:bldP spid="44" grpId="0" bldLvl="0" animBg="1"/>
          <p:bldP spid="46" grpId="0" bldLvl="0" animBg="1"/>
          <p:bldP spid="47" grpId="0" bldLvl="0" animBg="1"/>
          <p:bldP spid="42"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0-#ppt_w/2"/>
                                              </p:val>
                                            </p:tav>
                                            <p:tav tm="100000">
                                              <p:val>
                                                <p:strVal val="#ppt_x"/>
                                              </p:val>
                                            </p:tav>
                                          </p:tavLst>
                                        </p:anim>
                                        <p:anim calcmode="lin" valueType="num">
                                          <p:cBhvr additive="base">
                                            <p:cTn id="16" dur="10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75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0-#ppt_w/2"/>
                                              </p:val>
                                            </p:tav>
                                            <p:tav tm="100000">
                                              <p:val>
                                                <p:strVal val="#ppt_x"/>
                                              </p:val>
                                            </p:tav>
                                          </p:tavLst>
                                        </p:anim>
                                        <p:anim calcmode="lin" valueType="num">
                                          <p:cBhvr additive="base">
                                            <p:cTn id="20" dur="1000" fill="hold"/>
                                            <p:tgtEl>
                                              <p:spTgt spid="2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0-#ppt_w/2"/>
                                              </p:val>
                                            </p:tav>
                                            <p:tav tm="100000">
                                              <p:val>
                                                <p:strVal val="#ppt_x"/>
                                              </p:val>
                                            </p:tav>
                                          </p:tavLst>
                                        </p:anim>
                                        <p:anim calcmode="lin" valueType="num">
                                          <p:cBhvr additive="base">
                                            <p:cTn id="24" dur="1000" fill="hold"/>
                                            <p:tgtEl>
                                              <p:spTgt spid="23"/>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000" fill="hold">
                                              <p:stCondLst>
                                                <p:cond delay="0"/>
                                              </p:stCondLst>
                                            </p:cTn>
                                            <p:tgtEl>
                                              <p:spTgt spid="25"/>
                                            </p:tgtEl>
                                            <p:attrNameLst>
                                              <p:attrName>style.visibility</p:attrName>
                                            </p:attrNameLst>
                                          </p:cBhvr>
                                          <p:to>
                                            <p:strVal val="visible"/>
                                          </p:to>
                                        </p:set>
                                        <p:anim calcmode="lin" valueType="num">
                                          <p:cBhvr additive="base">
                                            <p:cTn id="27" dur="1000" fill="hold"/>
                                            <p:tgtEl>
                                              <p:spTgt spid="25"/>
                                            </p:tgtEl>
                                            <p:attrNameLst>
                                              <p:attrName>ppt_x</p:attrName>
                                            </p:attrNameLst>
                                          </p:cBhvr>
                                          <p:tavLst>
                                            <p:tav tm="0">
                                              <p:val>
                                                <p:strVal val="0-#ppt_w/2"/>
                                              </p:val>
                                            </p:tav>
                                            <p:tav tm="100000">
                                              <p:val>
                                                <p:strVal val="#ppt_x"/>
                                              </p:val>
                                            </p:tav>
                                          </p:tavLst>
                                        </p:anim>
                                        <p:anim calcmode="lin" valueType="num">
                                          <p:cBhvr additive="base">
                                            <p:cTn id="28" dur="1000" fill="hold"/>
                                            <p:tgtEl>
                                              <p:spTgt spid="25"/>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anim calcmode="lin" valueType="num">
                                          <p:cBhvr>
                                            <p:cTn id="33" dur="500" fill="hold"/>
                                            <p:tgtEl>
                                              <p:spTgt spid="5"/>
                                            </p:tgtEl>
                                            <p:attrNameLst>
                                              <p:attrName>ppt_x</p:attrName>
                                            </p:attrNameLst>
                                          </p:cBhvr>
                                          <p:tavLst>
                                            <p:tav tm="0">
                                              <p:val>
                                                <p:strVal val="#ppt_x"/>
                                              </p:val>
                                            </p:tav>
                                            <p:tav tm="100000">
                                              <p:val>
                                                <p:strVal val="#ppt_x"/>
                                              </p:val>
                                            </p:tav>
                                          </p:tavLst>
                                        </p:anim>
                                        <p:anim calcmode="lin" valueType="num">
                                          <p:cBhvr>
                                            <p:cTn id="34" dur="5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anim calcmode="lin" valueType="num">
                                          <p:cBhvr>
                                            <p:cTn id="38" dur="500" fill="hold"/>
                                            <p:tgtEl>
                                              <p:spTgt spid="6"/>
                                            </p:tgtEl>
                                            <p:attrNameLst>
                                              <p:attrName>ppt_x</p:attrName>
                                            </p:attrNameLst>
                                          </p:cBhvr>
                                          <p:tavLst>
                                            <p:tav tm="0">
                                              <p:val>
                                                <p:strVal val="#ppt_x"/>
                                              </p:val>
                                            </p:tav>
                                            <p:tav tm="100000">
                                              <p:val>
                                                <p:strVal val="#ppt_x"/>
                                              </p:val>
                                            </p:tav>
                                          </p:tavLst>
                                        </p:anim>
                                        <p:anim calcmode="lin" valueType="num">
                                          <p:cBhvr>
                                            <p:cTn id="39" dur="500" fill="hold"/>
                                            <p:tgtEl>
                                              <p:spTgt spid="6"/>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anim calcmode="lin" valueType="num">
                                          <p:cBhvr>
                                            <p:cTn id="43" dur="500" fill="hold"/>
                                            <p:tgtEl>
                                              <p:spTgt spid="7"/>
                                            </p:tgtEl>
                                            <p:attrNameLst>
                                              <p:attrName>ppt_x</p:attrName>
                                            </p:attrNameLst>
                                          </p:cBhvr>
                                          <p:tavLst>
                                            <p:tav tm="0">
                                              <p:val>
                                                <p:strVal val="#ppt_x"/>
                                              </p:val>
                                            </p:tav>
                                            <p:tav tm="100000">
                                              <p:val>
                                                <p:strVal val="#ppt_x"/>
                                              </p:val>
                                            </p:tav>
                                          </p:tavLst>
                                        </p:anim>
                                        <p:anim calcmode="lin" valueType="num">
                                          <p:cBhvr>
                                            <p:cTn id="44" dur="500" fill="hold"/>
                                            <p:tgtEl>
                                              <p:spTgt spid="7"/>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anim calcmode="lin" valueType="num">
                                          <p:cBhvr>
                                            <p:cTn id="48" dur="500" fill="hold"/>
                                            <p:tgtEl>
                                              <p:spTgt spid="8"/>
                                            </p:tgtEl>
                                            <p:attrNameLst>
                                              <p:attrName>ppt_x</p:attrName>
                                            </p:attrNameLst>
                                          </p:cBhvr>
                                          <p:tavLst>
                                            <p:tav tm="0">
                                              <p:val>
                                                <p:strVal val="#ppt_x"/>
                                              </p:val>
                                            </p:tav>
                                            <p:tav tm="100000">
                                              <p:val>
                                                <p:strVal val="#ppt_x"/>
                                              </p:val>
                                            </p:tav>
                                          </p:tavLst>
                                        </p:anim>
                                        <p:anim calcmode="lin" valueType="num">
                                          <p:cBhvr>
                                            <p:cTn id="49" dur="500" fill="hold"/>
                                            <p:tgtEl>
                                              <p:spTgt spid="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anim calcmode="lin" valueType="num">
                                          <p:cBhvr>
                                            <p:cTn id="53" dur="500" fill="hold"/>
                                            <p:tgtEl>
                                              <p:spTgt spid="46"/>
                                            </p:tgtEl>
                                            <p:attrNameLst>
                                              <p:attrName>ppt_x</p:attrName>
                                            </p:attrNameLst>
                                          </p:cBhvr>
                                          <p:tavLst>
                                            <p:tav tm="0">
                                              <p:val>
                                                <p:strVal val="#ppt_x"/>
                                              </p:val>
                                            </p:tav>
                                            <p:tav tm="100000">
                                              <p:val>
                                                <p:strVal val="#ppt_x"/>
                                              </p:val>
                                            </p:tav>
                                          </p:tavLst>
                                        </p:anim>
                                        <p:anim calcmode="lin" valueType="num">
                                          <p:cBhvr>
                                            <p:cTn id="54" dur="500" fill="hold"/>
                                            <p:tgtEl>
                                              <p:spTgt spid="46"/>
                                            </p:tgtEl>
                                            <p:attrNameLst>
                                              <p:attrName>ppt_y</p:attrName>
                                            </p:attrNameLst>
                                          </p:cBhvr>
                                          <p:tavLst>
                                            <p:tav tm="0">
                                              <p:val>
                                                <p:strVal val="#ppt_y+.1"/>
                                              </p:val>
                                            </p:tav>
                                            <p:tav tm="100000">
                                              <p:val>
                                                <p:strVal val="#ppt_y"/>
                                              </p:val>
                                            </p:tav>
                                          </p:tavLst>
                                        </p:anim>
                                      </p:childTnLst>
                                    </p:cTn>
                                  </p:par>
                                  <p:par>
                                    <p:cTn id="55" presetID="22" presetClass="entr" presetSubtype="8"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wipe(left)">
                                          <p:cBhvr>
                                            <p:cTn id="57" dur="1000"/>
                                            <p:tgtEl>
                                              <p:spTgt spid="36"/>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wipe(left)">
                                          <p:cBhvr>
                                            <p:cTn id="60" dur="1000"/>
                                            <p:tgtEl>
                                              <p:spTgt spid="44"/>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wipe(left)">
                                          <p:cBhvr>
                                            <p:cTn id="63" dur="1000"/>
                                            <p:tgtEl>
                                              <p:spTgt spid="38"/>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wipe(left)">
                                          <p:cBhvr>
                                            <p:cTn id="66" dur="1000"/>
                                            <p:tgtEl>
                                              <p:spTgt spid="40"/>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wipe(left)">
                                          <p:cBhvr>
                                            <p:cTn id="69" dur="1000"/>
                                            <p:tgtEl>
                                              <p:spTgt spid="47"/>
                                            </p:tgtEl>
                                          </p:cBhvr>
                                        </p:animEffect>
                                      </p:childTnLst>
                                    </p:cTn>
                                  </p:par>
                                  <p:par>
                                    <p:cTn id="70" presetID="2" presetClass="entr" presetSubtype="4"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500" fill="hold"/>
                                            <p:tgtEl>
                                              <p:spTgt spid="35"/>
                                            </p:tgtEl>
                                            <p:attrNameLst>
                                              <p:attrName>ppt_x</p:attrName>
                                            </p:attrNameLst>
                                          </p:cBhvr>
                                          <p:tavLst>
                                            <p:tav tm="0">
                                              <p:val>
                                                <p:strVal val="#ppt_x"/>
                                              </p:val>
                                            </p:tav>
                                            <p:tav tm="100000">
                                              <p:val>
                                                <p:strVal val="#ppt_x"/>
                                              </p:val>
                                            </p:tav>
                                          </p:tavLst>
                                        </p:anim>
                                        <p:anim calcmode="lin" valueType="num">
                                          <p:cBhvr additive="base">
                                            <p:cTn id="73" dur="500" fill="hold"/>
                                            <p:tgtEl>
                                              <p:spTgt spid="35"/>
                                            </p:tgtEl>
                                            <p:attrNameLst>
                                              <p:attrName>ppt_y</p:attrName>
                                            </p:attrNameLst>
                                          </p:cBhvr>
                                          <p:tavLst>
                                            <p:tav tm="0">
                                              <p:val>
                                                <p:strVal val="1+#ppt_h/2"/>
                                              </p:val>
                                            </p:tav>
                                            <p:tav tm="100000">
                                              <p:val>
                                                <p:strVal val="#ppt_y"/>
                                              </p:val>
                                            </p:tav>
                                          </p:tavLst>
                                        </p:anim>
                                      </p:childTnLst>
                                    </p:cTn>
                                  </p:par>
                                  <p:par>
                                    <p:cTn id="74" presetID="22" presetClass="entr" presetSubtype="8" fill="hold" grpId="0" nodeType="withEffect">
                                      <p:stCondLst>
                                        <p:cond delay="0"/>
                                      </p:stCondLst>
                                      <p:childTnLst>
                                        <p:set>
                                          <p:cBhvr>
                                            <p:cTn id="75" dur="1000" fill="hold">
                                              <p:stCondLst>
                                                <p:cond delay="0"/>
                                              </p:stCondLst>
                                            </p:cTn>
                                            <p:tgtEl>
                                              <p:spTgt spid="42"/>
                                            </p:tgtEl>
                                            <p:attrNameLst>
                                              <p:attrName>style.visibility</p:attrName>
                                            </p:attrNameLst>
                                          </p:cBhvr>
                                          <p:to>
                                            <p:strVal val="visible"/>
                                          </p:to>
                                        </p:set>
                                        <p:animEffect transition="in" filter="wipe(left)">
                                          <p:cBhvr>
                                            <p:cTn id="76"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36" grpId="0" bldLvl="0" animBg="1"/>
          <p:bldP spid="38" grpId="0" bldLvl="0" animBg="1"/>
          <p:bldP spid="40" grpId="0" bldLvl="0" animBg="1"/>
          <p:bldP spid="44" grpId="0" bldLvl="0" animBg="1"/>
          <p:bldP spid="46" grpId="0" bldLvl="0" animBg="1"/>
          <p:bldP spid="47" grpId="0" bldLvl="0" animBg="1"/>
          <p:bldP spid="42" grpId="0" bldLvl="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文本框 1"/>
          <p:cNvSpPr txBox="1">
            <a:spLocks noChangeArrowheads="1"/>
          </p:cNvSpPr>
          <p:nvPr/>
        </p:nvSpPr>
        <p:spPr bwMode="auto">
          <a:xfrm>
            <a:off x="592668" y="1104900"/>
            <a:ext cx="11039700" cy="2559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defTabSz="457200" fontAlgn="base">
              <a:spcBef>
                <a:spcPct val="0"/>
              </a:spcBef>
              <a:spcAft>
                <a:spcPct val="0"/>
              </a:spcAft>
              <a:buFont typeface="Arial" panose="020B0604020202020204" pitchFamily="34" charset="0"/>
              <a:defRPr>
                <a:solidFill>
                  <a:schemeClr val="tx1"/>
                </a:solidFill>
                <a:latin typeface="Calibri" panose="020F0502020204030204" pitchFamily="34" charset="0"/>
              </a:defRPr>
            </a:lvl6pPr>
            <a:lvl7pPr defTabSz="457200" fontAlgn="base">
              <a:spcBef>
                <a:spcPct val="0"/>
              </a:spcBef>
              <a:spcAft>
                <a:spcPct val="0"/>
              </a:spcAft>
              <a:buFont typeface="Arial" panose="020B0604020202020204" pitchFamily="34" charset="0"/>
              <a:defRPr>
                <a:solidFill>
                  <a:schemeClr val="tx1"/>
                </a:solidFill>
                <a:latin typeface="Calibri" panose="020F0502020204030204" pitchFamily="34" charset="0"/>
              </a:defRPr>
            </a:lvl7pPr>
            <a:lvl8pPr defTabSz="457200" fontAlgn="base">
              <a:spcBef>
                <a:spcPct val="0"/>
              </a:spcBef>
              <a:spcAft>
                <a:spcPct val="0"/>
              </a:spcAft>
              <a:buFont typeface="Arial" panose="020B0604020202020204" pitchFamily="34" charset="0"/>
              <a:defRPr>
                <a:solidFill>
                  <a:schemeClr val="tx1"/>
                </a:solidFill>
                <a:latin typeface="Calibri" panose="020F0502020204030204" pitchFamily="34" charset="0"/>
              </a:defRPr>
            </a:lvl8pPr>
            <a:lvl9pPr defTabSz="457200" fontAlgn="base">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a:lnSpc>
                <a:spcPct val="150000"/>
              </a:lnSpc>
            </a:pPr>
            <a:r>
              <a:rPr lang="zh-CN" altLang="en-US" sz="2135" dirty="0">
                <a:latin typeface="微软雅黑" panose="020B0503020204020204" pitchFamily="34" charset="-122"/>
                <a:ea typeface="微软雅黑" panose="020B0503020204020204" pitchFamily="34" charset="-122"/>
              </a:rPr>
              <a:t>艾老师是华东政法大学知识产权学院的一名老师，最近要写一篇论文。</a:t>
            </a:r>
            <a:endParaRPr lang="en-US" altLang="zh-CN" sz="2135" dirty="0">
              <a:latin typeface="微软雅黑" panose="020B0503020204020204" pitchFamily="34" charset="-122"/>
              <a:ea typeface="微软雅黑" panose="020B0503020204020204" pitchFamily="34" charset="-122"/>
            </a:endParaRPr>
          </a:p>
          <a:p>
            <a:pPr>
              <a:lnSpc>
                <a:spcPct val="150000"/>
              </a:lnSpc>
            </a:pPr>
            <a:r>
              <a:rPr lang="zh-CN" altLang="en-US" sz="2135" dirty="0">
                <a:latin typeface="微软雅黑" panose="020B0503020204020204" pitchFamily="34" charset="-122"/>
                <a:ea typeface="微软雅黑" panose="020B0503020204020204" pitchFamily="34" charset="-122"/>
              </a:rPr>
              <a:t>第一步：结合自身实际情况（通常是结合自己所研究专业或者自己工作的领域），在专业领域内寻找选题方向；</a:t>
            </a:r>
            <a:endParaRPr lang="en-US" altLang="zh-CN" sz="2135" dirty="0">
              <a:latin typeface="微软雅黑" panose="020B0503020204020204" pitchFamily="34" charset="-122"/>
              <a:ea typeface="微软雅黑" panose="020B0503020204020204" pitchFamily="34" charset="-122"/>
            </a:endParaRPr>
          </a:p>
          <a:p>
            <a:pPr>
              <a:lnSpc>
                <a:spcPct val="150000"/>
              </a:lnSpc>
            </a:pPr>
            <a:r>
              <a:rPr lang="zh-CN" altLang="en-US" sz="2135" dirty="0">
                <a:latin typeface="微软雅黑" panose="020B0503020204020204" pitchFamily="34" charset="-122"/>
                <a:ea typeface="微软雅黑" panose="020B0503020204020204" pitchFamily="34" charset="-122"/>
              </a:rPr>
              <a:t>专业领域：知识产权</a:t>
            </a:r>
            <a:endParaRPr lang="en-US" altLang="zh-CN" sz="2135" dirty="0">
              <a:latin typeface="微软雅黑" panose="020B0503020204020204" pitchFamily="34" charset="-122"/>
              <a:ea typeface="微软雅黑" panose="020B0503020204020204" pitchFamily="34" charset="-122"/>
            </a:endParaRPr>
          </a:p>
          <a:p>
            <a:pPr>
              <a:lnSpc>
                <a:spcPct val="150000"/>
              </a:lnSpc>
            </a:pPr>
            <a:r>
              <a:rPr lang="en-US" altLang="zh-CN" sz="2135" dirty="0">
                <a:latin typeface="微软雅黑" panose="020B0503020204020204" pitchFamily="34" charset="-122"/>
                <a:ea typeface="微软雅黑" panose="020B0503020204020204" pitchFamily="34" charset="-122"/>
              </a:rPr>
              <a:t>……………</a:t>
            </a:r>
            <a:endParaRPr lang="zh-CN" altLang="en-US" sz="2135" dirty="0">
              <a:latin typeface="微软雅黑" panose="020B0503020204020204" pitchFamily="34" charset="-122"/>
              <a:ea typeface="微软雅黑" panose="020B0503020204020204" pitchFamily="34" charset="-122"/>
            </a:endParaRPr>
          </a:p>
        </p:txBody>
      </p:sp>
      <p:sp>
        <p:nvSpPr>
          <p:cNvPr id="12" name="矩形: 圆角 9"/>
          <p:cNvSpPr/>
          <p:nvPr/>
        </p:nvSpPr>
        <p:spPr>
          <a:xfrm>
            <a:off x="919692" y="3845984"/>
            <a:ext cx="9639300" cy="180128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defRPr/>
            </a:pPr>
            <a:r>
              <a:rPr lang="zh-CN" altLang="en-US" sz="1865" dirty="0">
                <a:sym typeface="+mn-ea"/>
              </a:rPr>
              <a:t>确定大的选题方向方法有很多，可以是自己感兴趣的话题，可以是最近的时事热点引发的思考，如果实在想不出，可以通过</a:t>
            </a:r>
            <a:r>
              <a:rPr lang="zh-CN" altLang="en-US" sz="1865" b="1" dirty="0">
                <a:solidFill>
                  <a:srgbClr val="FF0000"/>
                </a:solidFill>
                <a:sym typeface="+mn-ea"/>
              </a:rPr>
              <a:t>一框式检索</a:t>
            </a:r>
            <a:r>
              <a:rPr lang="zh-CN" altLang="en-US" sz="1865" dirty="0">
                <a:solidFill>
                  <a:schemeClr val="bg1"/>
                </a:solidFill>
                <a:sym typeface="+mn-ea"/>
              </a:rPr>
              <a:t>来看看有什么值得研究的方向。</a:t>
            </a:r>
            <a:endParaRPr lang="en-US" altLang="zh-CN" sz="1865" dirty="0">
              <a:solidFill>
                <a:schemeClr val="bg1"/>
              </a:solidFill>
              <a:sym typeface="+mn-ea"/>
            </a:endParaRPr>
          </a:p>
          <a:p>
            <a:pPr algn="ctr" fontAlgn="auto">
              <a:buFontTx/>
              <a:buNone/>
              <a:defRPr/>
            </a:pPr>
            <a:endParaRPr lang="en-US" altLang="zh-CN" sz="1865" noProof="1">
              <a:solidFill>
                <a:schemeClr val="bg1"/>
              </a:solidFill>
              <a:sym typeface="+mn-ea"/>
            </a:endParaRPr>
          </a:p>
          <a:p>
            <a:pPr algn="ctr" fontAlgn="auto">
              <a:buFontTx/>
              <a:buNone/>
              <a:defRPr/>
            </a:pPr>
            <a:r>
              <a:rPr lang="zh-CN" altLang="en-US" sz="2400" noProof="1">
                <a:sym typeface="+mn-ea"/>
              </a:rPr>
              <a:t>那么下面我们通过</a:t>
            </a:r>
            <a:r>
              <a:rPr lang="zh-CN" altLang="en-US" sz="2400" b="1" noProof="1">
                <a:solidFill>
                  <a:srgbClr val="FF0000"/>
                </a:solidFill>
                <a:sym typeface="+mn-ea"/>
              </a:rPr>
              <a:t>一框式检索</a:t>
            </a:r>
            <a:r>
              <a:rPr lang="zh-CN" altLang="en-US" sz="2400" noProof="1">
                <a:sym typeface="+mn-ea"/>
              </a:rPr>
              <a:t>找到研究方向！</a:t>
            </a:r>
            <a:endParaRPr lang="zh-CN" altLang="en-US" sz="2400" noProof="1">
              <a:sym typeface="+mn-ea"/>
            </a:endParaRPr>
          </a:p>
        </p:txBody>
      </p:sp>
      <p:sp>
        <p:nvSpPr>
          <p:cNvPr id="15" name="文本框 14"/>
          <p:cNvSpPr txBox="1"/>
          <p:nvPr/>
        </p:nvSpPr>
        <p:spPr>
          <a:xfrm>
            <a:off x="747252" y="241858"/>
            <a:ext cx="3215148"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科研选题</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
        <p:nvSpPr>
          <p:cNvPr id="14" name="矩形 13"/>
          <p:cNvSpPr/>
          <p:nvPr/>
        </p:nvSpPr>
        <p:spPr>
          <a:xfrm>
            <a:off x="11167110" y="206375"/>
            <a:ext cx="756920" cy="66484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1512"/>
                                        </p:tgtEl>
                                        <p:attrNameLst>
                                          <p:attrName>style.visibility</p:attrName>
                                        </p:attrNameLst>
                                      </p:cBhvr>
                                      <p:to>
                                        <p:strVal val="visible"/>
                                      </p:to>
                                    </p:set>
                                    <p:animEffect transition="in" filter="fade">
                                      <p:cBhvr>
                                        <p:cTn id="7" dur="1000"/>
                                        <p:tgtEl>
                                          <p:spTgt spid="21512"/>
                                        </p:tgtEl>
                                      </p:cBhvr>
                                    </p:animEffect>
                                    <p:anim calcmode="lin" valueType="num">
                                      <p:cBhvr>
                                        <p:cTn id="8" dur="1000" fill="hold"/>
                                        <p:tgtEl>
                                          <p:spTgt spid="21512"/>
                                        </p:tgtEl>
                                        <p:attrNameLst>
                                          <p:attrName>ppt_x</p:attrName>
                                        </p:attrNameLst>
                                      </p:cBhvr>
                                      <p:tavLst>
                                        <p:tav tm="0">
                                          <p:val>
                                            <p:strVal val="#ppt_x"/>
                                          </p:val>
                                        </p:tav>
                                        <p:tav tm="100000">
                                          <p:val>
                                            <p:strVal val="#ppt_x"/>
                                          </p:val>
                                        </p:tav>
                                      </p:tavLst>
                                    </p:anim>
                                    <p:anim calcmode="lin" valueType="num">
                                      <p:cBhvr>
                                        <p:cTn id="9" dur="1000" fill="hold"/>
                                        <p:tgtEl>
                                          <p:spTgt spid="215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p:bldP spid="1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1197590" y="175895"/>
            <a:ext cx="757555" cy="7105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文本框 17"/>
          <p:cNvSpPr txBox="1"/>
          <p:nvPr/>
        </p:nvSpPr>
        <p:spPr>
          <a:xfrm>
            <a:off x="8991812" y="189865"/>
            <a:ext cx="2661920" cy="583565"/>
          </a:xfrm>
          <a:prstGeom prst="rect">
            <a:avLst/>
          </a:prstGeom>
          <a:noFill/>
        </p:spPr>
        <p:txBody>
          <a:bodyPr wrap="square" rtlCol="0">
            <a:spAutoFit/>
          </a:bodyPr>
          <a:lstStyle/>
          <a:p>
            <a:r>
              <a:rPr lang="en-US" altLang="zh-CN" sz="3200" b="1">
                <a:solidFill>
                  <a:srgbClr val="FF0000"/>
                </a:solidFill>
              </a:rPr>
              <a:t>www.cnki.net</a:t>
            </a:r>
            <a:endParaRPr lang="en-US" altLang="zh-CN" sz="3200" b="1">
              <a:solidFill>
                <a:srgbClr val="FF0000"/>
              </a:solidFill>
            </a:endParaRPr>
          </a:p>
        </p:txBody>
      </p:sp>
      <p:pic>
        <p:nvPicPr>
          <p:cNvPr id="12" name="图片 1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920327" y="1307440"/>
            <a:ext cx="10471572" cy="5219930"/>
          </a:xfrm>
          <a:prstGeom prst="rect">
            <a:avLst/>
          </a:prstGeom>
        </p:spPr>
      </p:pic>
      <p:sp>
        <p:nvSpPr>
          <p:cNvPr id="15" name="文本框 14" descr="一框式检索：选择检索字段+输入检索词。中国知网新首页→文献检索框&#10;" title="一框式检索：选择检索字段+输入检索词。中国知网新首页→文献检索框&#10;"/>
          <p:cNvSpPr txBox="1"/>
          <p:nvPr/>
        </p:nvSpPr>
        <p:spPr>
          <a:xfrm>
            <a:off x="920327" y="807720"/>
            <a:ext cx="10471573" cy="460375"/>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ct val="0"/>
              </a:spcBef>
              <a:spcAft>
                <a:spcPct val="0"/>
              </a:spcAft>
              <a:buClrTx/>
              <a:buSzTx/>
              <a:buFontTx/>
              <a:buNone/>
              <a:defRPr/>
            </a:pPr>
            <a:r>
              <a:rPr lang="zh-CN" altLang="en-US" sz="2400">
                <a:ln>
                  <a:noFill/>
                </a:ln>
                <a:solidFill>
                  <a:schemeClr val="lt1"/>
                </a:solidFill>
                <a:effectLst/>
                <a:uLnTx/>
                <a:uFillTx/>
                <a:sym typeface="+mn-ea"/>
              </a:rPr>
              <a:t>一框式检索：选择检索字段+输入检索词。中国知网新首页→文献检索框</a:t>
            </a:r>
            <a:endParaRPr lang="zh-CN" altLang="en-US" sz="2400">
              <a:solidFill>
                <a:schemeClr val="accent1"/>
              </a:solidFill>
            </a:endParaRPr>
          </a:p>
        </p:txBody>
      </p:sp>
      <p:sp>
        <p:nvSpPr>
          <p:cNvPr id="16" name="圆角矩形标注 15"/>
          <p:cNvSpPr/>
          <p:nvPr/>
        </p:nvSpPr>
        <p:spPr>
          <a:xfrm>
            <a:off x="3371003" y="1664547"/>
            <a:ext cx="5569373" cy="480060"/>
          </a:xfrm>
          <a:prstGeom prst="wedgeRoundRect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t>在这里直接输入检索词即可</a:t>
            </a:r>
            <a:endParaRPr lang="zh-CN" altLang="en-US" sz="2400"/>
          </a:p>
        </p:txBody>
      </p:sp>
      <p:sp>
        <p:nvSpPr>
          <p:cNvPr id="20" name="圆角矩形标注 19"/>
          <p:cNvSpPr/>
          <p:nvPr/>
        </p:nvSpPr>
        <p:spPr>
          <a:xfrm>
            <a:off x="7855797" y="3962823"/>
            <a:ext cx="2400300" cy="1536700"/>
          </a:xfrm>
          <a:prstGeom prst="wedgeRoundRect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lnSpcReduction="10000"/>
          </a:bodyPr>
          <a:lstStyle/>
          <a:p>
            <a:pPr marL="0" marR="0" lvl="0" indent="0" algn="just" defTabSz="457200" rtl="0" eaLnBrk="1" fontAlgn="auto" latinLnBrk="0" hangingPunct="1">
              <a:lnSpc>
                <a:spcPct val="100000"/>
              </a:lnSpc>
              <a:spcBef>
                <a:spcPct val="0"/>
              </a:spcBef>
              <a:spcAft>
                <a:spcPct val="0"/>
              </a:spcAft>
              <a:buClrTx/>
              <a:buSzTx/>
              <a:buFontTx/>
              <a:buNone/>
              <a:defRPr/>
            </a:pPr>
            <a:r>
              <a:rPr lang="zh-CN" altLang="en-US" sz="2400">
                <a:ln>
                  <a:noFill/>
                </a:ln>
                <a:effectLst/>
                <a:uLnTx/>
                <a:uFillTx/>
                <a:sym typeface="+mn-ea"/>
              </a:rPr>
              <a:t>推荐原因：</a:t>
            </a:r>
            <a:endParaRPr kumimoji="0" lang="zh-CN" altLang="en-US" sz="2400" b="0" i="0" u="none" strike="noStrike" kern="1200" cap="none" spc="0" normalizeH="0" baseline="0" noProof="1">
              <a:ln>
                <a:noFill/>
              </a:ln>
              <a:solidFill>
                <a:schemeClr val="lt1"/>
              </a:solidFill>
              <a:effectLst/>
              <a:uLnTx/>
              <a:uFillTx/>
              <a:latin typeface="+mn-lt"/>
              <a:ea typeface="+mn-ea"/>
              <a:cs typeface="+mn-cs"/>
              <a:sym typeface="+mn-ea"/>
            </a:endParaRPr>
          </a:p>
          <a:p>
            <a:pPr marL="0" marR="0" lvl="0" indent="0" algn="just" defTabSz="457200" rtl="0" eaLnBrk="1" fontAlgn="auto" latinLnBrk="0" hangingPunct="1">
              <a:lnSpc>
                <a:spcPct val="100000"/>
              </a:lnSpc>
              <a:spcBef>
                <a:spcPct val="0"/>
              </a:spcBef>
              <a:spcAft>
                <a:spcPct val="0"/>
              </a:spcAft>
              <a:buClrTx/>
              <a:buSzTx/>
              <a:buFontTx/>
              <a:buNone/>
              <a:defRPr/>
            </a:pPr>
            <a:r>
              <a:rPr lang="zh-CN" altLang="en-US" sz="2400">
                <a:ln>
                  <a:noFill/>
                </a:ln>
                <a:effectLst/>
                <a:uLnTx/>
                <a:uFillTx/>
                <a:sym typeface="+mn-ea"/>
              </a:rPr>
              <a:t>检索结果对内容的概括性较全面，可有效避免漏检。</a:t>
            </a:r>
            <a:endParaRPr lang="zh-CN" altLang="en-US" sz="2400"/>
          </a:p>
        </p:txBody>
      </p:sp>
      <p:sp>
        <p:nvSpPr>
          <p:cNvPr id="17" name="文本框 16"/>
          <p:cNvSpPr txBox="1"/>
          <p:nvPr/>
        </p:nvSpPr>
        <p:spPr>
          <a:xfrm>
            <a:off x="747395" y="241935"/>
            <a:ext cx="3847465"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资源获取——一框式</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pic>
        <p:nvPicPr>
          <p:cNvPr id="2" name="图片 1" descr="一框式2"/>
          <p:cNvPicPr>
            <a:picLocks noChangeAspect="1"/>
          </p:cNvPicPr>
          <p:nvPr/>
        </p:nvPicPr>
        <p:blipFill>
          <a:blip r:embed="rId2"/>
          <a:stretch>
            <a:fillRect/>
          </a:stretch>
        </p:blipFill>
        <p:spPr>
          <a:xfrm>
            <a:off x="2946575" y="2686710"/>
            <a:ext cx="1038860" cy="28638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20"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1135995" y="113665"/>
            <a:ext cx="865505" cy="8502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文本框 17"/>
          <p:cNvSpPr txBox="1"/>
          <p:nvPr/>
        </p:nvSpPr>
        <p:spPr>
          <a:xfrm>
            <a:off x="9061662" y="241935"/>
            <a:ext cx="2661920" cy="583565"/>
          </a:xfrm>
          <a:prstGeom prst="rect">
            <a:avLst/>
          </a:prstGeom>
          <a:noFill/>
        </p:spPr>
        <p:txBody>
          <a:bodyPr wrap="square" rtlCol="0">
            <a:spAutoFit/>
          </a:bodyPr>
          <a:lstStyle/>
          <a:p>
            <a:r>
              <a:rPr lang="en-US" altLang="zh-CN" sz="3200" b="1">
                <a:solidFill>
                  <a:srgbClr val="FF0000"/>
                </a:solidFill>
              </a:rPr>
              <a:t>www.cnki.net</a:t>
            </a:r>
            <a:endParaRPr lang="en-US" altLang="zh-CN" sz="3200" b="1">
              <a:solidFill>
                <a:srgbClr val="FF0000"/>
              </a:solidFill>
            </a:endParaRPr>
          </a:p>
        </p:txBody>
      </p:sp>
      <p:pic>
        <p:nvPicPr>
          <p:cNvPr id="12" name="图片 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1480" y="806924"/>
            <a:ext cx="9691151" cy="522862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059414" y="796993"/>
            <a:ext cx="9812206" cy="5340985"/>
          </a:xfrm>
          <a:prstGeom prst="rect">
            <a:avLst/>
          </a:prstGeom>
          <a:ln>
            <a:solidFill>
              <a:schemeClr val="accent1"/>
            </a:solidFill>
          </a:ln>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755012" y="760032"/>
            <a:ext cx="9480574" cy="5340985"/>
          </a:xfrm>
          <a:prstGeom prst="rect">
            <a:avLst/>
          </a:prstGeom>
          <a:ln>
            <a:solidFill>
              <a:schemeClr val="accent1"/>
            </a:solidFill>
          </a:ln>
        </p:spPr>
      </p:pic>
      <p:sp>
        <p:nvSpPr>
          <p:cNvPr id="15" name="矩形: 圆角 14"/>
          <p:cNvSpPr/>
          <p:nvPr/>
        </p:nvSpPr>
        <p:spPr>
          <a:xfrm>
            <a:off x="1059414" y="5144520"/>
            <a:ext cx="8235285" cy="133713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defRPr/>
            </a:pPr>
            <a:r>
              <a:rPr lang="zh-CN" altLang="en-US" sz="2400" noProof="1">
                <a:sym typeface="+mn-ea"/>
              </a:rPr>
              <a:t>通过一框式检索</a:t>
            </a:r>
            <a:r>
              <a:rPr lang="zh-CN" sz="2400" noProof="1">
                <a:sym typeface="+mn-ea"/>
              </a:rPr>
              <a:t>使用门槛较低，单遇到一些复杂的检索条件全面、准确地获取信息</a:t>
            </a:r>
            <a:endParaRPr lang="zh-CN" sz="2400" noProof="1">
              <a:sym typeface="+mn-ea"/>
            </a:endParaRPr>
          </a:p>
        </p:txBody>
      </p:sp>
      <p:sp>
        <p:nvSpPr>
          <p:cNvPr id="17" name="文本框 16"/>
          <p:cNvSpPr txBox="1"/>
          <p:nvPr/>
        </p:nvSpPr>
        <p:spPr>
          <a:xfrm>
            <a:off x="747395" y="241935"/>
            <a:ext cx="3896995"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一框式检索</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直接连接符 254"/>
          <p:cNvSpPr/>
          <p:nvPr/>
        </p:nvSpPr>
        <p:spPr>
          <a:xfrm flipH="1">
            <a:off x="3505835" y="1216023"/>
            <a:ext cx="2544445" cy="1137920"/>
          </a:xfrm>
          <a:prstGeom prst="line">
            <a:avLst/>
          </a:prstGeom>
          <a:ln w="19050" cap="flat" cmpd="sng">
            <a:solidFill>
              <a:srgbClr val="955E27"/>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2260" b="0" i="0" u="none" strike="noStrike" kern="1200" cap="none" spc="0" normalizeH="0" baseline="0" noProof="1">
              <a:ln>
                <a:noFill/>
              </a:ln>
              <a:solidFill>
                <a:srgbClr val="3D3F41"/>
              </a:solidFill>
              <a:effectLst/>
              <a:uLnTx/>
              <a:uFillTx/>
              <a:latin typeface="Arial" panose="020B0604020202020204"/>
              <a:ea typeface="宋体" panose="02010600030101010101" pitchFamily="2" charset="-122"/>
              <a:cs typeface="+mn-cs"/>
            </a:endParaRPr>
          </a:p>
        </p:txBody>
      </p:sp>
      <p:sp>
        <p:nvSpPr>
          <p:cNvPr id="16" name="直接连接符 253"/>
          <p:cNvSpPr/>
          <p:nvPr/>
        </p:nvSpPr>
        <p:spPr>
          <a:xfrm>
            <a:off x="6509385" y="1216023"/>
            <a:ext cx="2146935" cy="881380"/>
          </a:xfrm>
          <a:prstGeom prst="line">
            <a:avLst/>
          </a:prstGeom>
          <a:ln w="19050" cap="flat" cmpd="sng">
            <a:solidFill>
              <a:srgbClr val="955E27"/>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2260" b="0" i="0" u="none" strike="noStrike" kern="1200" cap="none" spc="0" normalizeH="0" baseline="0" noProof="1">
              <a:ln>
                <a:noFill/>
              </a:ln>
              <a:solidFill>
                <a:srgbClr val="3D3F41"/>
              </a:solidFill>
              <a:effectLst/>
              <a:uLnTx/>
              <a:uFillTx/>
              <a:latin typeface="Arial" panose="020B0604020202020204"/>
              <a:ea typeface="宋体" panose="02010600030101010101" pitchFamily="2" charset="-122"/>
              <a:cs typeface="+mn-cs"/>
            </a:endParaRPr>
          </a:p>
        </p:txBody>
      </p:sp>
      <p:grpSp>
        <p:nvGrpSpPr>
          <p:cNvPr id="17" name="Group 9"/>
          <p:cNvGrpSpPr/>
          <p:nvPr/>
        </p:nvGrpSpPr>
        <p:grpSpPr bwMode="auto">
          <a:xfrm>
            <a:off x="3183257" y="2002576"/>
            <a:ext cx="6328833" cy="4301067"/>
            <a:chOff x="0" y="0"/>
            <a:chExt cx="2538189" cy="1768202"/>
          </a:xfrm>
          <a:solidFill>
            <a:srgbClr val="A5CDE0"/>
          </a:solidFill>
        </p:grpSpPr>
        <p:sp>
          <p:nvSpPr>
            <p:cNvPr id="18" name="矩形 247"/>
            <p:cNvSpPr/>
            <p:nvPr/>
          </p:nvSpPr>
          <p:spPr>
            <a:xfrm>
              <a:off x="80645" y="0"/>
              <a:ext cx="2376899" cy="432479"/>
            </a:xfrm>
            <a:prstGeom prst="rect">
              <a:avLst/>
            </a:prstGeom>
            <a:grpFill/>
            <a:ln w="9525">
              <a:noFill/>
            </a:ln>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2260" b="0" i="0" u="none" strike="noStrike" kern="1200" cap="none" spc="0" normalizeH="0" baseline="0" noProof="1">
                <a:ln>
                  <a:noFill/>
                </a:ln>
                <a:solidFill>
                  <a:srgbClr val="FFFFFF"/>
                </a:solidFill>
                <a:effectLst/>
                <a:uLnTx/>
                <a:uFillTx/>
                <a:latin typeface="Calibri" panose="020F0502020204030204" charset="-127"/>
                <a:ea typeface="宋体" panose="02010600030101010101" pitchFamily="2" charset="-122"/>
                <a:cs typeface="+mn-cs"/>
                <a:sym typeface="Calibri" panose="020F0502020204030204" charset="-127"/>
              </a:endParaRPr>
            </a:p>
          </p:txBody>
        </p:sp>
        <p:sp>
          <p:nvSpPr>
            <p:cNvPr id="19" name="矩形 15"/>
            <p:cNvSpPr>
              <a:spLocks noChangeArrowheads="1"/>
            </p:cNvSpPr>
            <p:nvPr/>
          </p:nvSpPr>
          <p:spPr bwMode="auto">
            <a:xfrm>
              <a:off x="0" y="432479"/>
              <a:ext cx="2538189" cy="450752"/>
            </a:xfrm>
            <a:custGeom>
              <a:avLst/>
              <a:gdLst>
                <a:gd name="T0" fmla="*/ 85725 w 2538189"/>
                <a:gd name="T1" fmla="*/ 0 h 451098"/>
                <a:gd name="T2" fmla="*/ 2461989 w 2538189"/>
                <a:gd name="T3" fmla="*/ 0 h 451098"/>
                <a:gd name="T4" fmla="*/ 2538189 w 2538189"/>
                <a:gd name="T5" fmla="*/ 449371 h 451098"/>
                <a:gd name="T6" fmla="*/ 0 w 2538189"/>
                <a:gd name="T7" fmla="*/ 449371 h 451098"/>
                <a:gd name="T8" fmla="*/ 85725 w 2538189"/>
                <a:gd name="T9" fmla="*/ 0 h 4510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8189" h="451098">
                  <a:moveTo>
                    <a:pt x="85725" y="0"/>
                  </a:moveTo>
                  <a:lnTo>
                    <a:pt x="2461989" y="0"/>
                  </a:lnTo>
                  <a:lnTo>
                    <a:pt x="2538189" y="451098"/>
                  </a:lnTo>
                  <a:lnTo>
                    <a:pt x="0" y="451098"/>
                  </a:lnTo>
                  <a:lnTo>
                    <a:pt x="85725"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D3F41"/>
                </a:solidFill>
                <a:effectLst/>
                <a:uLnTx/>
                <a:uFillTx/>
                <a:latin typeface="Arial" panose="020B0604020202020204"/>
                <a:ea typeface="黑体" panose="02010609060101010101" charset="-122"/>
                <a:cs typeface="+mn-cs"/>
              </a:endParaRPr>
            </a:p>
          </p:txBody>
        </p:sp>
        <p:sp>
          <p:nvSpPr>
            <p:cNvPr id="20" name="矩形 15"/>
            <p:cNvSpPr>
              <a:spLocks noChangeArrowheads="1"/>
            </p:cNvSpPr>
            <p:nvPr/>
          </p:nvSpPr>
          <p:spPr bwMode="auto">
            <a:xfrm flipV="1">
              <a:off x="0" y="865828"/>
              <a:ext cx="2538189" cy="451622"/>
            </a:xfrm>
            <a:custGeom>
              <a:avLst/>
              <a:gdLst>
                <a:gd name="T0" fmla="*/ 85725 w 2538189"/>
                <a:gd name="T1" fmla="*/ 0 h 451098"/>
                <a:gd name="T2" fmla="*/ 2461989 w 2538189"/>
                <a:gd name="T3" fmla="*/ 0 h 451098"/>
                <a:gd name="T4" fmla="*/ 2538189 w 2538189"/>
                <a:gd name="T5" fmla="*/ 453724 h 451098"/>
                <a:gd name="T6" fmla="*/ 0 w 2538189"/>
                <a:gd name="T7" fmla="*/ 453724 h 451098"/>
                <a:gd name="T8" fmla="*/ 85725 w 2538189"/>
                <a:gd name="T9" fmla="*/ 0 h 4510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8189" h="451098">
                  <a:moveTo>
                    <a:pt x="85725" y="0"/>
                  </a:moveTo>
                  <a:lnTo>
                    <a:pt x="2461989" y="0"/>
                  </a:lnTo>
                  <a:lnTo>
                    <a:pt x="2538189" y="451098"/>
                  </a:lnTo>
                  <a:lnTo>
                    <a:pt x="0" y="451098"/>
                  </a:lnTo>
                  <a:lnTo>
                    <a:pt x="85725"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D3F41"/>
                </a:solidFill>
                <a:effectLst/>
                <a:uLnTx/>
                <a:uFillTx/>
                <a:latin typeface="Arial" panose="020B0604020202020204"/>
                <a:ea typeface="黑体" panose="02010609060101010101" charset="-122"/>
                <a:cs typeface="+mn-cs"/>
              </a:endParaRPr>
            </a:p>
          </p:txBody>
        </p:sp>
        <p:sp>
          <p:nvSpPr>
            <p:cNvPr id="21" name="矩形 15"/>
            <p:cNvSpPr>
              <a:spLocks noChangeArrowheads="1"/>
            </p:cNvSpPr>
            <p:nvPr/>
          </p:nvSpPr>
          <p:spPr bwMode="auto">
            <a:xfrm>
              <a:off x="0" y="1317450"/>
              <a:ext cx="2538189" cy="450752"/>
            </a:xfrm>
            <a:custGeom>
              <a:avLst/>
              <a:gdLst>
                <a:gd name="T0" fmla="*/ 85725 w 2538189"/>
                <a:gd name="T1" fmla="*/ 0 h 451098"/>
                <a:gd name="T2" fmla="*/ 2461989 w 2538189"/>
                <a:gd name="T3" fmla="*/ 0 h 451098"/>
                <a:gd name="T4" fmla="*/ 2538189 w 2538189"/>
                <a:gd name="T5" fmla="*/ 449371 h 451098"/>
                <a:gd name="T6" fmla="*/ 0 w 2538189"/>
                <a:gd name="T7" fmla="*/ 449371 h 451098"/>
                <a:gd name="T8" fmla="*/ 85725 w 2538189"/>
                <a:gd name="T9" fmla="*/ 0 h 4510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8189" h="451098">
                  <a:moveTo>
                    <a:pt x="85725" y="0"/>
                  </a:moveTo>
                  <a:lnTo>
                    <a:pt x="2461989" y="0"/>
                  </a:lnTo>
                  <a:lnTo>
                    <a:pt x="2538189" y="451098"/>
                  </a:lnTo>
                  <a:lnTo>
                    <a:pt x="0" y="451098"/>
                  </a:lnTo>
                  <a:lnTo>
                    <a:pt x="85725"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D3F41"/>
                </a:solidFill>
                <a:effectLst/>
                <a:uLnTx/>
                <a:uFillTx/>
                <a:latin typeface="Arial" panose="020B0604020202020204"/>
                <a:ea typeface="黑体" panose="02010609060101010101" charset="-122"/>
                <a:cs typeface="+mn-cs"/>
              </a:endParaRPr>
            </a:p>
          </p:txBody>
        </p:sp>
      </p:grpSp>
      <p:sp>
        <p:nvSpPr>
          <p:cNvPr id="22" name="TextBox 258"/>
          <p:cNvSpPr/>
          <p:nvPr/>
        </p:nvSpPr>
        <p:spPr>
          <a:xfrm>
            <a:off x="4144221" y="4349960"/>
            <a:ext cx="5181601" cy="438785"/>
          </a:xfrm>
          <a:prstGeom prst="rect">
            <a:avLst/>
          </a:prstGeom>
          <a:noFill/>
          <a:ln w="9525">
            <a:noFill/>
          </a:ln>
        </p:spPr>
        <p:txBody>
          <a:bodyPr wrap="square">
            <a:spAutoFit/>
          </a:bodyPr>
          <a:lstStyle/>
          <a:p>
            <a:pPr lvl="0" algn="ctr">
              <a:defRPr/>
            </a:pPr>
            <a:r>
              <a:rPr kumimoji="0" lang="zh-CN" altLang="en-US" sz="2260" b="1"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第三</a:t>
            </a:r>
            <a:r>
              <a:rPr lang="zh-CN" altLang="en-US" sz="2260" b="1" noProof="1">
                <a:solidFill>
                  <a:srgbClr val="FFFFFF"/>
                </a:solidFill>
                <a:latin typeface="微软雅黑" panose="020B0503020204020204" pitchFamily="34" charset="-122"/>
                <a:ea typeface="微软雅黑" panose="020B0503020204020204" pitchFamily="34" charset="-122"/>
                <a:cs typeface="+mn-ea"/>
                <a:sym typeface="微软雅黑" panose="020B0503020204020204" pitchFamily="34" charset="-122"/>
              </a:rPr>
              <a:t>：从学科带头人推荐中选题</a:t>
            </a:r>
            <a:endParaRPr kumimoji="0" lang="zh-CN" altLang="en-US" sz="2260" b="1"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3" name="TextBox 259"/>
          <p:cNvSpPr/>
          <p:nvPr/>
        </p:nvSpPr>
        <p:spPr>
          <a:xfrm>
            <a:off x="3869056" y="5125901"/>
            <a:ext cx="4934424" cy="43878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260" b="1"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第四：从热点趋势中选题</a:t>
            </a:r>
            <a:endParaRPr kumimoji="0" lang="zh-CN" altLang="en-US" sz="2260" b="1"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4" name="椭圆 255"/>
          <p:cNvSpPr/>
          <p:nvPr/>
        </p:nvSpPr>
        <p:spPr>
          <a:xfrm>
            <a:off x="6050070" y="984037"/>
            <a:ext cx="459316" cy="387349"/>
          </a:xfrm>
          <a:prstGeom prst="ellipse">
            <a:avLst/>
          </a:prstGeom>
          <a:gradFill rotWithShape="1">
            <a:gsLst>
              <a:gs pos="0">
                <a:srgbClr val="949494">
                  <a:alpha val="100000"/>
                </a:srgbClr>
              </a:gs>
              <a:gs pos="50000">
                <a:srgbClr val="D4D4D4">
                  <a:alpha val="100000"/>
                </a:srgbClr>
              </a:gs>
              <a:gs pos="100000">
                <a:srgbClr val="FFFFFF">
                  <a:alpha val="100000"/>
                </a:srgbClr>
              </a:gs>
              <a:gs pos="100000">
                <a:srgbClr val="FFFFFF">
                  <a:alpha val="100000"/>
                </a:srgbClr>
              </a:gs>
              <a:gs pos="100000">
                <a:srgbClr val="FFFFFF">
                  <a:alpha val="100000"/>
                </a:srgbClr>
              </a:gs>
              <a:gs pos="100000">
                <a:srgbClr val="FFFFFF">
                  <a:alpha val="100000"/>
                </a:srgbClr>
              </a:gs>
              <a:gs pos="100000">
                <a:srgbClr val="FFFFFF">
                  <a:alpha val="100000"/>
                </a:srgbClr>
              </a:gs>
              <a:gs pos="100000">
                <a:srgbClr val="FFFFFF">
                  <a:alpha val="100000"/>
                </a:srgbClr>
              </a:gs>
              <a:gs pos="100000">
                <a:srgbClr val="FFFFFF">
                  <a:alpha val="100000"/>
                </a:srgbClr>
              </a:gs>
              <a:gs pos="100000">
                <a:srgbClr val="FFFFFF">
                  <a:alpha val="100000"/>
                </a:srgbClr>
              </a:gs>
            </a:gsLst>
            <a:path path="rect">
              <a:fillToRect l="50000" t="50000" r="50000" b="50000"/>
            </a:path>
            <a:tileRect/>
          </a:gradFill>
          <a:ln w="12700" cap="flat" cmpd="sng">
            <a:solidFill>
              <a:srgbClr val="7F7F7F"/>
            </a:solidFill>
            <a:prstDash val="solid"/>
            <a:round/>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2260" b="0" i="0" u="none" strike="noStrike" kern="1200" cap="none" spc="0" normalizeH="0" baseline="0" noProof="1">
              <a:ln>
                <a:noFill/>
              </a:ln>
              <a:solidFill>
                <a:srgbClr val="FFFFFF"/>
              </a:solidFill>
              <a:effectLst/>
              <a:uLnTx/>
              <a:uFillTx/>
              <a:latin typeface="Calibri" panose="020F0502020204030204" charset="-127"/>
              <a:ea typeface="宋体" panose="02010600030101010101" pitchFamily="2" charset="-122"/>
              <a:cs typeface="+mn-cs"/>
              <a:sym typeface="Calibri" panose="020F0502020204030204" charset="-127"/>
            </a:endParaRPr>
          </a:p>
        </p:txBody>
      </p:sp>
      <p:sp>
        <p:nvSpPr>
          <p:cNvPr id="25" name="TextBox 256"/>
          <p:cNvSpPr/>
          <p:nvPr/>
        </p:nvSpPr>
        <p:spPr>
          <a:xfrm>
            <a:off x="4144222" y="2632707"/>
            <a:ext cx="4442883" cy="438785"/>
          </a:xfrm>
          <a:prstGeom prst="rect">
            <a:avLst/>
          </a:prstGeom>
          <a:noFill/>
          <a:ln w="9525">
            <a:no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260" b="1" i="0" u="none" strike="noStrike" kern="1200" cap="none" spc="0" normalizeH="0" baseline="0" noProof="1">
                <a:ln>
                  <a:noFill/>
                </a:ln>
                <a:solidFill>
                  <a:srgbClr val="006D33"/>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第一：从最新研究中</a:t>
            </a:r>
            <a:r>
              <a:rPr lang="zh-CN" altLang="en-US" sz="2260" b="1" noProof="1">
                <a:solidFill>
                  <a:srgbClr val="006D33"/>
                </a:solidFill>
                <a:latin typeface="微软雅黑" panose="020B0503020204020204" pitchFamily="34" charset="-122"/>
                <a:ea typeface="微软雅黑" panose="020B0503020204020204" pitchFamily="34" charset="-122"/>
                <a:cs typeface="+mn-ea"/>
                <a:sym typeface="微软雅黑" panose="020B0503020204020204" pitchFamily="34" charset="-122"/>
              </a:rPr>
              <a:t>选题</a:t>
            </a:r>
            <a:endParaRPr kumimoji="0" lang="zh-CN" altLang="en-US" sz="2260" b="1" i="0" u="none" strike="noStrike" kern="1200" cap="none" spc="0" normalizeH="0" baseline="0" noProof="1">
              <a:ln>
                <a:noFill/>
              </a:ln>
              <a:solidFill>
                <a:srgbClr val="006D33"/>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TextBox 257"/>
          <p:cNvSpPr/>
          <p:nvPr/>
        </p:nvSpPr>
        <p:spPr>
          <a:xfrm>
            <a:off x="3869056" y="3504780"/>
            <a:ext cx="4957233" cy="438785"/>
          </a:xfrm>
          <a:prstGeom prst="rect">
            <a:avLst/>
          </a:prstGeom>
          <a:noFill/>
          <a:ln w="9525">
            <a:no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260" b="1"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第二：从交叉学科中选题</a:t>
            </a:r>
            <a:endParaRPr kumimoji="0" lang="zh-CN" altLang="en-US" sz="2260" b="1"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7" name="文本框 26"/>
          <p:cNvSpPr txBox="1"/>
          <p:nvPr/>
        </p:nvSpPr>
        <p:spPr>
          <a:xfrm>
            <a:off x="747252" y="241858"/>
            <a:ext cx="3215148"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科研选题</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
        <p:nvSpPr>
          <p:cNvPr id="28" name="矩形 27"/>
          <p:cNvSpPr/>
          <p:nvPr/>
        </p:nvSpPr>
        <p:spPr>
          <a:xfrm>
            <a:off x="11135995" y="113665"/>
            <a:ext cx="865505" cy="8502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2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1135995" y="113665"/>
            <a:ext cx="865505" cy="8502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131505" y="753687"/>
            <a:ext cx="9048455" cy="5889036"/>
          </a:xfrm>
          <a:prstGeom prst="rect">
            <a:avLst/>
          </a:prstGeom>
        </p:spPr>
      </p:pic>
      <p:sp>
        <p:nvSpPr>
          <p:cNvPr id="3" name="标题 1"/>
          <p:cNvSpPr>
            <a:spLocks noGrp="1" noChangeArrowheads="1"/>
          </p:cNvSpPr>
          <p:nvPr>
            <p:ph sz="quarter" idx="4294967295"/>
          </p:nvPr>
        </p:nvSpPr>
        <p:spPr bwMode="auto">
          <a:xfrm>
            <a:off x="738806" y="215277"/>
            <a:ext cx="8138066" cy="61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indent="0" algn="just">
              <a:lnSpc>
                <a:spcPct val="110000"/>
              </a:lnSpc>
              <a:buClr>
                <a:schemeClr val="accent1"/>
              </a:buClr>
              <a:buSzPct val="60000"/>
              <a:buNone/>
            </a:pPr>
            <a:r>
              <a:rPr lang="zh-CN" altLang="en-US" sz="2800" b="0" dirty="0">
                <a:solidFill>
                  <a:srgbClr val="006D33"/>
                </a:solidFill>
                <a:latin typeface="微软雅黑" panose="020B0503020204020204" pitchFamily="34" charset="-122"/>
                <a:ea typeface="微软雅黑" panose="020B0503020204020204" pitchFamily="34" charset="-122"/>
              </a:rPr>
              <a:t>第一：从最新研究中选题</a:t>
            </a:r>
            <a:r>
              <a:rPr lang="en-US" altLang="zh-CN" sz="2800" b="0" dirty="0">
                <a:solidFill>
                  <a:srgbClr val="006D33"/>
                </a:solidFill>
                <a:latin typeface="微软雅黑" panose="020B0503020204020204" pitchFamily="34" charset="-122"/>
                <a:ea typeface="微软雅黑" panose="020B0503020204020204" pitchFamily="34" charset="-122"/>
              </a:rPr>
              <a:t>—</a:t>
            </a:r>
            <a:r>
              <a:rPr lang="zh-CN" altLang="en-US" sz="2800" b="0" dirty="0">
                <a:latin typeface="微软雅黑" panose="020B0503020204020204" pitchFamily="34" charset="-122"/>
                <a:ea typeface="微软雅黑" panose="020B0503020204020204" pitchFamily="34" charset="-122"/>
              </a:rPr>
              <a:t>时间排序、会议文献</a:t>
            </a:r>
            <a:endParaRPr lang="zh-CN" altLang="en-US" sz="2800" b="0" dirty="0">
              <a:latin typeface="微软雅黑" panose="020B0503020204020204" pitchFamily="34" charset="-122"/>
              <a:ea typeface="微软雅黑" panose="020B0503020204020204" pitchFamily="34" charset="-122"/>
            </a:endParaRPr>
          </a:p>
        </p:txBody>
      </p:sp>
      <p:sp>
        <p:nvSpPr>
          <p:cNvPr id="9" name="线形标注 1 2"/>
          <p:cNvSpPr/>
          <p:nvPr/>
        </p:nvSpPr>
        <p:spPr bwMode="auto">
          <a:xfrm>
            <a:off x="4944744" y="1368256"/>
            <a:ext cx="6191251" cy="666749"/>
          </a:xfrm>
          <a:prstGeom prst="borderCallout1">
            <a:avLst>
              <a:gd name="adj1" fmla="val 28505"/>
              <a:gd name="adj2" fmla="val 861"/>
              <a:gd name="adj3" fmla="val 99602"/>
              <a:gd name="adj4" fmla="val -31019"/>
            </a:avLst>
          </a:prstGeom>
          <a:solidFill>
            <a:schemeClr val="accent1"/>
          </a:solidFill>
          <a:ln w="9525">
            <a:solidFill>
              <a:schemeClr val="accent2"/>
            </a:solidFill>
            <a:miter lim="800000"/>
          </a:ln>
        </p:spPr>
        <p:txBody>
          <a:bodyPr lIns="120227" tIns="62653" rIns="120227" bIns="62653"/>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10000"/>
              </a:lnSpc>
              <a:buClr>
                <a:schemeClr val="accent1"/>
              </a:buClr>
              <a:buSzPct val="60000"/>
              <a:buFont typeface="Wingdings 3" panose="05040102010807070707" pitchFamily="18" charset="2"/>
              <a:buNone/>
            </a:pPr>
            <a:r>
              <a:rPr lang="zh-CN" altLang="en-US" sz="2665" b="1" dirty="0">
                <a:solidFill>
                  <a:schemeClr val="bg2"/>
                </a:solidFill>
                <a:latin typeface="华文新魏" panose="02010800040101010101" pitchFamily="2" charset="-122"/>
                <a:ea typeface="华文新魏" panose="02010800040101010101" pitchFamily="2" charset="-122"/>
              </a:rPr>
              <a:t>利用分组浏览功能，查看某一年的文献</a:t>
            </a:r>
            <a:endParaRPr lang="zh-CN" altLang="en-US" sz="2665" b="1" dirty="0">
              <a:solidFill>
                <a:schemeClr val="bg2"/>
              </a:solidFill>
              <a:latin typeface="华文新魏" panose="02010800040101010101" pitchFamily="2" charset="-122"/>
              <a:ea typeface="华文新魏" panose="02010800040101010101" pitchFamily="2" charset="-122"/>
            </a:endParaRPr>
          </a:p>
        </p:txBody>
      </p:sp>
      <p:sp>
        <p:nvSpPr>
          <p:cNvPr id="10" name="线形标注 1 2"/>
          <p:cNvSpPr/>
          <p:nvPr/>
        </p:nvSpPr>
        <p:spPr bwMode="auto">
          <a:xfrm>
            <a:off x="5388182" y="5359982"/>
            <a:ext cx="5801784" cy="1358900"/>
          </a:xfrm>
          <a:prstGeom prst="borderCallout1">
            <a:avLst>
              <a:gd name="adj1" fmla="val 24579"/>
              <a:gd name="adj2" fmla="val -69"/>
              <a:gd name="adj3" fmla="val -138444"/>
              <a:gd name="adj4" fmla="val -38903"/>
            </a:avLst>
          </a:prstGeom>
          <a:solidFill>
            <a:srgbClr val="006D33"/>
          </a:solidFill>
          <a:ln w="9525">
            <a:solidFill>
              <a:srgbClr val="FF0000"/>
            </a:solidFill>
            <a:miter lim="800000"/>
          </a:ln>
        </p:spPr>
        <p:txBody>
          <a:bodyPr lIns="120227" tIns="62653" rIns="120227" bIns="62653"/>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10000"/>
              </a:lnSpc>
              <a:buClr>
                <a:schemeClr val="accent1"/>
              </a:buClr>
              <a:buSzPct val="60000"/>
              <a:buFont typeface="Wingdings 3" panose="05040102010807070707" pitchFamily="18" charset="2"/>
              <a:buNone/>
            </a:pPr>
            <a:r>
              <a:rPr lang="zh-CN" altLang="en-US" sz="2400" b="1" dirty="0">
                <a:solidFill>
                  <a:schemeClr val="bg1"/>
                </a:solidFill>
                <a:latin typeface="Verdana" panose="020B0604030504040204" pitchFamily="34" charset="0"/>
              </a:rPr>
              <a:t>利用分组排序功能，可以按发表时间排序，找出行业最新进展，找出研究空白点，辅助选题。</a:t>
            </a:r>
            <a:endParaRPr lang="zh-CN" altLang="en-US" sz="2400" b="1" dirty="0">
              <a:solidFill>
                <a:schemeClr val="bg1"/>
              </a:solidFill>
              <a:latin typeface="Verdana" panose="020B0604030504040204" pitchFamily="34" charset="0"/>
            </a:endParaRPr>
          </a:p>
          <a:p>
            <a:pPr algn="just">
              <a:lnSpc>
                <a:spcPct val="110000"/>
              </a:lnSpc>
              <a:buClr>
                <a:schemeClr val="accent1"/>
              </a:buClr>
              <a:buSzPct val="60000"/>
              <a:buFont typeface="Wingdings 3" panose="05040102010807070707" pitchFamily="18" charset="2"/>
              <a:buNone/>
            </a:pPr>
            <a:endParaRPr lang="zh-CN" altLang="en-US" sz="2665" b="1" dirty="0">
              <a:solidFill>
                <a:schemeClr val="bg1"/>
              </a:solidFill>
              <a:latin typeface="华文新魏" panose="02010800040101010101" pitchFamily="2" charset="-122"/>
              <a:ea typeface="华文新魏"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990433" y="829845"/>
            <a:ext cx="10089096" cy="5812877"/>
          </a:xfrm>
          <a:prstGeom prst="rect">
            <a:avLst/>
          </a:prstGeom>
          <a:ln>
            <a:noFill/>
          </a:ln>
          <a:effectLst>
            <a:outerShdw blurRad="190500" algn="tl" rotWithShape="0">
              <a:srgbClr val="000000">
                <a:alpha val="70000"/>
              </a:srgbClr>
            </a:outerShdw>
          </a:effectLst>
        </p:spPr>
      </p:pic>
      <p:sp>
        <p:nvSpPr>
          <p:cNvPr id="4" name="标题 1"/>
          <p:cNvSpPr txBox="1">
            <a:spLocks noChangeArrowheads="1"/>
          </p:cNvSpPr>
          <p:nvPr/>
        </p:nvSpPr>
        <p:spPr bwMode="auto">
          <a:xfrm>
            <a:off x="738806" y="215277"/>
            <a:ext cx="8138066" cy="61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宋体" panose="0201060003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宋体" panose="0201060003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宋体" panose="02010600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宋体" panose="0201060003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宋体" panose="02010600030101010101" pitchFamily="2" charset="-122"/>
                <a:cs typeface="+mn-cs"/>
              </a:defRPr>
            </a:lvl5pPr>
            <a:lvl6pPr marL="2514600" indent="-2286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宋体" panose="02010600030101010101" pitchFamily="2" charset="-122"/>
                <a:cs typeface="+mn-cs"/>
              </a:defRPr>
            </a:lvl6pPr>
            <a:lvl7pPr marL="2971800" indent="-2286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宋体" panose="02010600030101010101" pitchFamily="2" charset="-122"/>
                <a:cs typeface="+mn-cs"/>
              </a:defRPr>
            </a:lvl7pPr>
            <a:lvl8pPr marL="3429000" indent="-2286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宋体" panose="02010600030101010101" pitchFamily="2" charset="-122"/>
                <a:cs typeface="+mn-cs"/>
              </a:defRPr>
            </a:lvl8pPr>
            <a:lvl9pPr marL="3886200" indent="-2286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宋体" panose="02010600030101010101" pitchFamily="2" charset="-122"/>
                <a:cs typeface="+mn-cs"/>
              </a:defRPr>
            </a:lvl9pPr>
          </a:lstStyle>
          <a:p>
            <a:pPr marL="0" indent="0" algn="just">
              <a:lnSpc>
                <a:spcPct val="110000"/>
              </a:lnSpc>
              <a:buClr>
                <a:schemeClr val="accent1"/>
              </a:buClr>
              <a:buSzPct val="60000"/>
              <a:buFont typeface="Arial" panose="020B0604020202020204" pitchFamily="34" charset="0"/>
              <a:buNone/>
            </a:pPr>
            <a:r>
              <a:rPr lang="zh-CN" altLang="en-US">
                <a:solidFill>
                  <a:srgbClr val="006D33"/>
                </a:solidFill>
                <a:latin typeface="微软雅黑" panose="020B0503020204020204" pitchFamily="34" charset="-122"/>
                <a:ea typeface="微软雅黑" panose="020B0503020204020204" pitchFamily="34" charset="-122"/>
              </a:rPr>
              <a:t>第一：从最新研究中选题</a:t>
            </a:r>
            <a:r>
              <a:rPr lang="en-US" altLang="zh-CN">
                <a:solidFill>
                  <a:srgbClr val="006D33"/>
                </a:solidFill>
                <a:latin typeface="微软雅黑" panose="020B0503020204020204" pitchFamily="34" charset="-122"/>
                <a:ea typeface="微软雅黑" panose="020B0503020204020204" pitchFamily="34" charset="-122"/>
              </a:rPr>
              <a:t>—</a:t>
            </a:r>
            <a:r>
              <a:rPr lang="zh-CN" altLang="en-US">
                <a:latin typeface="微软雅黑" panose="020B0503020204020204" pitchFamily="34" charset="-122"/>
                <a:ea typeface="微软雅黑" panose="020B0503020204020204" pitchFamily="34" charset="-122"/>
              </a:rPr>
              <a:t>时间排序、会议文献</a:t>
            </a:r>
            <a:endParaRPr lang="zh-CN" altLang="en-US" dirty="0">
              <a:latin typeface="微软雅黑" panose="020B0503020204020204" pitchFamily="34" charset="-122"/>
              <a:ea typeface="微软雅黑" panose="020B0503020204020204" pitchFamily="34" charset="-122"/>
            </a:endParaRPr>
          </a:p>
        </p:txBody>
      </p:sp>
      <p:sp>
        <p:nvSpPr>
          <p:cNvPr id="5" name="矩形 4"/>
          <p:cNvSpPr/>
          <p:nvPr/>
        </p:nvSpPr>
        <p:spPr>
          <a:xfrm>
            <a:off x="11135995" y="113665"/>
            <a:ext cx="865505" cy="8502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直接连接符 254"/>
          <p:cNvSpPr/>
          <p:nvPr/>
        </p:nvSpPr>
        <p:spPr>
          <a:xfrm flipH="1">
            <a:off x="3505835" y="1216023"/>
            <a:ext cx="2544445" cy="1137920"/>
          </a:xfrm>
          <a:prstGeom prst="line">
            <a:avLst/>
          </a:prstGeom>
          <a:ln w="19050" cap="flat" cmpd="sng">
            <a:solidFill>
              <a:srgbClr val="955E27"/>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2260" b="0" i="0" u="none" strike="noStrike" kern="1200" cap="none" spc="0" normalizeH="0" baseline="0" noProof="1">
              <a:ln>
                <a:noFill/>
              </a:ln>
              <a:solidFill>
                <a:srgbClr val="3D3F41"/>
              </a:solidFill>
              <a:effectLst/>
              <a:uLnTx/>
              <a:uFillTx/>
              <a:latin typeface="Arial" panose="020B0604020202020204"/>
              <a:ea typeface="宋体" panose="02010600030101010101" pitchFamily="2" charset="-122"/>
              <a:cs typeface="+mn-cs"/>
            </a:endParaRPr>
          </a:p>
        </p:txBody>
      </p:sp>
      <p:sp>
        <p:nvSpPr>
          <p:cNvPr id="16" name="直接连接符 253"/>
          <p:cNvSpPr/>
          <p:nvPr/>
        </p:nvSpPr>
        <p:spPr>
          <a:xfrm>
            <a:off x="6509385" y="1216023"/>
            <a:ext cx="2146935" cy="881380"/>
          </a:xfrm>
          <a:prstGeom prst="line">
            <a:avLst/>
          </a:prstGeom>
          <a:ln w="19050" cap="flat" cmpd="sng">
            <a:solidFill>
              <a:srgbClr val="955E27"/>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2260" b="0" i="0" u="none" strike="noStrike" kern="1200" cap="none" spc="0" normalizeH="0" baseline="0" noProof="1">
              <a:ln>
                <a:noFill/>
              </a:ln>
              <a:solidFill>
                <a:srgbClr val="3D3F41"/>
              </a:solidFill>
              <a:effectLst/>
              <a:uLnTx/>
              <a:uFillTx/>
              <a:latin typeface="Arial" panose="020B0604020202020204"/>
              <a:ea typeface="宋体" panose="02010600030101010101" pitchFamily="2" charset="-122"/>
              <a:cs typeface="+mn-cs"/>
            </a:endParaRPr>
          </a:p>
        </p:txBody>
      </p:sp>
      <p:grpSp>
        <p:nvGrpSpPr>
          <p:cNvPr id="17" name="Group 9"/>
          <p:cNvGrpSpPr/>
          <p:nvPr/>
        </p:nvGrpSpPr>
        <p:grpSpPr bwMode="auto">
          <a:xfrm>
            <a:off x="3183257" y="2002576"/>
            <a:ext cx="6328833" cy="4301067"/>
            <a:chOff x="0" y="0"/>
            <a:chExt cx="2538189" cy="1768202"/>
          </a:xfrm>
          <a:solidFill>
            <a:srgbClr val="A5CDE0"/>
          </a:solidFill>
        </p:grpSpPr>
        <p:sp>
          <p:nvSpPr>
            <p:cNvPr id="18" name="矩形 247"/>
            <p:cNvSpPr/>
            <p:nvPr/>
          </p:nvSpPr>
          <p:spPr>
            <a:xfrm>
              <a:off x="80645" y="0"/>
              <a:ext cx="2376899" cy="432479"/>
            </a:xfrm>
            <a:prstGeom prst="rect">
              <a:avLst/>
            </a:prstGeom>
            <a:grpFill/>
            <a:ln w="9525">
              <a:noFill/>
            </a:ln>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2260" b="0" i="0" u="none" strike="noStrike" kern="1200" cap="none" spc="0" normalizeH="0" baseline="0" noProof="1">
                <a:ln>
                  <a:noFill/>
                </a:ln>
                <a:solidFill>
                  <a:srgbClr val="FFFFFF"/>
                </a:solidFill>
                <a:effectLst/>
                <a:uLnTx/>
                <a:uFillTx/>
                <a:latin typeface="Calibri" panose="020F0502020204030204" charset="-127"/>
                <a:ea typeface="宋体" panose="02010600030101010101" pitchFamily="2" charset="-122"/>
                <a:cs typeface="+mn-cs"/>
                <a:sym typeface="Calibri" panose="020F0502020204030204" charset="-127"/>
              </a:endParaRPr>
            </a:p>
          </p:txBody>
        </p:sp>
        <p:sp>
          <p:nvSpPr>
            <p:cNvPr id="19" name="矩形 15"/>
            <p:cNvSpPr>
              <a:spLocks noChangeArrowheads="1"/>
            </p:cNvSpPr>
            <p:nvPr/>
          </p:nvSpPr>
          <p:spPr bwMode="auto">
            <a:xfrm>
              <a:off x="0" y="432479"/>
              <a:ext cx="2538189" cy="450752"/>
            </a:xfrm>
            <a:custGeom>
              <a:avLst/>
              <a:gdLst>
                <a:gd name="T0" fmla="*/ 85725 w 2538189"/>
                <a:gd name="T1" fmla="*/ 0 h 451098"/>
                <a:gd name="T2" fmla="*/ 2461989 w 2538189"/>
                <a:gd name="T3" fmla="*/ 0 h 451098"/>
                <a:gd name="T4" fmla="*/ 2538189 w 2538189"/>
                <a:gd name="T5" fmla="*/ 449371 h 451098"/>
                <a:gd name="T6" fmla="*/ 0 w 2538189"/>
                <a:gd name="T7" fmla="*/ 449371 h 451098"/>
                <a:gd name="T8" fmla="*/ 85725 w 2538189"/>
                <a:gd name="T9" fmla="*/ 0 h 4510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8189" h="451098">
                  <a:moveTo>
                    <a:pt x="85725" y="0"/>
                  </a:moveTo>
                  <a:lnTo>
                    <a:pt x="2461989" y="0"/>
                  </a:lnTo>
                  <a:lnTo>
                    <a:pt x="2538189" y="451098"/>
                  </a:lnTo>
                  <a:lnTo>
                    <a:pt x="0" y="451098"/>
                  </a:lnTo>
                  <a:lnTo>
                    <a:pt x="85725"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D3F41"/>
                </a:solidFill>
                <a:effectLst/>
                <a:uLnTx/>
                <a:uFillTx/>
                <a:latin typeface="Arial" panose="020B0604020202020204"/>
                <a:ea typeface="黑体" panose="02010609060101010101" charset="-122"/>
                <a:cs typeface="+mn-cs"/>
              </a:endParaRPr>
            </a:p>
          </p:txBody>
        </p:sp>
        <p:sp>
          <p:nvSpPr>
            <p:cNvPr id="20" name="矩形 15"/>
            <p:cNvSpPr>
              <a:spLocks noChangeArrowheads="1"/>
            </p:cNvSpPr>
            <p:nvPr/>
          </p:nvSpPr>
          <p:spPr bwMode="auto">
            <a:xfrm flipV="1">
              <a:off x="0" y="865828"/>
              <a:ext cx="2538189" cy="451622"/>
            </a:xfrm>
            <a:custGeom>
              <a:avLst/>
              <a:gdLst>
                <a:gd name="T0" fmla="*/ 85725 w 2538189"/>
                <a:gd name="T1" fmla="*/ 0 h 451098"/>
                <a:gd name="T2" fmla="*/ 2461989 w 2538189"/>
                <a:gd name="T3" fmla="*/ 0 h 451098"/>
                <a:gd name="T4" fmla="*/ 2538189 w 2538189"/>
                <a:gd name="T5" fmla="*/ 453724 h 451098"/>
                <a:gd name="T6" fmla="*/ 0 w 2538189"/>
                <a:gd name="T7" fmla="*/ 453724 h 451098"/>
                <a:gd name="T8" fmla="*/ 85725 w 2538189"/>
                <a:gd name="T9" fmla="*/ 0 h 4510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8189" h="451098">
                  <a:moveTo>
                    <a:pt x="85725" y="0"/>
                  </a:moveTo>
                  <a:lnTo>
                    <a:pt x="2461989" y="0"/>
                  </a:lnTo>
                  <a:lnTo>
                    <a:pt x="2538189" y="451098"/>
                  </a:lnTo>
                  <a:lnTo>
                    <a:pt x="0" y="451098"/>
                  </a:lnTo>
                  <a:lnTo>
                    <a:pt x="85725"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D3F41"/>
                </a:solidFill>
                <a:effectLst/>
                <a:uLnTx/>
                <a:uFillTx/>
                <a:latin typeface="Arial" panose="020B0604020202020204"/>
                <a:ea typeface="黑体" panose="02010609060101010101" charset="-122"/>
                <a:cs typeface="+mn-cs"/>
              </a:endParaRPr>
            </a:p>
          </p:txBody>
        </p:sp>
        <p:sp>
          <p:nvSpPr>
            <p:cNvPr id="21" name="矩形 15"/>
            <p:cNvSpPr>
              <a:spLocks noChangeArrowheads="1"/>
            </p:cNvSpPr>
            <p:nvPr/>
          </p:nvSpPr>
          <p:spPr bwMode="auto">
            <a:xfrm>
              <a:off x="0" y="1317450"/>
              <a:ext cx="2538189" cy="450752"/>
            </a:xfrm>
            <a:custGeom>
              <a:avLst/>
              <a:gdLst>
                <a:gd name="T0" fmla="*/ 85725 w 2538189"/>
                <a:gd name="T1" fmla="*/ 0 h 451098"/>
                <a:gd name="T2" fmla="*/ 2461989 w 2538189"/>
                <a:gd name="T3" fmla="*/ 0 h 451098"/>
                <a:gd name="T4" fmla="*/ 2538189 w 2538189"/>
                <a:gd name="T5" fmla="*/ 449371 h 451098"/>
                <a:gd name="T6" fmla="*/ 0 w 2538189"/>
                <a:gd name="T7" fmla="*/ 449371 h 451098"/>
                <a:gd name="T8" fmla="*/ 85725 w 2538189"/>
                <a:gd name="T9" fmla="*/ 0 h 4510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8189" h="451098">
                  <a:moveTo>
                    <a:pt x="85725" y="0"/>
                  </a:moveTo>
                  <a:lnTo>
                    <a:pt x="2461989" y="0"/>
                  </a:lnTo>
                  <a:lnTo>
                    <a:pt x="2538189" y="451098"/>
                  </a:lnTo>
                  <a:lnTo>
                    <a:pt x="0" y="451098"/>
                  </a:lnTo>
                  <a:lnTo>
                    <a:pt x="85725"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D3F41"/>
                </a:solidFill>
                <a:effectLst/>
                <a:uLnTx/>
                <a:uFillTx/>
                <a:latin typeface="Arial" panose="020B0604020202020204"/>
                <a:ea typeface="黑体" panose="02010609060101010101" charset="-122"/>
                <a:cs typeface="+mn-cs"/>
              </a:endParaRPr>
            </a:p>
          </p:txBody>
        </p:sp>
      </p:grpSp>
      <p:sp>
        <p:nvSpPr>
          <p:cNvPr id="22" name="TextBox 258"/>
          <p:cNvSpPr/>
          <p:nvPr/>
        </p:nvSpPr>
        <p:spPr>
          <a:xfrm>
            <a:off x="4206239" y="4349960"/>
            <a:ext cx="5119583" cy="43878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260" b="0"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第三：从学科带头人推荐中选题</a:t>
            </a:r>
            <a:endParaRPr kumimoji="0" lang="zh-CN" altLang="en-US" sz="2260" b="0"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3" name="TextBox 259"/>
          <p:cNvSpPr/>
          <p:nvPr/>
        </p:nvSpPr>
        <p:spPr>
          <a:xfrm>
            <a:off x="4206239" y="5197050"/>
            <a:ext cx="4245107" cy="43878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260" b="0"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第四：从热点趋势中选题</a:t>
            </a:r>
            <a:endParaRPr kumimoji="0" lang="zh-CN" altLang="en-US" sz="2260" b="0"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4" name="椭圆 255"/>
          <p:cNvSpPr/>
          <p:nvPr/>
        </p:nvSpPr>
        <p:spPr>
          <a:xfrm>
            <a:off x="6050070" y="984037"/>
            <a:ext cx="459316" cy="387349"/>
          </a:xfrm>
          <a:prstGeom prst="ellipse">
            <a:avLst/>
          </a:prstGeom>
          <a:gradFill rotWithShape="1">
            <a:gsLst>
              <a:gs pos="0">
                <a:srgbClr val="949494">
                  <a:alpha val="100000"/>
                </a:srgbClr>
              </a:gs>
              <a:gs pos="50000">
                <a:srgbClr val="D4D4D4">
                  <a:alpha val="100000"/>
                </a:srgbClr>
              </a:gs>
              <a:gs pos="100000">
                <a:srgbClr val="FFFFFF">
                  <a:alpha val="100000"/>
                </a:srgbClr>
              </a:gs>
              <a:gs pos="100000">
                <a:srgbClr val="FFFFFF">
                  <a:alpha val="100000"/>
                </a:srgbClr>
              </a:gs>
              <a:gs pos="100000">
                <a:srgbClr val="FFFFFF">
                  <a:alpha val="100000"/>
                </a:srgbClr>
              </a:gs>
              <a:gs pos="100000">
                <a:srgbClr val="FFFFFF">
                  <a:alpha val="100000"/>
                </a:srgbClr>
              </a:gs>
              <a:gs pos="100000">
                <a:srgbClr val="FFFFFF">
                  <a:alpha val="100000"/>
                </a:srgbClr>
              </a:gs>
              <a:gs pos="100000">
                <a:srgbClr val="FFFFFF">
                  <a:alpha val="100000"/>
                </a:srgbClr>
              </a:gs>
              <a:gs pos="100000">
                <a:srgbClr val="FFFFFF">
                  <a:alpha val="100000"/>
                </a:srgbClr>
              </a:gs>
              <a:gs pos="100000">
                <a:srgbClr val="FFFFFF">
                  <a:alpha val="100000"/>
                </a:srgbClr>
              </a:gs>
            </a:gsLst>
            <a:path path="rect">
              <a:fillToRect l="50000" t="50000" r="50000" b="50000"/>
            </a:path>
            <a:tileRect/>
          </a:gradFill>
          <a:ln w="12700" cap="flat" cmpd="sng">
            <a:solidFill>
              <a:srgbClr val="7F7F7F"/>
            </a:solidFill>
            <a:prstDash val="solid"/>
            <a:round/>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2260" b="0" i="0" u="none" strike="noStrike" kern="1200" cap="none" spc="0" normalizeH="0" baseline="0" noProof="1">
              <a:ln>
                <a:noFill/>
              </a:ln>
              <a:solidFill>
                <a:srgbClr val="FFFFFF"/>
              </a:solidFill>
              <a:effectLst/>
              <a:uLnTx/>
              <a:uFillTx/>
              <a:latin typeface="Calibri" panose="020F0502020204030204" charset="-127"/>
              <a:ea typeface="宋体" panose="02010600030101010101" pitchFamily="2" charset="-122"/>
              <a:cs typeface="+mn-cs"/>
              <a:sym typeface="Calibri" panose="020F0502020204030204" charset="-127"/>
            </a:endParaRPr>
          </a:p>
        </p:txBody>
      </p:sp>
      <p:sp>
        <p:nvSpPr>
          <p:cNvPr id="26" name="TextBox 257"/>
          <p:cNvSpPr/>
          <p:nvPr/>
        </p:nvSpPr>
        <p:spPr>
          <a:xfrm>
            <a:off x="3869056" y="3504780"/>
            <a:ext cx="4957233" cy="438785"/>
          </a:xfrm>
          <a:prstGeom prst="rect">
            <a:avLst/>
          </a:prstGeom>
          <a:noFill/>
          <a:ln w="9525">
            <a:no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260" b="1" i="0" u="none" strike="noStrike" kern="1200" cap="none" spc="0" normalizeH="0" baseline="0" noProof="1">
                <a:ln>
                  <a:noFill/>
                </a:ln>
                <a:solidFill>
                  <a:srgbClr val="006D33"/>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第二：从交叉学科中选题</a:t>
            </a:r>
            <a:endParaRPr kumimoji="0" lang="zh-CN" altLang="en-US" sz="2260" b="1" i="0" u="none" strike="noStrike" kern="1200" cap="none" spc="0" normalizeH="0" baseline="0" noProof="1">
              <a:ln>
                <a:noFill/>
              </a:ln>
              <a:solidFill>
                <a:srgbClr val="006D33"/>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4057543" y="2616075"/>
            <a:ext cx="4444369" cy="603556"/>
          </a:xfrm>
          <a:prstGeom prst="rect">
            <a:avLst/>
          </a:prstGeom>
        </p:spPr>
      </p:pic>
      <p:sp>
        <p:nvSpPr>
          <p:cNvPr id="25" name="文本框 24"/>
          <p:cNvSpPr txBox="1"/>
          <p:nvPr/>
        </p:nvSpPr>
        <p:spPr>
          <a:xfrm>
            <a:off x="747252" y="241858"/>
            <a:ext cx="3215148"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科研选题</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
        <p:nvSpPr>
          <p:cNvPr id="27" name="矩形 26"/>
          <p:cNvSpPr/>
          <p:nvPr/>
        </p:nvSpPr>
        <p:spPr>
          <a:xfrm>
            <a:off x="11135995" y="113665"/>
            <a:ext cx="865505" cy="8502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4294967295"/>
          </p:nvPr>
        </p:nvSpPr>
        <p:spPr>
          <a:xfrm>
            <a:off x="583415" y="256773"/>
            <a:ext cx="9094841" cy="462418"/>
          </a:xfrm>
        </p:spPr>
        <p:txBody>
          <a:bodyPr>
            <a:normAutofit fontScale="85000" lnSpcReduction="10000"/>
          </a:bodyPr>
          <a:lstStyle/>
          <a:p>
            <a:pPr marL="0" indent="0">
              <a:buNone/>
            </a:pPr>
            <a:r>
              <a:rPr lang="zh-CN" altLang="en-US" b="0" dirty="0">
                <a:solidFill>
                  <a:srgbClr val="006D33"/>
                </a:solidFill>
              </a:rPr>
              <a:t>第三：从交叉学科中选题</a:t>
            </a:r>
            <a:r>
              <a:rPr lang="en-US" altLang="zh-CN" b="0" dirty="0">
                <a:solidFill>
                  <a:srgbClr val="006D33"/>
                </a:solidFill>
              </a:rPr>
              <a:t>—</a:t>
            </a:r>
            <a:r>
              <a:rPr lang="zh-CN" altLang="en-US" b="0" dirty="0">
                <a:solidFill>
                  <a:schemeClr val="tx1"/>
                </a:solidFill>
              </a:rPr>
              <a:t>通过</a:t>
            </a:r>
            <a:r>
              <a:rPr lang="zh-CN" altLang="en-US" sz="2800" b="0" dirty="0">
                <a:solidFill>
                  <a:schemeClr val="tx1"/>
                </a:solidFill>
              </a:rPr>
              <a:t>学科</a:t>
            </a:r>
            <a:r>
              <a:rPr lang="zh-CN" altLang="en-US" b="0" dirty="0">
                <a:solidFill>
                  <a:schemeClr val="tx1"/>
                </a:solidFill>
              </a:rPr>
              <a:t>类别分组寻找学科交叉点</a:t>
            </a:r>
            <a:endParaRPr lang="zh-CN" altLang="en-US" b="0" dirty="0">
              <a:solidFill>
                <a:schemeClr val="tx1"/>
              </a:solidFill>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513351" y="798789"/>
            <a:ext cx="10325885" cy="5661694"/>
          </a:xfrm>
          <a:prstGeom prst="rect">
            <a:avLst/>
          </a:prstGeom>
        </p:spPr>
      </p:pic>
      <p:sp>
        <p:nvSpPr>
          <p:cNvPr id="4" name="圆角矩形 5"/>
          <p:cNvSpPr>
            <a:spLocks noChangeArrowheads="1"/>
          </p:cNvSpPr>
          <p:nvPr/>
        </p:nvSpPr>
        <p:spPr bwMode="auto">
          <a:xfrm>
            <a:off x="5245906" y="4076832"/>
            <a:ext cx="3997392" cy="843532"/>
          </a:xfrm>
          <a:prstGeom prst="roundRect">
            <a:avLst>
              <a:gd name="adj" fmla="val 16667"/>
            </a:avLst>
          </a:prstGeom>
          <a:solidFill>
            <a:schemeClr val="accent1">
              <a:lumMod val="60000"/>
              <a:lumOff val="40000"/>
            </a:schemeClr>
          </a:solidFill>
          <a:ln w="25400">
            <a:solidFill>
              <a:srgbClr val="339966"/>
            </a:solidFill>
            <a:round/>
          </a:ln>
        </p:spPr>
        <p:txBody>
          <a:bodyPr wrap="none" lIns="90170" tIns="46990" rIns="90170" bIns="46990"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10000"/>
              </a:lnSpc>
              <a:buClr>
                <a:schemeClr val="accent1"/>
              </a:buClr>
              <a:buSzPct val="60000"/>
              <a:buFont typeface="Wingdings 3" panose="05040102010807070707" pitchFamily="18" charset="2"/>
              <a:buNone/>
            </a:pPr>
            <a:r>
              <a:rPr lang="zh-CN" altLang="en-US" sz="2400" b="1" dirty="0">
                <a:solidFill>
                  <a:srgbClr val="FFFFFF"/>
                </a:solidFill>
                <a:latin typeface="Verdana" panose="020B0604030504040204" pitchFamily="34" charset="0"/>
              </a:rPr>
              <a:t>在分组浏览框里寻找交叉</a:t>
            </a:r>
            <a:endParaRPr lang="en-US" altLang="zh-CN" sz="2400" b="1" dirty="0">
              <a:solidFill>
                <a:srgbClr val="FFFFFF"/>
              </a:solidFill>
              <a:latin typeface="Verdana" panose="020B0604030504040204" pitchFamily="34" charset="0"/>
            </a:endParaRPr>
          </a:p>
          <a:p>
            <a:pPr algn="ctr">
              <a:lnSpc>
                <a:spcPct val="110000"/>
              </a:lnSpc>
              <a:buClr>
                <a:schemeClr val="accent1"/>
              </a:buClr>
              <a:buSzPct val="60000"/>
              <a:buFont typeface="Wingdings 3" panose="05040102010807070707" pitchFamily="18" charset="2"/>
              <a:buNone/>
            </a:pPr>
            <a:r>
              <a:rPr lang="zh-CN" altLang="en-US" sz="2400" b="1" dirty="0">
                <a:solidFill>
                  <a:srgbClr val="FFFFFF"/>
                </a:solidFill>
                <a:latin typeface="Verdana" panose="020B0604030504040204" pitchFamily="34" charset="0"/>
              </a:rPr>
              <a:t>学科，拓宽定题范围</a:t>
            </a:r>
            <a:endParaRPr lang="zh-CN" altLang="en-US" sz="2400" b="1" dirty="0">
              <a:solidFill>
                <a:srgbClr val="FFFFFF"/>
              </a:solidFill>
              <a:latin typeface="Verdana" panose="020B0604030504040204" pitchFamily="34" charset="0"/>
            </a:endParaRPr>
          </a:p>
        </p:txBody>
      </p:sp>
      <p:cxnSp>
        <p:nvCxnSpPr>
          <p:cNvPr id="5" name="直接连接符 6"/>
          <p:cNvCxnSpPr>
            <a:cxnSpLocks noChangeShapeType="1"/>
          </p:cNvCxnSpPr>
          <p:nvPr/>
        </p:nvCxnSpPr>
        <p:spPr bwMode="auto">
          <a:xfrm flipH="1" flipV="1">
            <a:off x="4453744" y="2854008"/>
            <a:ext cx="792162" cy="1318000"/>
          </a:xfrm>
          <a:prstGeom prst="line">
            <a:avLst/>
          </a:prstGeom>
          <a:noFill/>
          <a:ln w="9525">
            <a:solidFill>
              <a:srgbClr val="FF0000"/>
            </a:solidFill>
            <a:round/>
          </a:ln>
          <a:extLst>
            <a:ext uri="{909E8E84-426E-40DD-AFC4-6F175D3DCCD1}">
              <a14:hiddenFill xmlns:a14="http://schemas.microsoft.com/office/drawing/2010/main">
                <a:noFill/>
              </a14:hiddenFill>
            </a:ext>
          </a:extLst>
        </p:spPr>
      </p:cxnSp>
      <p:pic>
        <p:nvPicPr>
          <p:cNvPr id="6"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954452" y="798789"/>
            <a:ext cx="9294401" cy="5608806"/>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800" y="819016"/>
            <a:ext cx="8744399" cy="5219968"/>
          </a:xfrm>
          <a:prstGeom prst="rect">
            <a:avLst/>
          </a:prstGeom>
        </p:spPr>
      </p:pic>
      <p:sp>
        <p:nvSpPr>
          <p:cNvPr id="7" name="圆角矩形 5"/>
          <p:cNvSpPr>
            <a:spLocks noChangeArrowheads="1"/>
          </p:cNvSpPr>
          <p:nvPr/>
        </p:nvSpPr>
        <p:spPr bwMode="auto">
          <a:xfrm>
            <a:off x="4534543" y="3766118"/>
            <a:ext cx="5215632" cy="965200"/>
          </a:xfrm>
          <a:prstGeom prst="roundRect">
            <a:avLst>
              <a:gd name="adj" fmla="val 16667"/>
            </a:avLst>
          </a:prstGeom>
          <a:solidFill>
            <a:schemeClr val="accent2"/>
          </a:solidFill>
          <a:ln w="25400">
            <a:noFill/>
            <a:round/>
          </a:ln>
        </p:spPr>
        <p:txBody>
          <a:bodyPr wrap="none" anchor="ct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defTabSz="968375"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defTabSz="968375"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defTabSz="968375"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defTabSz="968375"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135" dirty="0">
                <a:solidFill>
                  <a:schemeClr val="bg1"/>
                </a:solidFill>
                <a:latin typeface="Verdana" panose="020B0604030504040204" pitchFamily="34" charset="0"/>
                <a:ea typeface="微软雅黑" panose="020B0503020204020204" pitchFamily="34" charset="-122"/>
                <a:sym typeface="Verdana" panose="020B0604030504040204" pitchFamily="34" charset="0"/>
              </a:rPr>
              <a:t>结合发表时间、被引频次、下载频次排序，</a:t>
            </a:r>
            <a:endParaRPr lang="zh-CN" altLang="en-US" sz="2135" dirty="0">
              <a:solidFill>
                <a:schemeClr val="bg1"/>
              </a:solidFill>
              <a:latin typeface="Verdana" panose="020B0604030504040204" pitchFamily="34" charset="0"/>
              <a:ea typeface="微软雅黑" panose="020B0503020204020204" pitchFamily="34" charset="-122"/>
              <a:sym typeface="Verdana" panose="020B0604030504040204" pitchFamily="34" charset="0"/>
            </a:endParaRPr>
          </a:p>
          <a:p>
            <a:pPr algn="ctr" eaLnBrk="1" hangingPunct="1"/>
            <a:r>
              <a:rPr lang="zh-CN" altLang="en-US" sz="2135" dirty="0">
                <a:solidFill>
                  <a:schemeClr val="bg1"/>
                </a:solidFill>
                <a:latin typeface="Verdana" panose="020B0604030504040204" pitchFamily="34" charset="0"/>
                <a:ea typeface="微软雅黑" panose="020B0503020204020204" pitchFamily="34" charset="-122"/>
                <a:sym typeface="Verdana" panose="020B0604030504040204" pitchFamily="34" charset="0"/>
              </a:rPr>
              <a:t>准确定位交叉学科中的经典理论</a:t>
            </a:r>
            <a:endParaRPr lang="zh-CN" altLang="en-US" sz="2135" dirty="0">
              <a:ea typeface="微软雅黑" panose="020B0503020204020204" pitchFamily="34" charset="-122"/>
            </a:endParaRPr>
          </a:p>
        </p:txBody>
      </p:sp>
      <p:cxnSp>
        <p:nvCxnSpPr>
          <p:cNvPr id="9" name="直接连接符 8"/>
          <p:cNvCxnSpPr/>
          <p:nvPr/>
        </p:nvCxnSpPr>
        <p:spPr>
          <a:xfrm>
            <a:off x="3922242" y="3110639"/>
            <a:ext cx="508000" cy="804737"/>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1135995" y="113665"/>
            <a:ext cx="865505" cy="8502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26"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80">
                                          <p:stCondLst>
                                            <p:cond delay="0"/>
                                          </p:stCondLst>
                                        </p:cTn>
                                        <p:tgtEl>
                                          <p:spTgt spid="7"/>
                                        </p:tgtEl>
                                      </p:cBhvr>
                                    </p:animEffect>
                                    <p:anim calcmode="lin" valueType="num">
                                      <p:cBhvr>
                                        <p:cTn id="3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3" dur="26">
                                          <p:stCondLst>
                                            <p:cond delay="650"/>
                                          </p:stCondLst>
                                        </p:cTn>
                                        <p:tgtEl>
                                          <p:spTgt spid="7"/>
                                        </p:tgtEl>
                                      </p:cBhvr>
                                      <p:to x="100000" y="60000"/>
                                    </p:animScale>
                                    <p:animScale>
                                      <p:cBhvr>
                                        <p:cTn id="44" dur="166" decel="50000">
                                          <p:stCondLst>
                                            <p:cond delay="676"/>
                                          </p:stCondLst>
                                        </p:cTn>
                                        <p:tgtEl>
                                          <p:spTgt spid="7"/>
                                        </p:tgtEl>
                                      </p:cBhvr>
                                      <p:to x="100000" y="100000"/>
                                    </p:animScale>
                                    <p:animScale>
                                      <p:cBhvr>
                                        <p:cTn id="45" dur="26">
                                          <p:stCondLst>
                                            <p:cond delay="1312"/>
                                          </p:stCondLst>
                                        </p:cTn>
                                        <p:tgtEl>
                                          <p:spTgt spid="7"/>
                                        </p:tgtEl>
                                      </p:cBhvr>
                                      <p:to x="100000" y="80000"/>
                                    </p:animScale>
                                    <p:animScale>
                                      <p:cBhvr>
                                        <p:cTn id="46" dur="166" decel="50000">
                                          <p:stCondLst>
                                            <p:cond delay="1338"/>
                                          </p:stCondLst>
                                        </p:cTn>
                                        <p:tgtEl>
                                          <p:spTgt spid="7"/>
                                        </p:tgtEl>
                                      </p:cBhvr>
                                      <p:to x="100000" y="100000"/>
                                    </p:animScale>
                                    <p:animScale>
                                      <p:cBhvr>
                                        <p:cTn id="47" dur="26">
                                          <p:stCondLst>
                                            <p:cond delay="1642"/>
                                          </p:stCondLst>
                                        </p:cTn>
                                        <p:tgtEl>
                                          <p:spTgt spid="7"/>
                                        </p:tgtEl>
                                      </p:cBhvr>
                                      <p:to x="100000" y="90000"/>
                                    </p:animScale>
                                    <p:animScale>
                                      <p:cBhvr>
                                        <p:cTn id="48" dur="166" decel="50000">
                                          <p:stCondLst>
                                            <p:cond delay="1668"/>
                                          </p:stCondLst>
                                        </p:cTn>
                                        <p:tgtEl>
                                          <p:spTgt spid="7"/>
                                        </p:tgtEl>
                                      </p:cBhvr>
                                      <p:to x="100000" y="100000"/>
                                    </p:animScale>
                                    <p:animScale>
                                      <p:cBhvr>
                                        <p:cTn id="49" dur="26">
                                          <p:stCondLst>
                                            <p:cond delay="1808"/>
                                          </p:stCondLst>
                                        </p:cTn>
                                        <p:tgtEl>
                                          <p:spTgt spid="7"/>
                                        </p:tgtEl>
                                      </p:cBhvr>
                                      <p:to x="100000" y="95000"/>
                                    </p:animScale>
                                    <p:animScale>
                                      <p:cBhvr>
                                        <p:cTn id="50" dur="166" decel="50000">
                                          <p:stCondLst>
                                            <p:cond delay="1834"/>
                                          </p:stCondLst>
                                        </p:cTn>
                                        <p:tgtEl>
                                          <p:spTgt spid="7"/>
                                        </p:tgtEl>
                                      </p:cBhvr>
                                      <p:to x="100000" y="100000"/>
                                    </p:animScale>
                                  </p:childTnLst>
                                </p:cTn>
                              </p:par>
                            </p:childTnLst>
                          </p:cTn>
                        </p:par>
                        <p:par>
                          <p:cTn id="51" fill="hold">
                            <p:stCondLst>
                              <p:cond delay="2500"/>
                            </p:stCondLst>
                            <p:childTnLst>
                              <p:par>
                                <p:cTn id="52" presetID="42" presetClass="entr" presetSubtype="0" fill="hold" nodeType="after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
          <p:cNvSpPr/>
          <p:nvPr/>
        </p:nvSpPr>
        <p:spPr>
          <a:xfrm>
            <a:off x="388427" y="0"/>
            <a:ext cx="4011561" cy="6858000"/>
          </a:xfrm>
          <a:prstGeom prst="roundRect">
            <a:avLst>
              <a:gd name="adj" fmla="val 0"/>
            </a:avLst>
          </a:prstGeom>
          <a:solidFill>
            <a:schemeClr val="accent1">
              <a:alpha val="10000"/>
            </a:schemeClr>
          </a:solidFill>
          <a:ln>
            <a:noFill/>
          </a:ln>
          <a:effectLst>
            <a:outerShdw blurRad="279400" sx="101000" sy="10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a:ea typeface="思源黑体 CN Light"/>
              <a:cs typeface="+mn-cs"/>
            </a:endParaRPr>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rcRect l="21836" r="37185"/>
          <a:stretch>
            <a:fillRect/>
          </a:stretch>
        </p:blipFill>
        <p:spPr>
          <a:xfrm>
            <a:off x="0" y="0"/>
            <a:ext cx="4215539" cy="6858000"/>
          </a:xfrm>
          <a:custGeom>
            <a:avLst/>
            <a:gdLst>
              <a:gd name="connsiteX0" fmla="*/ 0 w 4215539"/>
              <a:gd name="connsiteY0" fmla="*/ 0 h 6858000"/>
              <a:gd name="connsiteX1" fmla="*/ 4215539 w 4215539"/>
              <a:gd name="connsiteY1" fmla="*/ 0 h 6858000"/>
              <a:gd name="connsiteX2" fmla="*/ 4215539 w 4215539"/>
              <a:gd name="connsiteY2" fmla="*/ 6858000 h 6858000"/>
              <a:gd name="connsiteX3" fmla="*/ 0 w 421553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15539" h="6858000">
                <a:moveTo>
                  <a:pt x="0" y="0"/>
                </a:moveTo>
                <a:lnTo>
                  <a:pt x="4215539" y="0"/>
                </a:lnTo>
                <a:lnTo>
                  <a:pt x="4215539" y="6858000"/>
                </a:lnTo>
                <a:lnTo>
                  <a:pt x="0" y="6858000"/>
                </a:lnTo>
                <a:close/>
              </a:path>
            </a:pathLst>
          </a:custGeom>
        </p:spPr>
      </p:pic>
      <p:sp>
        <p:nvSpPr>
          <p:cNvPr id="19" name="圆角矩形 1"/>
          <p:cNvSpPr/>
          <p:nvPr/>
        </p:nvSpPr>
        <p:spPr>
          <a:xfrm>
            <a:off x="0" y="0"/>
            <a:ext cx="4215539" cy="6858000"/>
          </a:xfrm>
          <a:prstGeom prst="roundRect">
            <a:avLst>
              <a:gd name="adj" fmla="val 0"/>
            </a:avLst>
          </a:prstGeom>
          <a:solidFill>
            <a:schemeClr val="accent1">
              <a:alpha val="60000"/>
            </a:schemeClr>
          </a:solidFill>
          <a:ln>
            <a:noFill/>
          </a:ln>
          <a:effectLst>
            <a:outerShdw blurRad="279400" sx="101000" sy="10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a:ea typeface="思源黑体 CN Light"/>
              <a:cs typeface="+mn-cs"/>
            </a:endParaRPr>
          </a:p>
        </p:txBody>
      </p:sp>
      <p:sp>
        <p:nvSpPr>
          <p:cNvPr id="6" name="矩形 5"/>
          <p:cNvSpPr/>
          <p:nvPr/>
        </p:nvSpPr>
        <p:spPr>
          <a:xfrm>
            <a:off x="5646420" y="1180951"/>
            <a:ext cx="5205274" cy="56938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0" cap="none" spc="3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第一部分    </a:t>
            </a:r>
            <a:r>
              <a:rPr lang="en-US" altLang="zh-CN" sz="2800" kern="0" spc="300" dirty="0">
                <a:solidFill>
                  <a:schemeClr val="tx1">
                    <a:lumMod val="75000"/>
                    <a:lumOff val="25000"/>
                  </a:schemeClr>
                </a:solidFill>
                <a:latin typeface="微软雅黑" panose="020B0503020204020204" pitchFamily="34" charset="-122"/>
                <a:ea typeface="微软雅黑" panose="020B0503020204020204" pitchFamily="34" charset="-122"/>
              </a:rPr>
              <a:t>CNKI</a:t>
            </a:r>
            <a:r>
              <a:rPr lang="zh-CN" altLang="en-US" sz="2800" kern="0" spc="300" dirty="0">
                <a:solidFill>
                  <a:schemeClr val="tx1">
                    <a:lumMod val="75000"/>
                    <a:lumOff val="25000"/>
                  </a:schemeClr>
                </a:solidFill>
                <a:latin typeface="微软雅黑" panose="020B0503020204020204" pitchFamily="34" charset="-122"/>
                <a:ea typeface="微软雅黑" panose="020B0503020204020204" pitchFamily="34" charset="-122"/>
              </a:rPr>
              <a:t>数据库</a:t>
            </a:r>
            <a:endParaRPr kumimoji="0" lang="en-US" altLang="zh-CN" sz="2800" b="0" i="0" u="none" strike="noStrike" kern="0" cap="none" spc="30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800" b="0" i="0" u="none" strike="noStrike" kern="0" cap="none" spc="30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0" cap="none" spc="3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第二部分    </a:t>
            </a:r>
            <a:r>
              <a:rPr kumimoji="0" lang="zh-CN" altLang="en-US" sz="2800" b="0" i="0" u="none" strike="noStrike" kern="0" cap="none" spc="30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论文选题</a:t>
            </a:r>
            <a:endParaRPr kumimoji="0" lang="zh-CN" altLang="en-US" sz="2800" b="0" i="0" u="none" strike="noStrike" kern="0" cap="none" spc="30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800" b="0" i="0" u="none" strike="noStrike" kern="0" cap="none" spc="30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0" cap="none" spc="3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第三部分    </a:t>
            </a:r>
            <a:r>
              <a:rPr kumimoji="0" lang="zh-CN" altLang="en-US" sz="2800" b="0" i="0" u="none" strike="noStrike" kern="0" cap="none" spc="30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资源获取</a:t>
            </a:r>
            <a:endParaRPr kumimoji="0" lang="zh-CN" altLang="en-US" sz="2800" b="0" i="0" u="none" strike="noStrike" kern="0" cap="none" spc="30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800" b="0" i="0" u="none" strike="noStrike" kern="0" cap="none" spc="30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0" cap="none" spc="3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第四部分    </a:t>
            </a:r>
            <a:r>
              <a:rPr kumimoji="0" lang="zh-CN" altLang="en-US" sz="2800" b="0" i="0" u="none" strike="noStrike" kern="0" cap="none" spc="30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文献学习</a:t>
            </a:r>
            <a:endParaRPr kumimoji="0" lang="zh-CN" altLang="en-US" sz="2800" b="0" i="0" u="none" strike="noStrike" kern="0" cap="none" spc="30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800" b="0" i="0" u="none" strike="noStrike" kern="0" cap="none" spc="30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0" cap="none" spc="3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第五部分    </a:t>
            </a:r>
            <a:r>
              <a:rPr kumimoji="0" lang="zh-CN" altLang="en-US" sz="2800" b="0" i="0" u="none" strike="noStrike" kern="0" cap="none" spc="30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写作投稿</a:t>
            </a:r>
            <a:endParaRPr kumimoji="0" lang="en-US" altLang="zh-CN" sz="2800" b="0" i="0" u="none" strike="noStrike" kern="0" cap="none" spc="30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800" b="0" i="0" u="none" strike="noStrike" kern="0" cap="none" spc="30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a:defRPr/>
            </a:pPr>
            <a:r>
              <a:rPr lang="zh-CN" altLang="en-US" sz="2800" kern="0" spc="300" dirty="0">
                <a:solidFill>
                  <a:schemeClr val="accent1"/>
                </a:solidFill>
                <a:latin typeface="微软雅黑" panose="020B0503020204020204" pitchFamily="34" charset="-122"/>
                <a:ea typeface="微软雅黑" panose="020B0503020204020204" pitchFamily="34" charset="-122"/>
              </a:rPr>
              <a:t>第六部分    </a:t>
            </a:r>
            <a:r>
              <a:rPr lang="zh-CN" altLang="en-US" sz="2800" kern="0" spc="300" dirty="0">
                <a:solidFill>
                  <a:schemeClr val="tx1">
                    <a:lumMod val="75000"/>
                    <a:lumOff val="25000"/>
                  </a:schemeClr>
                </a:solidFill>
                <a:latin typeface="微软雅黑" panose="020B0503020204020204" pitchFamily="34" charset="-122"/>
                <a:ea typeface="微软雅黑" panose="020B0503020204020204" pitchFamily="34" charset="-122"/>
              </a:rPr>
              <a:t>增值应用</a:t>
            </a:r>
            <a:endParaRPr lang="en-US" altLang="zh-CN" sz="2800" kern="0" spc="300" dirty="0">
              <a:solidFill>
                <a:schemeClr val="tx1">
                  <a:lumMod val="75000"/>
                  <a:lumOff val="25000"/>
                </a:schemeClr>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30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30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6152195" y="1781173"/>
            <a:ext cx="4631888" cy="0"/>
          </a:xfrm>
          <a:prstGeom prst="line">
            <a:avLst/>
          </a:prstGeom>
          <a:noFill/>
          <a:ln w="19050" cap="flat" cmpd="sng" algn="ctr">
            <a:solidFill>
              <a:sysClr val="window" lastClr="FFFFFF">
                <a:lumMod val="75000"/>
                <a:alpha val="50000"/>
              </a:sysClr>
            </a:solidFill>
            <a:prstDash val="solid"/>
            <a:miter lim="800000"/>
          </a:ln>
          <a:effectLst/>
        </p:spPr>
      </p:cxnSp>
      <p:cxnSp>
        <p:nvCxnSpPr>
          <p:cNvPr id="8" name="直接连接符 7"/>
          <p:cNvCxnSpPr/>
          <p:nvPr/>
        </p:nvCxnSpPr>
        <p:spPr>
          <a:xfrm>
            <a:off x="6152195" y="2544017"/>
            <a:ext cx="4631888" cy="0"/>
          </a:xfrm>
          <a:prstGeom prst="line">
            <a:avLst/>
          </a:prstGeom>
          <a:noFill/>
          <a:ln w="19050" cap="flat" cmpd="sng" algn="ctr">
            <a:solidFill>
              <a:sysClr val="window" lastClr="FFFFFF">
                <a:lumMod val="75000"/>
                <a:alpha val="50000"/>
              </a:sysClr>
            </a:solidFill>
            <a:prstDash val="solid"/>
            <a:miter lim="800000"/>
          </a:ln>
          <a:effectLst/>
        </p:spPr>
      </p:cxnSp>
      <p:cxnSp>
        <p:nvCxnSpPr>
          <p:cNvPr id="9" name="直接连接符 8"/>
          <p:cNvCxnSpPr/>
          <p:nvPr/>
        </p:nvCxnSpPr>
        <p:spPr>
          <a:xfrm>
            <a:off x="6152195" y="3428767"/>
            <a:ext cx="4631888" cy="0"/>
          </a:xfrm>
          <a:prstGeom prst="line">
            <a:avLst/>
          </a:prstGeom>
          <a:noFill/>
          <a:ln w="19050" cap="flat" cmpd="sng" algn="ctr">
            <a:solidFill>
              <a:sysClr val="window" lastClr="FFFFFF">
                <a:lumMod val="75000"/>
                <a:alpha val="50000"/>
              </a:sysClr>
            </a:solidFill>
            <a:prstDash val="solid"/>
            <a:miter lim="800000"/>
          </a:ln>
          <a:effectLst/>
        </p:spPr>
      </p:cxnSp>
      <p:cxnSp>
        <p:nvCxnSpPr>
          <p:cNvPr id="10" name="直接连接符 9"/>
          <p:cNvCxnSpPr/>
          <p:nvPr/>
        </p:nvCxnSpPr>
        <p:spPr>
          <a:xfrm>
            <a:off x="6220140" y="4244888"/>
            <a:ext cx="4495409" cy="0"/>
          </a:xfrm>
          <a:prstGeom prst="line">
            <a:avLst/>
          </a:prstGeom>
          <a:noFill/>
          <a:ln w="19050" cap="flat" cmpd="sng" algn="ctr">
            <a:solidFill>
              <a:sysClr val="window" lastClr="FFFFFF">
                <a:lumMod val="75000"/>
                <a:alpha val="50000"/>
              </a:sysClr>
            </a:solidFill>
            <a:prstDash val="solid"/>
            <a:miter lim="800000"/>
          </a:ln>
          <a:effectLst/>
        </p:spPr>
      </p:cxnSp>
      <p:cxnSp>
        <p:nvCxnSpPr>
          <p:cNvPr id="11" name="直接连接符 10"/>
          <p:cNvCxnSpPr/>
          <p:nvPr/>
        </p:nvCxnSpPr>
        <p:spPr>
          <a:xfrm>
            <a:off x="6152195" y="5128349"/>
            <a:ext cx="4631888" cy="0"/>
          </a:xfrm>
          <a:prstGeom prst="line">
            <a:avLst/>
          </a:prstGeom>
          <a:noFill/>
          <a:ln w="19050" cap="flat" cmpd="sng" algn="ctr">
            <a:solidFill>
              <a:sysClr val="window" lastClr="FFFFFF">
                <a:lumMod val="75000"/>
                <a:alpha val="50000"/>
              </a:sysClr>
            </a:solidFill>
            <a:prstDash val="solid"/>
            <a:miter lim="800000"/>
          </a:ln>
          <a:effectLst/>
        </p:spPr>
      </p:cxnSp>
      <p:grpSp>
        <p:nvGrpSpPr>
          <p:cNvPr id="108" name="组合 107"/>
          <p:cNvGrpSpPr/>
          <p:nvPr/>
        </p:nvGrpSpPr>
        <p:grpSpPr>
          <a:xfrm>
            <a:off x="1235075" y="2818465"/>
            <a:ext cx="1843088" cy="1221070"/>
            <a:chOff x="1185596" y="2806967"/>
            <a:chExt cx="1843088" cy="1221070"/>
          </a:xfrm>
        </p:grpSpPr>
        <p:sp>
          <p:nvSpPr>
            <p:cNvPr id="105" name="文本框 104"/>
            <p:cNvSpPr txBox="1"/>
            <p:nvPr/>
          </p:nvSpPr>
          <p:spPr>
            <a:xfrm>
              <a:off x="1185596" y="2806967"/>
              <a:ext cx="1843088"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mn-cs"/>
                </a:rPr>
                <a:t>目录</a:t>
              </a:r>
              <a:endParaRPr kumimoji="0" lang="zh-CN" altLang="en-US" sz="60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sp>
          <p:nvSpPr>
            <p:cNvPr id="106" name="文本框 105"/>
            <p:cNvSpPr txBox="1"/>
            <p:nvPr/>
          </p:nvSpPr>
          <p:spPr>
            <a:xfrm>
              <a:off x="1305170" y="3689483"/>
              <a:ext cx="1536282"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rPr>
                <a:t>CONTENTS</a:t>
              </a:r>
              <a:endParaRPr kumimoji="0" lang="zh-CN" altLang="en-US" sz="16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grpSp>
      <p:cxnSp>
        <p:nvCxnSpPr>
          <p:cNvPr id="14" name="直接连接符 13"/>
          <p:cNvCxnSpPr/>
          <p:nvPr/>
        </p:nvCxnSpPr>
        <p:spPr>
          <a:xfrm flipV="1">
            <a:off x="2890500" y="2149889"/>
            <a:ext cx="844416" cy="6304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7050" y="4244942"/>
            <a:ext cx="569277" cy="4249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1038335" y="4065446"/>
            <a:ext cx="452566" cy="3378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2943108" y="2543622"/>
            <a:ext cx="452566" cy="3378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6219806" y="6054472"/>
            <a:ext cx="4631888" cy="0"/>
          </a:xfrm>
          <a:prstGeom prst="line">
            <a:avLst/>
          </a:prstGeom>
          <a:noFill/>
          <a:ln w="19050" cap="flat" cmpd="sng" algn="ctr">
            <a:solidFill>
              <a:sysClr val="window" lastClr="FFFFFF">
                <a:lumMod val="75000"/>
                <a:alpha val="50000"/>
              </a:sysClr>
            </a:solidFill>
            <a:prstDash val="solid"/>
            <a:miter lim="800000"/>
          </a:ln>
          <a:effectLst/>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直接连接符 254"/>
          <p:cNvSpPr/>
          <p:nvPr/>
        </p:nvSpPr>
        <p:spPr>
          <a:xfrm flipH="1">
            <a:off x="3505835" y="1216023"/>
            <a:ext cx="2544445" cy="1137920"/>
          </a:xfrm>
          <a:prstGeom prst="line">
            <a:avLst/>
          </a:prstGeom>
          <a:ln w="19050" cap="flat" cmpd="sng">
            <a:solidFill>
              <a:srgbClr val="955E27"/>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2260" b="0" i="0" u="none" strike="noStrike" kern="1200" cap="none" spc="0" normalizeH="0" baseline="0" noProof="1">
              <a:ln>
                <a:noFill/>
              </a:ln>
              <a:solidFill>
                <a:srgbClr val="3D3F41"/>
              </a:solidFill>
              <a:effectLst/>
              <a:uLnTx/>
              <a:uFillTx/>
              <a:latin typeface="Arial" panose="020B0604020202020204"/>
              <a:ea typeface="宋体" panose="02010600030101010101" pitchFamily="2" charset="-122"/>
              <a:cs typeface="+mn-cs"/>
            </a:endParaRPr>
          </a:p>
        </p:txBody>
      </p:sp>
      <p:sp>
        <p:nvSpPr>
          <p:cNvPr id="16" name="直接连接符 253"/>
          <p:cNvSpPr/>
          <p:nvPr/>
        </p:nvSpPr>
        <p:spPr>
          <a:xfrm>
            <a:off x="6509385" y="1216023"/>
            <a:ext cx="2146935" cy="881380"/>
          </a:xfrm>
          <a:prstGeom prst="line">
            <a:avLst/>
          </a:prstGeom>
          <a:ln w="19050" cap="flat" cmpd="sng">
            <a:solidFill>
              <a:srgbClr val="955E27"/>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2260" b="0" i="0" u="none" strike="noStrike" kern="1200" cap="none" spc="0" normalizeH="0" baseline="0" noProof="1">
              <a:ln>
                <a:noFill/>
              </a:ln>
              <a:solidFill>
                <a:srgbClr val="3D3F41"/>
              </a:solidFill>
              <a:effectLst/>
              <a:uLnTx/>
              <a:uFillTx/>
              <a:latin typeface="Arial" panose="020B0604020202020204"/>
              <a:ea typeface="宋体" panose="02010600030101010101" pitchFamily="2" charset="-122"/>
              <a:cs typeface="+mn-cs"/>
            </a:endParaRPr>
          </a:p>
        </p:txBody>
      </p:sp>
      <p:grpSp>
        <p:nvGrpSpPr>
          <p:cNvPr id="17" name="Group 9"/>
          <p:cNvGrpSpPr/>
          <p:nvPr/>
        </p:nvGrpSpPr>
        <p:grpSpPr bwMode="auto">
          <a:xfrm>
            <a:off x="3183257" y="2002576"/>
            <a:ext cx="6328833" cy="4301067"/>
            <a:chOff x="0" y="0"/>
            <a:chExt cx="2538189" cy="1768202"/>
          </a:xfrm>
          <a:solidFill>
            <a:srgbClr val="A5CDE0"/>
          </a:solidFill>
        </p:grpSpPr>
        <p:sp>
          <p:nvSpPr>
            <p:cNvPr id="18" name="矩形 247"/>
            <p:cNvSpPr/>
            <p:nvPr/>
          </p:nvSpPr>
          <p:spPr>
            <a:xfrm>
              <a:off x="80645" y="0"/>
              <a:ext cx="2376899" cy="432479"/>
            </a:xfrm>
            <a:prstGeom prst="rect">
              <a:avLst/>
            </a:prstGeom>
            <a:grpFill/>
            <a:ln w="9525">
              <a:noFill/>
            </a:ln>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2260" b="0" i="0" u="none" strike="noStrike" kern="1200" cap="none" spc="0" normalizeH="0" baseline="0" noProof="1">
                <a:ln>
                  <a:noFill/>
                </a:ln>
                <a:solidFill>
                  <a:srgbClr val="FFFFFF"/>
                </a:solidFill>
                <a:effectLst/>
                <a:uLnTx/>
                <a:uFillTx/>
                <a:latin typeface="Calibri" panose="020F0502020204030204" charset="-127"/>
                <a:ea typeface="宋体" panose="02010600030101010101" pitchFamily="2" charset="-122"/>
                <a:cs typeface="+mn-cs"/>
                <a:sym typeface="Calibri" panose="020F0502020204030204" charset="-127"/>
              </a:endParaRPr>
            </a:p>
          </p:txBody>
        </p:sp>
        <p:sp>
          <p:nvSpPr>
            <p:cNvPr id="19" name="矩形 15"/>
            <p:cNvSpPr>
              <a:spLocks noChangeArrowheads="1"/>
            </p:cNvSpPr>
            <p:nvPr/>
          </p:nvSpPr>
          <p:spPr bwMode="auto">
            <a:xfrm>
              <a:off x="0" y="432479"/>
              <a:ext cx="2538189" cy="450752"/>
            </a:xfrm>
            <a:custGeom>
              <a:avLst/>
              <a:gdLst>
                <a:gd name="T0" fmla="*/ 85725 w 2538189"/>
                <a:gd name="T1" fmla="*/ 0 h 451098"/>
                <a:gd name="T2" fmla="*/ 2461989 w 2538189"/>
                <a:gd name="T3" fmla="*/ 0 h 451098"/>
                <a:gd name="T4" fmla="*/ 2538189 w 2538189"/>
                <a:gd name="T5" fmla="*/ 449371 h 451098"/>
                <a:gd name="T6" fmla="*/ 0 w 2538189"/>
                <a:gd name="T7" fmla="*/ 449371 h 451098"/>
                <a:gd name="T8" fmla="*/ 85725 w 2538189"/>
                <a:gd name="T9" fmla="*/ 0 h 4510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8189" h="451098">
                  <a:moveTo>
                    <a:pt x="85725" y="0"/>
                  </a:moveTo>
                  <a:lnTo>
                    <a:pt x="2461989" y="0"/>
                  </a:lnTo>
                  <a:lnTo>
                    <a:pt x="2538189" y="451098"/>
                  </a:lnTo>
                  <a:lnTo>
                    <a:pt x="0" y="451098"/>
                  </a:lnTo>
                  <a:lnTo>
                    <a:pt x="85725"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D3F41"/>
                </a:solidFill>
                <a:effectLst/>
                <a:uLnTx/>
                <a:uFillTx/>
                <a:latin typeface="Arial" panose="020B0604020202020204"/>
                <a:ea typeface="黑体" panose="02010609060101010101" charset="-122"/>
                <a:cs typeface="+mn-cs"/>
              </a:endParaRPr>
            </a:p>
          </p:txBody>
        </p:sp>
        <p:sp>
          <p:nvSpPr>
            <p:cNvPr id="20" name="矩形 15"/>
            <p:cNvSpPr>
              <a:spLocks noChangeArrowheads="1"/>
            </p:cNvSpPr>
            <p:nvPr/>
          </p:nvSpPr>
          <p:spPr bwMode="auto">
            <a:xfrm flipV="1">
              <a:off x="0" y="865828"/>
              <a:ext cx="2538189" cy="451622"/>
            </a:xfrm>
            <a:custGeom>
              <a:avLst/>
              <a:gdLst>
                <a:gd name="T0" fmla="*/ 85725 w 2538189"/>
                <a:gd name="T1" fmla="*/ 0 h 451098"/>
                <a:gd name="T2" fmla="*/ 2461989 w 2538189"/>
                <a:gd name="T3" fmla="*/ 0 h 451098"/>
                <a:gd name="T4" fmla="*/ 2538189 w 2538189"/>
                <a:gd name="T5" fmla="*/ 453724 h 451098"/>
                <a:gd name="T6" fmla="*/ 0 w 2538189"/>
                <a:gd name="T7" fmla="*/ 453724 h 451098"/>
                <a:gd name="T8" fmla="*/ 85725 w 2538189"/>
                <a:gd name="T9" fmla="*/ 0 h 4510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8189" h="451098">
                  <a:moveTo>
                    <a:pt x="85725" y="0"/>
                  </a:moveTo>
                  <a:lnTo>
                    <a:pt x="2461989" y="0"/>
                  </a:lnTo>
                  <a:lnTo>
                    <a:pt x="2538189" y="451098"/>
                  </a:lnTo>
                  <a:lnTo>
                    <a:pt x="0" y="451098"/>
                  </a:lnTo>
                  <a:lnTo>
                    <a:pt x="85725"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D3F41"/>
                </a:solidFill>
                <a:effectLst/>
                <a:uLnTx/>
                <a:uFillTx/>
                <a:latin typeface="Arial" panose="020B0604020202020204"/>
                <a:ea typeface="黑体" panose="02010609060101010101" charset="-122"/>
                <a:cs typeface="+mn-cs"/>
              </a:endParaRPr>
            </a:p>
          </p:txBody>
        </p:sp>
        <p:sp>
          <p:nvSpPr>
            <p:cNvPr id="21" name="矩形 15"/>
            <p:cNvSpPr>
              <a:spLocks noChangeArrowheads="1"/>
            </p:cNvSpPr>
            <p:nvPr/>
          </p:nvSpPr>
          <p:spPr bwMode="auto">
            <a:xfrm>
              <a:off x="0" y="1317450"/>
              <a:ext cx="2538189" cy="450752"/>
            </a:xfrm>
            <a:custGeom>
              <a:avLst/>
              <a:gdLst>
                <a:gd name="T0" fmla="*/ 85725 w 2538189"/>
                <a:gd name="T1" fmla="*/ 0 h 451098"/>
                <a:gd name="T2" fmla="*/ 2461989 w 2538189"/>
                <a:gd name="T3" fmla="*/ 0 h 451098"/>
                <a:gd name="T4" fmla="*/ 2538189 w 2538189"/>
                <a:gd name="T5" fmla="*/ 449371 h 451098"/>
                <a:gd name="T6" fmla="*/ 0 w 2538189"/>
                <a:gd name="T7" fmla="*/ 449371 h 451098"/>
                <a:gd name="T8" fmla="*/ 85725 w 2538189"/>
                <a:gd name="T9" fmla="*/ 0 h 4510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8189" h="451098">
                  <a:moveTo>
                    <a:pt x="85725" y="0"/>
                  </a:moveTo>
                  <a:lnTo>
                    <a:pt x="2461989" y="0"/>
                  </a:lnTo>
                  <a:lnTo>
                    <a:pt x="2538189" y="451098"/>
                  </a:lnTo>
                  <a:lnTo>
                    <a:pt x="0" y="451098"/>
                  </a:lnTo>
                  <a:lnTo>
                    <a:pt x="85725"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D3F41"/>
                </a:solidFill>
                <a:effectLst/>
                <a:uLnTx/>
                <a:uFillTx/>
                <a:latin typeface="Arial" panose="020B0604020202020204"/>
                <a:ea typeface="黑体" panose="02010609060101010101" charset="-122"/>
                <a:cs typeface="+mn-cs"/>
              </a:endParaRPr>
            </a:p>
          </p:txBody>
        </p:sp>
      </p:grpSp>
      <p:sp>
        <p:nvSpPr>
          <p:cNvPr id="22" name="TextBox 258"/>
          <p:cNvSpPr/>
          <p:nvPr/>
        </p:nvSpPr>
        <p:spPr>
          <a:xfrm>
            <a:off x="4125487" y="4349960"/>
            <a:ext cx="5200336" cy="43878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260" b="1" i="0" u="none" strike="noStrike" kern="1200" cap="none" spc="0" normalizeH="0" baseline="0" noProof="1">
                <a:ln>
                  <a:noFill/>
                </a:ln>
                <a:solidFill>
                  <a:srgbClr val="006D33"/>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第三：从学科带头人推荐中选题</a:t>
            </a:r>
            <a:endParaRPr kumimoji="0" lang="zh-CN" altLang="en-US" sz="2260" b="1" i="0" u="none" strike="noStrike" kern="1200" cap="none" spc="0" normalizeH="0" baseline="0" noProof="1">
              <a:ln>
                <a:noFill/>
              </a:ln>
              <a:solidFill>
                <a:srgbClr val="006D33"/>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TextBox 259"/>
          <p:cNvSpPr/>
          <p:nvPr/>
        </p:nvSpPr>
        <p:spPr>
          <a:xfrm>
            <a:off x="4276750" y="5206280"/>
            <a:ext cx="4005956" cy="43878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260" b="0"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第四：从热点趋势中选题</a:t>
            </a:r>
            <a:endParaRPr kumimoji="0" lang="zh-CN" altLang="en-US" sz="2260" b="0"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4" name="椭圆 255"/>
          <p:cNvSpPr/>
          <p:nvPr/>
        </p:nvSpPr>
        <p:spPr>
          <a:xfrm>
            <a:off x="6050070" y="984037"/>
            <a:ext cx="459316" cy="387349"/>
          </a:xfrm>
          <a:prstGeom prst="ellipse">
            <a:avLst/>
          </a:prstGeom>
          <a:gradFill rotWithShape="1">
            <a:gsLst>
              <a:gs pos="0">
                <a:srgbClr val="949494">
                  <a:alpha val="100000"/>
                </a:srgbClr>
              </a:gs>
              <a:gs pos="50000">
                <a:srgbClr val="D4D4D4">
                  <a:alpha val="100000"/>
                </a:srgbClr>
              </a:gs>
              <a:gs pos="100000">
                <a:srgbClr val="FFFFFF">
                  <a:alpha val="100000"/>
                </a:srgbClr>
              </a:gs>
              <a:gs pos="100000">
                <a:srgbClr val="FFFFFF">
                  <a:alpha val="100000"/>
                </a:srgbClr>
              </a:gs>
              <a:gs pos="100000">
                <a:srgbClr val="FFFFFF">
                  <a:alpha val="100000"/>
                </a:srgbClr>
              </a:gs>
              <a:gs pos="100000">
                <a:srgbClr val="FFFFFF">
                  <a:alpha val="100000"/>
                </a:srgbClr>
              </a:gs>
              <a:gs pos="100000">
                <a:srgbClr val="FFFFFF">
                  <a:alpha val="100000"/>
                </a:srgbClr>
              </a:gs>
              <a:gs pos="100000">
                <a:srgbClr val="FFFFFF">
                  <a:alpha val="100000"/>
                </a:srgbClr>
              </a:gs>
              <a:gs pos="100000">
                <a:srgbClr val="FFFFFF">
                  <a:alpha val="100000"/>
                </a:srgbClr>
              </a:gs>
              <a:gs pos="100000">
                <a:srgbClr val="FFFFFF">
                  <a:alpha val="100000"/>
                </a:srgbClr>
              </a:gs>
            </a:gsLst>
            <a:path path="rect">
              <a:fillToRect l="50000" t="50000" r="50000" b="50000"/>
            </a:path>
            <a:tileRect/>
          </a:gradFill>
          <a:ln w="12700" cap="flat" cmpd="sng">
            <a:solidFill>
              <a:srgbClr val="7F7F7F"/>
            </a:solidFill>
            <a:prstDash val="solid"/>
            <a:round/>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2260" b="0" i="0" u="none" strike="noStrike" kern="1200" cap="none" spc="0" normalizeH="0" baseline="0" noProof="1">
              <a:ln>
                <a:noFill/>
              </a:ln>
              <a:solidFill>
                <a:srgbClr val="FFFFFF"/>
              </a:solidFill>
              <a:effectLst/>
              <a:uLnTx/>
              <a:uFillTx/>
              <a:latin typeface="Calibri" panose="020F0502020204030204" charset="-127"/>
              <a:ea typeface="宋体" panose="02010600030101010101" pitchFamily="2" charset="-122"/>
              <a:cs typeface="+mn-cs"/>
              <a:sym typeface="Calibri" panose="020F0502020204030204" charset="-127"/>
            </a:endParaRPr>
          </a:p>
        </p:txBody>
      </p:sp>
      <p:sp>
        <p:nvSpPr>
          <p:cNvPr id="26" name="TextBox 257"/>
          <p:cNvSpPr/>
          <p:nvPr/>
        </p:nvSpPr>
        <p:spPr>
          <a:xfrm>
            <a:off x="3869056" y="3504780"/>
            <a:ext cx="4957233" cy="438785"/>
          </a:xfrm>
          <a:prstGeom prst="rect">
            <a:avLst/>
          </a:prstGeom>
          <a:noFill/>
          <a:ln w="9525">
            <a:no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260" b="0"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第二：从交叉学科中选题</a:t>
            </a:r>
            <a:endParaRPr kumimoji="0" lang="zh-CN" altLang="en-US" sz="2260" b="0"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4125487" y="2696810"/>
            <a:ext cx="4444369" cy="603556"/>
          </a:xfrm>
          <a:prstGeom prst="rect">
            <a:avLst/>
          </a:prstGeom>
        </p:spPr>
      </p:pic>
      <p:sp>
        <p:nvSpPr>
          <p:cNvPr id="25" name="文本框 24"/>
          <p:cNvSpPr txBox="1"/>
          <p:nvPr/>
        </p:nvSpPr>
        <p:spPr>
          <a:xfrm>
            <a:off x="747252" y="241858"/>
            <a:ext cx="3215148"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科研选题</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
        <p:nvSpPr>
          <p:cNvPr id="27" name="矩形 26"/>
          <p:cNvSpPr/>
          <p:nvPr/>
        </p:nvSpPr>
        <p:spPr>
          <a:xfrm>
            <a:off x="11135995" y="113665"/>
            <a:ext cx="865505" cy="8502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4294967295"/>
          </p:nvPr>
        </p:nvSpPr>
        <p:spPr>
          <a:xfrm>
            <a:off x="664051" y="213453"/>
            <a:ext cx="8181975" cy="720725"/>
          </a:xfrm>
        </p:spPr>
        <p:txBody>
          <a:bodyPr>
            <a:normAutofit/>
          </a:bodyPr>
          <a:lstStyle/>
          <a:p>
            <a:pPr marL="0" lvl="0" indent="0" algn="ctr">
              <a:lnSpc>
                <a:spcPct val="100000"/>
              </a:lnSpc>
              <a:spcBef>
                <a:spcPts val="0"/>
              </a:spcBef>
              <a:buNone/>
            </a:pPr>
            <a:r>
              <a:rPr lang="zh-CN" altLang="en-US" dirty="0">
                <a:solidFill>
                  <a:srgbClr val="006D33"/>
                </a:solidFill>
                <a:latin typeface="黑体" panose="02010609060101010101" charset="-122"/>
                <a:ea typeface="黑体" panose="02010609060101010101" charset="-122"/>
                <a:cs typeface="+mn-cs"/>
              </a:rPr>
              <a:t>第四：从学科带头人推荐中选题</a:t>
            </a:r>
            <a:r>
              <a:rPr lang="en-US" altLang="zh-CN" b="0" dirty="0">
                <a:solidFill>
                  <a:srgbClr val="006D33"/>
                </a:solidFill>
                <a:latin typeface="黑体" panose="02010609060101010101" charset="-122"/>
                <a:ea typeface="黑体" panose="02010609060101010101" charset="-122"/>
                <a:cs typeface="+mn-cs"/>
              </a:rPr>
              <a:t>—</a:t>
            </a:r>
            <a:r>
              <a:rPr lang="zh-CN" altLang="en-US" b="0" dirty="0">
                <a:solidFill>
                  <a:schemeClr val="tx1"/>
                </a:solidFill>
                <a:latin typeface="黑体" panose="02010609060101010101" charset="-122"/>
                <a:ea typeface="黑体" panose="02010609060101010101" charset="-122"/>
                <a:cs typeface="+mn-cs"/>
              </a:rPr>
              <a:t>按</a:t>
            </a:r>
            <a:r>
              <a:rPr lang="zh-CN" altLang="en-US" sz="2800" b="0" dirty="0">
                <a:solidFill>
                  <a:schemeClr val="tx1"/>
                </a:solidFill>
                <a:latin typeface="黑体" panose="02010609060101010101" charset="-122"/>
                <a:ea typeface="黑体" panose="02010609060101010101" charset="-122"/>
                <a:cs typeface="+mn-cs"/>
              </a:rPr>
              <a:t>作者</a:t>
            </a:r>
            <a:r>
              <a:rPr lang="zh-CN" altLang="en-US" b="0" dirty="0">
                <a:solidFill>
                  <a:schemeClr val="tx1"/>
                </a:solidFill>
                <a:latin typeface="黑体" panose="02010609060101010101" charset="-122"/>
                <a:ea typeface="黑体" panose="02010609060101010101" charset="-122"/>
                <a:cs typeface="+mn-cs"/>
              </a:rPr>
              <a:t>分组浏览</a:t>
            </a:r>
            <a:endParaRPr lang="zh-CN" altLang="en-US" b="0" dirty="0">
              <a:solidFill>
                <a:schemeClr val="tx1"/>
              </a:solidFill>
              <a:latin typeface="黑体" panose="02010609060101010101" charset="-122"/>
              <a:ea typeface="黑体" panose="02010609060101010101" charset="-122"/>
              <a:cs typeface="+mn-cs"/>
            </a:endParaRPr>
          </a:p>
          <a:p>
            <a:endParaRPr lang="zh-CN" altLang="en-US" dirty="0"/>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328339" y="775046"/>
            <a:ext cx="8853401" cy="4933333"/>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535789" y="979488"/>
            <a:ext cx="9120421" cy="5647619"/>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977" y="888869"/>
            <a:ext cx="8433233" cy="5080261"/>
          </a:xfrm>
          <a:prstGeom prst="rect">
            <a:avLst/>
          </a:prstGeom>
        </p:spPr>
      </p:pic>
      <p:sp>
        <p:nvSpPr>
          <p:cNvPr id="7" name="矩形 6"/>
          <p:cNvSpPr/>
          <p:nvPr/>
        </p:nvSpPr>
        <p:spPr>
          <a:xfrm>
            <a:off x="11135995" y="113665"/>
            <a:ext cx="865505" cy="8502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直接连接符 254"/>
          <p:cNvSpPr/>
          <p:nvPr/>
        </p:nvSpPr>
        <p:spPr>
          <a:xfrm flipH="1">
            <a:off x="3505835" y="1216023"/>
            <a:ext cx="2544445" cy="1137920"/>
          </a:xfrm>
          <a:prstGeom prst="line">
            <a:avLst/>
          </a:prstGeom>
          <a:ln w="19050" cap="flat" cmpd="sng">
            <a:solidFill>
              <a:srgbClr val="955E27"/>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2260" b="0" i="0" u="none" strike="noStrike" kern="1200" cap="none" spc="0" normalizeH="0" baseline="0" noProof="1">
              <a:ln>
                <a:noFill/>
              </a:ln>
              <a:solidFill>
                <a:srgbClr val="3D3F41"/>
              </a:solidFill>
              <a:effectLst/>
              <a:uLnTx/>
              <a:uFillTx/>
              <a:latin typeface="Arial" panose="020B0604020202020204"/>
              <a:ea typeface="宋体" panose="02010600030101010101" pitchFamily="2" charset="-122"/>
              <a:cs typeface="+mn-cs"/>
            </a:endParaRPr>
          </a:p>
        </p:txBody>
      </p:sp>
      <p:sp>
        <p:nvSpPr>
          <p:cNvPr id="16" name="直接连接符 253"/>
          <p:cNvSpPr/>
          <p:nvPr/>
        </p:nvSpPr>
        <p:spPr>
          <a:xfrm>
            <a:off x="6509385" y="1216023"/>
            <a:ext cx="2146935" cy="881380"/>
          </a:xfrm>
          <a:prstGeom prst="line">
            <a:avLst/>
          </a:prstGeom>
          <a:ln w="19050" cap="flat" cmpd="sng">
            <a:solidFill>
              <a:srgbClr val="955E27"/>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2260" b="0" i="0" u="none" strike="noStrike" kern="1200" cap="none" spc="0" normalizeH="0" baseline="0" noProof="1">
              <a:ln>
                <a:noFill/>
              </a:ln>
              <a:solidFill>
                <a:srgbClr val="3D3F41"/>
              </a:solidFill>
              <a:effectLst/>
              <a:uLnTx/>
              <a:uFillTx/>
              <a:latin typeface="Arial" panose="020B0604020202020204"/>
              <a:ea typeface="宋体" panose="02010600030101010101" pitchFamily="2" charset="-122"/>
              <a:cs typeface="+mn-cs"/>
            </a:endParaRPr>
          </a:p>
        </p:txBody>
      </p:sp>
      <p:grpSp>
        <p:nvGrpSpPr>
          <p:cNvPr id="17" name="Group 9"/>
          <p:cNvGrpSpPr/>
          <p:nvPr/>
        </p:nvGrpSpPr>
        <p:grpSpPr bwMode="auto">
          <a:xfrm>
            <a:off x="3183257" y="2002576"/>
            <a:ext cx="6328833" cy="4301067"/>
            <a:chOff x="0" y="0"/>
            <a:chExt cx="2538189" cy="1768202"/>
          </a:xfrm>
          <a:solidFill>
            <a:srgbClr val="A5CDE0"/>
          </a:solidFill>
        </p:grpSpPr>
        <p:sp>
          <p:nvSpPr>
            <p:cNvPr id="18" name="矩形 247"/>
            <p:cNvSpPr/>
            <p:nvPr/>
          </p:nvSpPr>
          <p:spPr>
            <a:xfrm>
              <a:off x="80645" y="0"/>
              <a:ext cx="2376899" cy="432479"/>
            </a:xfrm>
            <a:prstGeom prst="rect">
              <a:avLst/>
            </a:prstGeom>
            <a:grpFill/>
            <a:ln w="9525">
              <a:noFill/>
            </a:ln>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2260" b="0" i="0" u="none" strike="noStrike" kern="1200" cap="none" spc="0" normalizeH="0" baseline="0" noProof="1">
                <a:ln>
                  <a:noFill/>
                </a:ln>
                <a:solidFill>
                  <a:srgbClr val="FFFFFF"/>
                </a:solidFill>
                <a:effectLst/>
                <a:uLnTx/>
                <a:uFillTx/>
                <a:latin typeface="Calibri" panose="020F0502020204030204" charset="-127"/>
                <a:ea typeface="宋体" panose="02010600030101010101" pitchFamily="2" charset="-122"/>
                <a:cs typeface="+mn-cs"/>
                <a:sym typeface="Calibri" panose="020F0502020204030204" charset="-127"/>
              </a:endParaRPr>
            </a:p>
          </p:txBody>
        </p:sp>
        <p:sp>
          <p:nvSpPr>
            <p:cNvPr id="19" name="矩形 15"/>
            <p:cNvSpPr>
              <a:spLocks noChangeArrowheads="1"/>
            </p:cNvSpPr>
            <p:nvPr/>
          </p:nvSpPr>
          <p:spPr bwMode="auto">
            <a:xfrm>
              <a:off x="0" y="432479"/>
              <a:ext cx="2538189" cy="450752"/>
            </a:xfrm>
            <a:custGeom>
              <a:avLst/>
              <a:gdLst>
                <a:gd name="T0" fmla="*/ 85725 w 2538189"/>
                <a:gd name="T1" fmla="*/ 0 h 451098"/>
                <a:gd name="T2" fmla="*/ 2461989 w 2538189"/>
                <a:gd name="T3" fmla="*/ 0 h 451098"/>
                <a:gd name="T4" fmla="*/ 2538189 w 2538189"/>
                <a:gd name="T5" fmla="*/ 449371 h 451098"/>
                <a:gd name="T6" fmla="*/ 0 w 2538189"/>
                <a:gd name="T7" fmla="*/ 449371 h 451098"/>
                <a:gd name="T8" fmla="*/ 85725 w 2538189"/>
                <a:gd name="T9" fmla="*/ 0 h 4510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8189" h="451098">
                  <a:moveTo>
                    <a:pt x="85725" y="0"/>
                  </a:moveTo>
                  <a:lnTo>
                    <a:pt x="2461989" y="0"/>
                  </a:lnTo>
                  <a:lnTo>
                    <a:pt x="2538189" y="451098"/>
                  </a:lnTo>
                  <a:lnTo>
                    <a:pt x="0" y="451098"/>
                  </a:lnTo>
                  <a:lnTo>
                    <a:pt x="85725"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D3F41"/>
                </a:solidFill>
                <a:effectLst/>
                <a:uLnTx/>
                <a:uFillTx/>
                <a:latin typeface="Arial" panose="020B0604020202020204"/>
                <a:ea typeface="黑体" panose="02010609060101010101" charset="-122"/>
                <a:cs typeface="+mn-cs"/>
              </a:endParaRPr>
            </a:p>
          </p:txBody>
        </p:sp>
        <p:sp>
          <p:nvSpPr>
            <p:cNvPr id="20" name="矩形 15"/>
            <p:cNvSpPr>
              <a:spLocks noChangeArrowheads="1"/>
            </p:cNvSpPr>
            <p:nvPr/>
          </p:nvSpPr>
          <p:spPr bwMode="auto">
            <a:xfrm flipV="1">
              <a:off x="0" y="865828"/>
              <a:ext cx="2538189" cy="451622"/>
            </a:xfrm>
            <a:custGeom>
              <a:avLst/>
              <a:gdLst>
                <a:gd name="T0" fmla="*/ 85725 w 2538189"/>
                <a:gd name="T1" fmla="*/ 0 h 451098"/>
                <a:gd name="T2" fmla="*/ 2461989 w 2538189"/>
                <a:gd name="T3" fmla="*/ 0 h 451098"/>
                <a:gd name="T4" fmla="*/ 2538189 w 2538189"/>
                <a:gd name="T5" fmla="*/ 453724 h 451098"/>
                <a:gd name="T6" fmla="*/ 0 w 2538189"/>
                <a:gd name="T7" fmla="*/ 453724 h 451098"/>
                <a:gd name="T8" fmla="*/ 85725 w 2538189"/>
                <a:gd name="T9" fmla="*/ 0 h 4510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8189" h="451098">
                  <a:moveTo>
                    <a:pt x="85725" y="0"/>
                  </a:moveTo>
                  <a:lnTo>
                    <a:pt x="2461989" y="0"/>
                  </a:lnTo>
                  <a:lnTo>
                    <a:pt x="2538189" y="451098"/>
                  </a:lnTo>
                  <a:lnTo>
                    <a:pt x="0" y="451098"/>
                  </a:lnTo>
                  <a:lnTo>
                    <a:pt x="85725"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D3F41"/>
                </a:solidFill>
                <a:effectLst/>
                <a:uLnTx/>
                <a:uFillTx/>
                <a:latin typeface="Arial" panose="020B0604020202020204"/>
                <a:ea typeface="黑体" panose="02010609060101010101" charset="-122"/>
                <a:cs typeface="+mn-cs"/>
              </a:endParaRPr>
            </a:p>
          </p:txBody>
        </p:sp>
        <p:sp>
          <p:nvSpPr>
            <p:cNvPr id="21" name="矩形 15"/>
            <p:cNvSpPr>
              <a:spLocks noChangeArrowheads="1"/>
            </p:cNvSpPr>
            <p:nvPr/>
          </p:nvSpPr>
          <p:spPr bwMode="auto">
            <a:xfrm>
              <a:off x="0" y="1317450"/>
              <a:ext cx="2538189" cy="450752"/>
            </a:xfrm>
            <a:custGeom>
              <a:avLst/>
              <a:gdLst>
                <a:gd name="T0" fmla="*/ 85725 w 2538189"/>
                <a:gd name="T1" fmla="*/ 0 h 451098"/>
                <a:gd name="T2" fmla="*/ 2461989 w 2538189"/>
                <a:gd name="T3" fmla="*/ 0 h 451098"/>
                <a:gd name="T4" fmla="*/ 2538189 w 2538189"/>
                <a:gd name="T5" fmla="*/ 449371 h 451098"/>
                <a:gd name="T6" fmla="*/ 0 w 2538189"/>
                <a:gd name="T7" fmla="*/ 449371 h 451098"/>
                <a:gd name="T8" fmla="*/ 85725 w 2538189"/>
                <a:gd name="T9" fmla="*/ 0 h 4510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8189" h="451098">
                  <a:moveTo>
                    <a:pt x="85725" y="0"/>
                  </a:moveTo>
                  <a:lnTo>
                    <a:pt x="2461989" y="0"/>
                  </a:lnTo>
                  <a:lnTo>
                    <a:pt x="2538189" y="451098"/>
                  </a:lnTo>
                  <a:lnTo>
                    <a:pt x="0" y="451098"/>
                  </a:lnTo>
                  <a:lnTo>
                    <a:pt x="85725"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D3F41"/>
                </a:solidFill>
                <a:effectLst/>
                <a:uLnTx/>
                <a:uFillTx/>
                <a:latin typeface="Arial" panose="020B0604020202020204"/>
                <a:ea typeface="黑体" panose="02010609060101010101" charset="-122"/>
                <a:cs typeface="+mn-cs"/>
              </a:endParaRPr>
            </a:p>
          </p:txBody>
        </p:sp>
      </p:grpSp>
      <p:sp>
        <p:nvSpPr>
          <p:cNvPr id="22" name="TextBox 258"/>
          <p:cNvSpPr/>
          <p:nvPr/>
        </p:nvSpPr>
        <p:spPr>
          <a:xfrm>
            <a:off x="4125487" y="4349960"/>
            <a:ext cx="5200336" cy="43878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260" b="0"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第三：从学科带头人推荐中选题</a:t>
            </a:r>
            <a:endParaRPr kumimoji="0" lang="zh-CN" altLang="en-US" sz="2260" b="0"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3" name="TextBox 259"/>
          <p:cNvSpPr/>
          <p:nvPr/>
        </p:nvSpPr>
        <p:spPr>
          <a:xfrm>
            <a:off x="4125487" y="5220348"/>
            <a:ext cx="4444369" cy="43878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260" b="1" i="0" u="none" strike="noStrike" kern="1200" cap="none" spc="0" normalizeH="0" baseline="0" noProof="1">
                <a:ln>
                  <a:noFill/>
                </a:ln>
                <a:solidFill>
                  <a:srgbClr val="006D33"/>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第四：从热点趋势中选题</a:t>
            </a:r>
            <a:endParaRPr kumimoji="0" lang="zh-CN" altLang="en-US" sz="2260" b="1" i="0" u="none" strike="noStrike" kern="1200" cap="none" spc="0" normalizeH="0" baseline="0" noProof="1">
              <a:ln>
                <a:noFill/>
              </a:ln>
              <a:solidFill>
                <a:srgbClr val="006D33"/>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椭圆 255"/>
          <p:cNvSpPr/>
          <p:nvPr/>
        </p:nvSpPr>
        <p:spPr>
          <a:xfrm>
            <a:off x="6050070" y="984037"/>
            <a:ext cx="459316" cy="387349"/>
          </a:xfrm>
          <a:prstGeom prst="ellipse">
            <a:avLst/>
          </a:prstGeom>
          <a:gradFill rotWithShape="1">
            <a:gsLst>
              <a:gs pos="0">
                <a:srgbClr val="949494">
                  <a:alpha val="100000"/>
                </a:srgbClr>
              </a:gs>
              <a:gs pos="50000">
                <a:srgbClr val="D4D4D4">
                  <a:alpha val="100000"/>
                </a:srgbClr>
              </a:gs>
              <a:gs pos="100000">
                <a:srgbClr val="FFFFFF">
                  <a:alpha val="100000"/>
                </a:srgbClr>
              </a:gs>
              <a:gs pos="100000">
                <a:srgbClr val="FFFFFF">
                  <a:alpha val="100000"/>
                </a:srgbClr>
              </a:gs>
              <a:gs pos="100000">
                <a:srgbClr val="FFFFFF">
                  <a:alpha val="100000"/>
                </a:srgbClr>
              </a:gs>
              <a:gs pos="100000">
                <a:srgbClr val="FFFFFF">
                  <a:alpha val="100000"/>
                </a:srgbClr>
              </a:gs>
              <a:gs pos="100000">
                <a:srgbClr val="FFFFFF">
                  <a:alpha val="100000"/>
                </a:srgbClr>
              </a:gs>
              <a:gs pos="100000">
                <a:srgbClr val="FFFFFF">
                  <a:alpha val="100000"/>
                </a:srgbClr>
              </a:gs>
              <a:gs pos="100000">
                <a:srgbClr val="FFFFFF">
                  <a:alpha val="100000"/>
                </a:srgbClr>
              </a:gs>
              <a:gs pos="100000">
                <a:srgbClr val="FFFFFF">
                  <a:alpha val="100000"/>
                </a:srgbClr>
              </a:gs>
            </a:gsLst>
            <a:path path="rect">
              <a:fillToRect l="50000" t="50000" r="50000" b="50000"/>
            </a:path>
            <a:tileRect/>
          </a:gradFill>
          <a:ln w="12700" cap="flat" cmpd="sng">
            <a:solidFill>
              <a:srgbClr val="7F7F7F"/>
            </a:solidFill>
            <a:prstDash val="solid"/>
            <a:round/>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2260" b="0" i="0" u="none" strike="noStrike" kern="1200" cap="none" spc="0" normalizeH="0" baseline="0" noProof="1">
              <a:ln>
                <a:noFill/>
              </a:ln>
              <a:solidFill>
                <a:srgbClr val="FFFFFF"/>
              </a:solidFill>
              <a:effectLst/>
              <a:uLnTx/>
              <a:uFillTx/>
              <a:latin typeface="Calibri" panose="020F0502020204030204" charset="-127"/>
              <a:ea typeface="宋体" panose="02010600030101010101" pitchFamily="2" charset="-122"/>
              <a:cs typeface="+mn-cs"/>
              <a:sym typeface="Calibri" panose="020F0502020204030204" charset="-127"/>
            </a:endParaRPr>
          </a:p>
        </p:txBody>
      </p:sp>
      <p:sp>
        <p:nvSpPr>
          <p:cNvPr id="26" name="TextBox 257"/>
          <p:cNvSpPr/>
          <p:nvPr/>
        </p:nvSpPr>
        <p:spPr>
          <a:xfrm>
            <a:off x="3869056" y="3504780"/>
            <a:ext cx="4957233" cy="438785"/>
          </a:xfrm>
          <a:prstGeom prst="rect">
            <a:avLst/>
          </a:prstGeom>
          <a:noFill/>
          <a:ln w="9525">
            <a:no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260" b="0"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第二：从交叉学科中选题</a:t>
            </a:r>
            <a:endParaRPr kumimoji="0" lang="zh-CN" altLang="en-US" sz="2260" b="0"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pic>
        <p:nvPicPr>
          <p:cNvPr id="28" name="图片 27"/>
          <p:cNvPicPr>
            <a:picLocks noChangeAspect="1"/>
          </p:cNvPicPr>
          <p:nvPr/>
        </p:nvPicPr>
        <p:blipFill>
          <a:blip r:embed="rId1"/>
          <a:stretch>
            <a:fillRect/>
          </a:stretch>
        </p:blipFill>
        <p:spPr>
          <a:xfrm>
            <a:off x="4125487" y="2696810"/>
            <a:ext cx="4444369" cy="603556"/>
          </a:xfrm>
          <a:prstGeom prst="rect">
            <a:avLst/>
          </a:prstGeom>
        </p:spPr>
      </p:pic>
      <p:sp>
        <p:nvSpPr>
          <p:cNvPr id="25" name="文本框 24"/>
          <p:cNvSpPr txBox="1"/>
          <p:nvPr/>
        </p:nvSpPr>
        <p:spPr>
          <a:xfrm>
            <a:off x="747252" y="241858"/>
            <a:ext cx="3215148"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科研选题</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
        <p:nvSpPr>
          <p:cNvPr id="27" name="矩形 26"/>
          <p:cNvSpPr/>
          <p:nvPr/>
        </p:nvSpPr>
        <p:spPr>
          <a:xfrm>
            <a:off x="11135995" y="113665"/>
            <a:ext cx="865505" cy="8502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23">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1135995" y="113665"/>
            <a:ext cx="865505" cy="8502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 name="文本占位符 1"/>
          <p:cNvSpPr>
            <a:spLocks noGrp="1"/>
          </p:cNvSpPr>
          <p:nvPr>
            <p:ph type="body" sz="quarter" idx="4294967295"/>
          </p:nvPr>
        </p:nvSpPr>
        <p:spPr>
          <a:xfrm>
            <a:off x="610303" y="307773"/>
            <a:ext cx="5464366" cy="720725"/>
          </a:xfrm>
        </p:spPr>
        <p:txBody>
          <a:bodyPr>
            <a:normAutofit/>
          </a:bodyPr>
          <a:lstStyle/>
          <a:p>
            <a:pPr marL="0" indent="0">
              <a:buNone/>
            </a:pPr>
            <a:r>
              <a:rPr lang="zh-CN" altLang="en-US" b="0" dirty="0">
                <a:solidFill>
                  <a:srgbClr val="006D33"/>
                </a:solidFill>
              </a:rPr>
              <a:t>第二：热点趋势选题</a:t>
            </a:r>
            <a:r>
              <a:rPr lang="en-US" altLang="zh-CN" b="0" dirty="0">
                <a:solidFill>
                  <a:srgbClr val="006D33"/>
                </a:solidFill>
              </a:rPr>
              <a:t>—</a:t>
            </a:r>
            <a:r>
              <a:rPr lang="zh-CN" altLang="en-US" sz="2800" b="0" dirty="0">
                <a:solidFill>
                  <a:schemeClr val="tx1">
                    <a:lumMod val="85000"/>
                    <a:lumOff val="15000"/>
                  </a:schemeClr>
                </a:solidFill>
              </a:rPr>
              <a:t>指数检索</a:t>
            </a:r>
            <a:r>
              <a:rPr lang="zh-CN" altLang="en-US" b="0" dirty="0">
                <a:solidFill>
                  <a:schemeClr val="tx1">
                    <a:lumMod val="85000"/>
                    <a:lumOff val="15000"/>
                  </a:schemeClr>
                </a:solidFill>
              </a:rPr>
              <a:t>：</a:t>
            </a:r>
            <a:endParaRPr lang="zh-CN" altLang="en-US" b="0" dirty="0">
              <a:solidFill>
                <a:schemeClr val="tx1">
                  <a:lumMod val="85000"/>
                  <a:lumOff val="15000"/>
                </a:schemeClr>
              </a:solidFill>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610303" y="886143"/>
            <a:ext cx="11212145" cy="3613938"/>
          </a:xfrm>
          <a:prstGeom prst="rect">
            <a:avLst/>
          </a:prstGeo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983688" y="1457571"/>
            <a:ext cx="9958289" cy="5092656"/>
          </a:xfrm>
          <a:prstGeom prst="rect">
            <a:avLst/>
          </a:prstGeom>
        </p:spPr>
      </p:pic>
      <p:sp>
        <p:nvSpPr>
          <p:cNvPr id="5" name="线形标注 1 2"/>
          <p:cNvSpPr/>
          <p:nvPr/>
        </p:nvSpPr>
        <p:spPr bwMode="auto">
          <a:xfrm>
            <a:off x="4237476" y="1878588"/>
            <a:ext cx="6139422" cy="527110"/>
          </a:xfrm>
          <a:prstGeom prst="borderCallout1">
            <a:avLst>
              <a:gd name="adj1" fmla="val 24579"/>
              <a:gd name="adj2" fmla="val -69"/>
              <a:gd name="adj3" fmla="val 107149"/>
              <a:gd name="adj4" fmla="val -42250"/>
            </a:avLst>
          </a:prstGeom>
          <a:solidFill>
            <a:srgbClr val="006D33"/>
          </a:solidFill>
          <a:ln w="9525">
            <a:solidFill>
              <a:srgbClr val="FF0000"/>
            </a:solidFill>
            <a:miter lim="800000"/>
          </a:ln>
        </p:spPr>
        <p:txBody>
          <a:bodyPr lIns="120227" tIns="62653" rIns="120227" bIns="62653"/>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10000"/>
              </a:lnSpc>
              <a:buClr>
                <a:schemeClr val="accent1"/>
              </a:buClr>
              <a:buSzPct val="60000"/>
              <a:buFont typeface="Wingdings 3" panose="05040102010807070707" pitchFamily="18" charset="2"/>
              <a:buNone/>
            </a:pPr>
            <a:r>
              <a:rPr lang="zh-CN" altLang="en-US" sz="2400" b="1" dirty="0">
                <a:solidFill>
                  <a:schemeClr val="bg1"/>
                </a:solidFill>
                <a:latin typeface="Verdana" panose="020B0604030504040204" pitchFamily="34" charset="0"/>
              </a:rPr>
              <a:t>通过指数检索查看主题研究近年的发展态势</a:t>
            </a:r>
            <a:endParaRPr lang="zh-CN" altLang="en-US" sz="2665" b="1" dirty="0">
              <a:solidFill>
                <a:schemeClr val="bg1"/>
              </a:solidFill>
              <a:latin typeface="华文新魏" panose="02010800040101010101" pitchFamily="2" charset="-122"/>
              <a:ea typeface="华文新魏" panose="02010800040101010101" pitchFamily="2" charset="-122"/>
            </a:endParaRPr>
          </a:p>
        </p:txBody>
      </p:sp>
      <p:sp>
        <p:nvSpPr>
          <p:cNvPr id="3" name="线形标注 1 2"/>
          <p:cNvSpPr/>
          <p:nvPr/>
        </p:nvSpPr>
        <p:spPr bwMode="auto">
          <a:xfrm>
            <a:off x="4514971" y="4500503"/>
            <a:ext cx="6139422" cy="527110"/>
          </a:xfrm>
          <a:prstGeom prst="borderCallout1">
            <a:avLst>
              <a:gd name="adj1" fmla="val 24579"/>
              <a:gd name="adj2" fmla="val -69"/>
              <a:gd name="adj3" fmla="val 107149"/>
              <a:gd name="adj4" fmla="val -42250"/>
            </a:avLst>
          </a:prstGeom>
          <a:solidFill>
            <a:srgbClr val="006D33"/>
          </a:solidFill>
          <a:ln w="9525">
            <a:solidFill>
              <a:srgbClr val="FF0000"/>
            </a:solidFill>
            <a:miter lim="800000"/>
          </a:ln>
        </p:spPr>
        <p:txBody>
          <a:bodyPr lIns="120227" tIns="62653" rIns="120227" bIns="62653"/>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10000"/>
              </a:lnSpc>
              <a:buClr>
                <a:schemeClr val="accent1"/>
              </a:buClr>
              <a:buSzPct val="60000"/>
              <a:buFont typeface="Wingdings 3" panose="05040102010807070707" pitchFamily="18" charset="2"/>
              <a:buNone/>
            </a:pPr>
            <a:r>
              <a:rPr lang="zh-CN" altLang="en-US" sz="2400" b="1" dirty="0">
                <a:solidFill>
                  <a:schemeClr val="bg1"/>
                </a:solidFill>
                <a:latin typeface="Verdana" panose="020B0604030504040204" pitchFamily="34" charset="0"/>
              </a:rPr>
              <a:t>当有多个选择时，可用对比功能进行分析</a:t>
            </a:r>
            <a:endParaRPr lang="zh-CN" altLang="en-US" sz="2665" b="1" dirty="0">
              <a:solidFill>
                <a:schemeClr val="bg1"/>
              </a:solidFill>
              <a:latin typeface="华文新魏" panose="02010800040101010101" pitchFamily="2" charset="-122"/>
              <a:ea typeface="华文新魏"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3"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197590" y="178435"/>
            <a:ext cx="788670" cy="6953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353629" y="975858"/>
            <a:ext cx="11523177" cy="3486599"/>
          </a:xfrm>
          <a:prstGeom prst="rect">
            <a:avLst/>
          </a:prstGeom>
          <a:ln>
            <a:solidFill>
              <a:schemeClr val="accent1"/>
            </a:solidFill>
          </a:ln>
        </p:spPr>
      </p:pic>
      <p:pic>
        <p:nvPicPr>
          <p:cNvPr id="20" name="图片 1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84099" y="1338370"/>
            <a:ext cx="10961451" cy="3254278"/>
          </a:xfrm>
          <a:prstGeom prst="rect">
            <a:avLst/>
          </a:prstGeom>
          <a:ln>
            <a:solidFill>
              <a:schemeClr val="accent1"/>
            </a:solidFill>
          </a:ln>
        </p:spPr>
      </p:pic>
      <p:pic>
        <p:nvPicPr>
          <p:cNvPr id="21" name="图片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53629" y="1828686"/>
            <a:ext cx="11454272" cy="3905446"/>
          </a:xfrm>
          <a:prstGeom prst="rect">
            <a:avLst/>
          </a:prstGeom>
          <a:ln>
            <a:solidFill>
              <a:schemeClr val="accent1"/>
            </a:solidFill>
          </a:ln>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84099" y="2269902"/>
            <a:ext cx="11067753" cy="3954546"/>
          </a:xfrm>
          <a:prstGeom prst="rect">
            <a:avLst/>
          </a:prstGeom>
          <a:ln>
            <a:solidFill>
              <a:schemeClr val="accent1"/>
            </a:solidFill>
          </a:ln>
        </p:spPr>
      </p:pic>
      <p:sp>
        <p:nvSpPr>
          <p:cNvPr id="19" name="矩形: 圆角 18"/>
          <p:cNvSpPr/>
          <p:nvPr/>
        </p:nvSpPr>
        <p:spPr>
          <a:xfrm>
            <a:off x="1490671" y="4123771"/>
            <a:ext cx="9594851" cy="2093384"/>
          </a:xfrm>
          <a:prstGeom prst="roundRect">
            <a:avLst/>
          </a:prstGeom>
          <a:solidFill>
            <a:srgbClr val="006D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defRPr/>
            </a:pPr>
            <a:r>
              <a:rPr lang="zh-CN" altLang="en-US" sz="2135" noProof="1">
                <a:sym typeface="+mn-ea"/>
              </a:rPr>
              <a:t>在指数检索中，系统还自动筛选了此领域的高被引文献、研究进展（最早、最新与经典文献）等，帮助我们快速掌握发展脉络，在研究的拐点年份，鼠标点击年代，还可找出当年的关键性突破文章。 </a:t>
            </a:r>
            <a:endParaRPr lang="zh-CN" altLang="en-US" sz="2135" noProof="1">
              <a:sym typeface="+mn-ea"/>
            </a:endParaRPr>
          </a:p>
          <a:p>
            <a:pPr algn="ctr" fontAlgn="auto">
              <a:buFontTx/>
              <a:buNone/>
              <a:defRPr/>
            </a:pPr>
            <a:endParaRPr lang="zh-CN" altLang="en-US" sz="2135" noProof="1">
              <a:sym typeface="+mn-ea"/>
            </a:endParaRPr>
          </a:p>
          <a:p>
            <a:pPr algn="ctr" fontAlgn="auto">
              <a:buFontTx/>
              <a:buNone/>
              <a:defRPr/>
            </a:pPr>
            <a:r>
              <a:rPr lang="zh-CN" altLang="en-US" sz="2135" noProof="1">
                <a:sym typeface="+mn-ea"/>
              </a:rPr>
              <a:t>指数检索还可了解此学术领域的学科分布，找到交叉学科进行研究</a:t>
            </a:r>
            <a:r>
              <a:rPr lang="en-US" altLang="zh-CN" sz="2135" noProof="1">
                <a:sym typeface="+mn-ea"/>
              </a:rPr>
              <a:t>……</a:t>
            </a:r>
            <a:r>
              <a:rPr lang="zh-CN" altLang="en-US" sz="2135" noProof="1">
                <a:sym typeface="+mn-ea"/>
              </a:rPr>
              <a:t>了解研究的机构分布，找到领域研究拔尖单位</a:t>
            </a:r>
            <a:r>
              <a:rPr lang="en-US" altLang="zh-CN" sz="2135" noProof="1">
                <a:sym typeface="+mn-ea"/>
              </a:rPr>
              <a:t>……</a:t>
            </a:r>
            <a:endParaRPr lang="zh-CN" altLang="en-US" sz="2135" noProof="1">
              <a:sym typeface="+mn-ea"/>
            </a:endParaRPr>
          </a:p>
        </p:txBody>
      </p:sp>
      <p:sp>
        <p:nvSpPr>
          <p:cNvPr id="9" name="文本占位符 1"/>
          <p:cNvSpPr txBox="1"/>
          <p:nvPr/>
        </p:nvSpPr>
        <p:spPr>
          <a:xfrm>
            <a:off x="610303" y="307773"/>
            <a:ext cx="5464366" cy="7207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a:solidFill>
                  <a:srgbClr val="006D33"/>
                </a:solidFill>
              </a:rPr>
              <a:t>第二：热点趋势选题</a:t>
            </a:r>
            <a:r>
              <a:rPr lang="en-US" altLang="zh-CN">
                <a:solidFill>
                  <a:srgbClr val="006D33"/>
                </a:solidFill>
              </a:rPr>
              <a:t>—</a:t>
            </a:r>
            <a:r>
              <a:rPr lang="zh-CN" altLang="en-US">
                <a:solidFill>
                  <a:schemeClr val="tx1">
                    <a:lumMod val="85000"/>
                    <a:lumOff val="15000"/>
                  </a:schemeClr>
                </a:solidFill>
              </a:rPr>
              <a:t>指数检索：</a:t>
            </a:r>
            <a:endParaRPr lang="zh-CN" altLang="en-US"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4294967295"/>
          </p:nvPr>
        </p:nvSpPr>
        <p:spPr>
          <a:xfrm>
            <a:off x="793750" y="283507"/>
            <a:ext cx="5302250" cy="498691"/>
          </a:xfrm>
        </p:spPr>
        <p:txBody>
          <a:bodyPr>
            <a:normAutofit fontScale="25000" lnSpcReduction="20000"/>
          </a:bodyPr>
          <a:lstStyle/>
          <a:p>
            <a:pPr marL="0" indent="0">
              <a:buNone/>
            </a:pPr>
            <a:r>
              <a:rPr kumimoji="1" lang="en-US" altLang="zh-CN" sz="11200" b="1" dirty="0">
                <a:solidFill>
                  <a:srgbClr val="006D33"/>
                </a:solidFill>
                <a:latin typeface="微软雅黑" panose="020B0503020204020204" pitchFamily="34" charset="-122"/>
                <a:ea typeface="微软雅黑" panose="020B0503020204020204" pitchFamily="34" charset="-122"/>
              </a:rPr>
              <a:t>CNKI</a:t>
            </a:r>
            <a:r>
              <a:rPr kumimoji="1" lang="zh-CN" altLang="en-US" sz="11200" b="1" dirty="0">
                <a:solidFill>
                  <a:srgbClr val="006D33"/>
                </a:solidFill>
                <a:latin typeface="微软雅黑" panose="020B0503020204020204" pitchFamily="34" charset="-122"/>
                <a:ea typeface="微软雅黑" panose="020B0503020204020204" pitchFamily="34" charset="-122"/>
              </a:rPr>
              <a:t>助力科研选题</a:t>
            </a:r>
            <a:endParaRPr kumimoji="1" lang="en-US" altLang="zh-CN" sz="11200" b="1" dirty="0">
              <a:solidFill>
                <a:srgbClr val="006D33"/>
              </a:solidFill>
              <a:latin typeface="微软雅黑" panose="020B0503020204020204" pitchFamily="34" charset="-122"/>
              <a:ea typeface="微软雅黑" panose="020B0503020204020204" pitchFamily="34" charset="-122"/>
            </a:endParaRPr>
          </a:p>
          <a:p>
            <a:pPr marL="0" indent="0">
              <a:buNone/>
            </a:pPr>
            <a:r>
              <a:rPr lang="en-US" altLang="zh-CN" sz="3200" b="0" dirty="0">
                <a:latin typeface="微软雅黑" panose="020B0503020204020204" pitchFamily="34" charset="-122"/>
                <a:ea typeface="微软雅黑" panose="020B0503020204020204" pitchFamily="34" charset="-122"/>
              </a:rPr>
              <a:t> </a:t>
            </a:r>
            <a:endParaRPr kumimoji="1" lang="zh-CN" altLang="en-US" sz="3200" b="0" dirty="0">
              <a:latin typeface="微软雅黑" panose="020B0503020204020204" pitchFamily="34" charset="-122"/>
              <a:ea typeface="微软雅黑" panose="020B0503020204020204" pitchFamily="34" charset="-122"/>
            </a:endParaRPr>
          </a:p>
        </p:txBody>
      </p:sp>
      <p:sp>
        <p:nvSpPr>
          <p:cNvPr id="3" name="文本框 8"/>
          <p:cNvSpPr txBox="1"/>
          <p:nvPr/>
        </p:nvSpPr>
        <p:spPr>
          <a:xfrm>
            <a:off x="1167558" y="2124595"/>
            <a:ext cx="9622362" cy="22430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sz="2400" dirty="0">
                <a:latin typeface="微软雅黑" panose="020B0503020204020204" pitchFamily="34" charset="-122"/>
                <a:ea typeface="微软雅黑" panose="020B0503020204020204" pitchFamily="34" charset="-122"/>
              </a:rPr>
              <a:t>       选题调研，皆可通过总库平台一站式检索资源，选择合适的</a:t>
            </a:r>
            <a:r>
              <a:rPr lang="zh-CN" altLang="en-US" sz="2400" dirty="0">
                <a:solidFill>
                  <a:srgbClr val="FF0000"/>
                </a:solidFill>
                <a:latin typeface="微软雅黑" panose="020B0503020204020204" pitchFamily="34" charset="-122"/>
                <a:ea typeface="微软雅黑" panose="020B0503020204020204" pitchFamily="34" charset="-122"/>
              </a:rPr>
              <a:t>检索方式</a:t>
            </a:r>
            <a:r>
              <a:rPr lang="zh-CN" altLang="en-US" sz="2400" dirty="0">
                <a:latin typeface="微软雅黑" panose="020B0503020204020204" pitchFamily="34" charset="-122"/>
                <a:ea typeface="微软雅黑" panose="020B0503020204020204" pitchFamily="34" charset="-122"/>
              </a:rPr>
              <a:t>，通过</a:t>
            </a:r>
            <a:r>
              <a:rPr lang="zh-CN" altLang="en-US" sz="2400" dirty="0">
                <a:solidFill>
                  <a:srgbClr val="FF0000"/>
                </a:solidFill>
                <a:latin typeface="微软雅黑" panose="020B0503020204020204" pitchFamily="34" charset="-122"/>
                <a:ea typeface="微软雅黑" panose="020B0503020204020204" pitchFamily="34" charset="-122"/>
              </a:rPr>
              <a:t>分组、排序</a:t>
            </a:r>
            <a:r>
              <a:rPr lang="zh-CN" altLang="en-US" sz="2400" dirty="0">
                <a:latin typeface="微软雅黑" panose="020B0503020204020204" pitchFamily="34" charset="-122"/>
                <a:ea typeface="微软雅黑" panose="020B0503020204020204" pitchFamily="34" charset="-122"/>
              </a:rPr>
              <a:t>功能进一步细分需求，分析挖掘热点趋势、学科交叉点，准确定位高质量文献、最新文献。</a:t>
            </a:r>
            <a:endParaRPr lang="en-US" altLang="zh-CN" sz="2400" dirty="0">
              <a:latin typeface="微软雅黑" panose="020B0503020204020204" pitchFamily="34" charset="-122"/>
              <a:ea typeface="微软雅黑" panose="020B0503020204020204" pitchFamily="34" charset="-122"/>
            </a:endParaRPr>
          </a:p>
          <a:p>
            <a:pPr algn="just">
              <a:lnSpc>
                <a:spcPct val="150000"/>
              </a:lnSpc>
            </a:pPr>
            <a:r>
              <a:rPr lang="zh-CN" altLang="en-US" sz="2400" dirty="0">
                <a:latin typeface="微软雅黑" panose="020B0503020204020204" pitchFamily="34" charset="-122"/>
                <a:ea typeface="微软雅黑" panose="020B0503020204020204" pitchFamily="34" charset="-122"/>
              </a:rPr>
              <a:t>      通过不同的分组、排序组合找到选题立项的突破口！</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矩形 3"/>
          <p:cNvSpPr/>
          <p:nvPr/>
        </p:nvSpPr>
        <p:spPr>
          <a:xfrm>
            <a:off x="1274585" y="1420208"/>
            <a:ext cx="1261884" cy="597921"/>
          </a:xfrm>
          <a:prstGeom prst="rect">
            <a:avLst/>
          </a:prstGeom>
        </p:spPr>
        <p:txBody>
          <a:bodyPr wrap="none">
            <a:spAutoFit/>
          </a:bodyPr>
          <a:lstStyle/>
          <a:p>
            <a:pPr lvl="0">
              <a:lnSpc>
                <a:spcPct val="130000"/>
              </a:lnSpc>
            </a:pPr>
            <a:r>
              <a:rPr lang="zh-CN" altLang="en-US" sz="2800" b="1" dirty="0">
                <a:solidFill>
                  <a:schemeClr val="accent1"/>
                </a:solidFill>
                <a:latin typeface="微软雅黑" panose="020B0503020204020204" pitchFamily="34" charset="-122"/>
                <a:ea typeface="微软雅黑" panose="020B0503020204020204" pitchFamily="34" charset="-122"/>
              </a:rPr>
              <a:t>小结：</a:t>
            </a:r>
            <a:endParaRPr lang="en-US" altLang="zh-CN" sz="2800" b="1" dirty="0">
              <a:solidFill>
                <a:schemeClr val="accent1"/>
              </a:solidFill>
              <a:latin typeface="微软雅黑" panose="020B0503020204020204" pitchFamily="34" charset="-122"/>
              <a:ea typeface="微软雅黑" panose="020B0503020204020204" pitchFamily="34" charset="-122"/>
            </a:endParaRPr>
          </a:p>
        </p:txBody>
      </p:sp>
      <p:sp>
        <p:nvSpPr>
          <p:cNvPr id="5" name="矩形 4"/>
          <p:cNvSpPr/>
          <p:nvPr/>
        </p:nvSpPr>
        <p:spPr>
          <a:xfrm>
            <a:off x="11135995" y="113665"/>
            <a:ext cx="865505" cy="8502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a:gradFill>
            <a:gsLst>
              <a:gs pos="10000">
                <a:schemeClr val="bg1"/>
              </a:gs>
              <a:gs pos="100000">
                <a:schemeClr val="bg1">
                  <a:alpha val="0"/>
                </a:schemeClr>
              </a:gs>
              <a:gs pos="48000">
                <a:schemeClr val="bg1">
                  <a:alpha val="50000"/>
                </a:schemeClr>
              </a:gs>
            </a:gsLst>
            <a:lin ang="5400000" scaled="1"/>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10600030101010101" charset="-122"/>
              <a:ea typeface="等线" panose="02010600030101010101" charset="-122"/>
            </a:endParaRPr>
          </a:p>
        </p:txBody>
      </p:sp>
      <p:pic>
        <p:nvPicPr>
          <p:cNvPr id="5" name="图片 4" descr="C:\Users\Administrator\Desktop\IMG_20190718_154056.jpgIMG_20190718_154056"/>
          <p:cNvPicPr>
            <a:picLocks noChangeAspect="1"/>
          </p:cNvPicPr>
          <p:nvPr/>
        </p:nvPicPr>
        <p:blipFill rotWithShape="1">
          <a:blip r:embed="rId1"/>
          <a:srcRect/>
          <a:stretch>
            <a:fillRect/>
          </a:stretch>
        </p:blipFill>
        <p:spPr>
          <a:xfrm>
            <a:off x="0" y="0"/>
            <a:ext cx="12884785" cy="7274560"/>
          </a:xfrm>
          <a:prstGeom prst="rect">
            <a:avLst/>
          </a:prstGeom>
        </p:spPr>
      </p:pic>
      <p:sp>
        <p:nvSpPr>
          <p:cNvPr id="8" name="文本框 7"/>
          <p:cNvSpPr txBox="1"/>
          <p:nvPr/>
        </p:nvSpPr>
        <p:spPr>
          <a:xfrm>
            <a:off x="2759783" y="2358393"/>
            <a:ext cx="6672434"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2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资源获取</a:t>
            </a:r>
            <a:endParaRPr kumimoji="0" lang="zh-CN" altLang="en-US" sz="6000" b="1" i="0" u="none" strike="noStrike" kern="1200" cap="none" spc="2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endParaRPr>
          </a:p>
        </p:txBody>
      </p:sp>
      <p:sp>
        <p:nvSpPr>
          <p:cNvPr id="10" name="文本框 9"/>
          <p:cNvSpPr txBox="1"/>
          <p:nvPr/>
        </p:nvSpPr>
        <p:spPr>
          <a:xfrm>
            <a:off x="4919235" y="1443985"/>
            <a:ext cx="2353530"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1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PART 03</a:t>
            </a:r>
            <a:endParaRPr kumimoji="0" lang="zh-CN" altLang="en-US" sz="3200" b="0" i="0" u="none" strike="noStrike" kern="1200" cap="none" spc="1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5924550" y="2171700"/>
            <a:ext cx="3429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747395" y="241935"/>
            <a:ext cx="4042410"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资源获取——文献查找</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4"/>
          </p:nvPr>
        </p:nvSpPr>
        <p:spPr/>
        <p:txBody>
          <a:bodyPr/>
          <a:lstStyle/>
          <a:p>
            <a:fld id="{48F10FC4-DD5C-4C24-B849-D8A0B2DC9874}" type="slidenum">
              <a:rPr lang="zh-CN" altLang="en-US" smtClean="0"/>
            </a:fld>
            <a:endParaRPr lang="zh-CN" altLang="en-US"/>
          </a:p>
        </p:txBody>
      </p:sp>
      <p:sp>
        <p:nvSpPr>
          <p:cNvPr id="18" name="矩形 17"/>
          <p:cNvSpPr/>
          <p:nvPr/>
        </p:nvSpPr>
        <p:spPr>
          <a:xfrm>
            <a:off x="-990600" y="114300"/>
            <a:ext cx="523220" cy="523220"/>
          </a:xfrm>
          <a:prstGeom prst="rect">
            <a:avLst/>
          </a:prstGeom>
          <a:solidFill>
            <a:srgbClr val="006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990600" y="719495"/>
            <a:ext cx="523220" cy="523220"/>
          </a:xfrm>
          <a:prstGeom prst="rect">
            <a:avLst/>
          </a:prstGeom>
          <a:solidFill>
            <a:srgbClr val="008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990600" y="1324690"/>
            <a:ext cx="523220" cy="52322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863145" y="1575705"/>
            <a:ext cx="1466850" cy="146685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Light" panose="020B0502040204020203"/>
              <a:ea typeface="思源黑体 CN Light"/>
              <a:cs typeface="+mn-cs"/>
            </a:endParaRPr>
          </a:p>
        </p:txBody>
      </p:sp>
      <p:sp>
        <p:nvSpPr>
          <p:cNvPr id="22" name="椭圆 21"/>
          <p:cNvSpPr/>
          <p:nvPr/>
        </p:nvSpPr>
        <p:spPr>
          <a:xfrm>
            <a:off x="3112860" y="1575705"/>
            <a:ext cx="1466850" cy="1466850"/>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Light" panose="020B0502040204020203"/>
              <a:ea typeface="思源黑体 CN Light"/>
              <a:cs typeface="+mn-cs"/>
            </a:endParaRPr>
          </a:p>
        </p:txBody>
      </p:sp>
      <p:sp>
        <p:nvSpPr>
          <p:cNvPr id="23" name="椭圆 22"/>
          <p:cNvSpPr/>
          <p:nvPr/>
        </p:nvSpPr>
        <p:spPr>
          <a:xfrm>
            <a:off x="5362575" y="1575705"/>
            <a:ext cx="1466850" cy="146685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Light" panose="020B0502040204020203"/>
              <a:ea typeface="思源黑体 CN Light"/>
              <a:cs typeface="+mn-cs"/>
            </a:endParaRPr>
          </a:p>
        </p:txBody>
      </p:sp>
      <p:sp>
        <p:nvSpPr>
          <p:cNvPr id="24" name="椭圆 23"/>
          <p:cNvSpPr/>
          <p:nvPr/>
        </p:nvSpPr>
        <p:spPr>
          <a:xfrm>
            <a:off x="7612290" y="1575705"/>
            <a:ext cx="1466850" cy="1466850"/>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Light" panose="020B0502040204020203"/>
              <a:ea typeface="思源黑体 CN Light"/>
              <a:cs typeface="+mn-cs"/>
            </a:endParaRPr>
          </a:p>
        </p:txBody>
      </p:sp>
      <p:sp>
        <p:nvSpPr>
          <p:cNvPr id="25" name="椭圆 24"/>
          <p:cNvSpPr/>
          <p:nvPr/>
        </p:nvSpPr>
        <p:spPr>
          <a:xfrm>
            <a:off x="9862005" y="1575705"/>
            <a:ext cx="1466850" cy="146685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Light" panose="020B0502040204020203"/>
              <a:ea typeface="思源黑体 CN Light"/>
              <a:cs typeface="+mn-cs"/>
            </a:endParaRPr>
          </a:p>
        </p:txBody>
      </p:sp>
      <p:sp>
        <p:nvSpPr>
          <p:cNvPr id="26" name="箭头: V 形 25"/>
          <p:cNvSpPr/>
          <p:nvPr/>
        </p:nvSpPr>
        <p:spPr>
          <a:xfrm>
            <a:off x="2548825" y="2066696"/>
            <a:ext cx="345204" cy="484868"/>
          </a:xfrm>
          <a:prstGeom prst="chevron">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Segoe UI Light" panose="020B0502040204020203"/>
              <a:ea typeface="思源黑体 CN Light"/>
              <a:cs typeface="+mn-cs"/>
            </a:endParaRPr>
          </a:p>
        </p:txBody>
      </p:sp>
      <p:sp>
        <p:nvSpPr>
          <p:cNvPr id="27" name="箭头: V 形 26"/>
          <p:cNvSpPr/>
          <p:nvPr/>
        </p:nvSpPr>
        <p:spPr>
          <a:xfrm>
            <a:off x="4817394" y="2066696"/>
            <a:ext cx="345204" cy="484868"/>
          </a:xfrm>
          <a:prstGeom prst="chevron">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Segoe UI Light" panose="020B0502040204020203"/>
              <a:ea typeface="思源黑体 CN Light"/>
              <a:cs typeface="+mn-cs"/>
            </a:endParaRPr>
          </a:p>
        </p:txBody>
      </p:sp>
      <p:sp>
        <p:nvSpPr>
          <p:cNvPr id="28" name="箭头: V 形 27"/>
          <p:cNvSpPr/>
          <p:nvPr/>
        </p:nvSpPr>
        <p:spPr>
          <a:xfrm>
            <a:off x="7085963" y="2066696"/>
            <a:ext cx="345204" cy="484868"/>
          </a:xfrm>
          <a:prstGeom prst="chevron">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Segoe UI Light" panose="020B0502040204020203"/>
              <a:ea typeface="思源黑体 CN Light"/>
              <a:cs typeface="+mn-cs"/>
            </a:endParaRPr>
          </a:p>
        </p:txBody>
      </p:sp>
      <p:sp>
        <p:nvSpPr>
          <p:cNvPr id="29" name="箭头: V 形 28"/>
          <p:cNvSpPr/>
          <p:nvPr/>
        </p:nvSpPr>
        <p:spPr>
          <a:xfrm>
            <a:off x="9354532" y="2066696"/>
            <a:ext cx="345204" cy="484868"/>
          </a:xfrm>
          <a:prstGeom prst="chevron">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Segoe UI Light" panose="020B0502040204020203"/>
              <a:ea typeface="思源黑体 CN Light"/>
              <a:cs typeface="+mn-cs"/>
            </a:endParaRPr>
          </a:p>
        </p:txBody>
      </p:sp>
      <p:sp>
        <p:nvSpPr>
          <p:cNvPr id="30" name="矩形 29"/>
          <p:cNvSpPr/>
          <p:nvPr/>
        </p:nvSpPr>
        <p:spPr>
          <a:xfrm>
            <a:off x="714375" y="3741055"/>
            <a:ext cx="10763250" cy="495300"/>
          </a:xfrm>
          <a:prstGeom prst="rect">
            <a:avLst/>
          </a:prstGeom>
          <a:solidFill>
            <a:schemeClr val="accent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Light" panose="020B0502040204020203"/>
              <a:ea typeface="思源黑体 CN Light"/>
              <a:cs typeface="+mn-cs"/>
            </a:endParaRPr>
          </a:p>
        </p:txBody>
      </p:sp>
      <p:sp>
        <p:nvSpPr>
          <p:cNvPr id="31" name="箭头: V 形 30"/>
          <p:cNvSpPr/>
          <p:nvPr/>
        </p:nvSpPr>
        <p:spPr>
          <a:xfrm rot="5400000">
            <a:off x="1423968" y="3746271"/>
            <a:ext cx="345204" cy="484868"/>
          </a:xfrm>
          <a:prstGeom prst="chevron">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Segoe UI Light" panose="020B0502040204020203"/>
              <a:ea typeface="思源黑体 CN Light"/>
              <a:cs typeface="+mn-cs"/>
            </a:endParaRPr>
          </a:p>
        </p:txBody>
      </p:sp>
      <p:sp>
        <p:nvSpPr>
          <p:cNvPr id="32" name="箭头: V 形 31"/>
          <p:cNvSpPr/>
          <p:nvPr/>
        </p:nvSpPr>
        <p:spPr>
          <a:xfrm rot="5400000">
            <a:off x="3673683" y="3746271"/>
            <a:ext cx="345204" cy="484868"/>
          </a:xfrm>
          <a:prstGeom prst="chevron">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Segoe UI Light" panose="020B0502040204020203"/>
              <a:ea typeface="思源黑体 CN Light"/>
              <a:cs typeface="+mn-cs"/>
            </a:endParaRPr>
          </a:p>
        </p:txBody>
      </p:sp>
      <p:sp>
        <p:nvSpPr>
          <p:cNvPr id="33" name="箭头: V 形 32"/>
          <p:cNvSpPr/>
          <p:nvPr/>
        </p:nvSpPr>
        <p:spPr>
          <a:xfrm rot="5400000">
            <a:off x="5923398" y="3746271"/>
            <a:ext cx="345204" cy="484868"/>
          </a:xfrm>
          <a:prstGeom prst="chevron">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Segoe UI Light" panose="020B0502040204020203"/>
              <a:ea typeface="思源黑体 CN Light"/>
              <a:cs typeface="+mn-cs"/>
            </a:endParaRPr>
          </a:p>
        </p:txBody>
      </p:sp>
      <p:sp>
        <p:nvSpPr>
          <p:cNvPr id="34" name="箭头: V 形 33"/>
          <p:cNvSpPr/>
          <p:nvPr/>
        </p:nvSpPr>
        <p:spPr>
          <a:xfrm rot="5400000">
            <a:off x="8173113" y="3746271"/>
            <a:ext cx="345204" cy="484868"/>
          </a:xfrm>
          <a:prstGeom prst="chevron">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Segoe UI Light" panose="020B0502040204020203"/>
              <a:ea typeface="思源黑体 CN Light"/>
              <a:cs typeface="+mn-cs"/>
            </a:endParaRPr>
          </a:p>
        </p:txBody>
      </p:sp>
      <p:sp>
        <p:nvSpPr>
          <p:cNvPr id="35" name="箭头: V 形 34"/>
          <p:cNvSpPr/>
          <p:nvPr/>
        </p:nvSpPr>
        <p:spPr>
          <a:xfrm rot="5400000">
            <a:off x="10422828" y="3746271"/>
            <a:ext cx="345204" cy="484868"/>
          </a:xfrm>
          <a:prstGeom prst="chevron">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Segoe UI Light" panose="020B0502040204020203"/>
              <a:ea typeface="思源黑体 CN Light"/>
              <a:cs typeface="+mn-cs"/>
            </a:endParaRPr>
          </a:p>
        </p:txBody>
      </p:sp>
      <p:sp>
        <p:nvSpPr>
          <p:cNvPr id="36" name="文本框 35"/>
          <p:cNvSpPr txBox="1"/>
          <p:nvPr/>
        </p:nvSpPr>
        <p:spPr>
          <a:xfrm>
            <a:off x="618915" y="3216514"/>
            <a:ext cx="1904510" cy="398780"/>
          </a:xfrm>
          <a:prstGeom prst="rect">
            <a:avLst/>
          </a:prstGeom>
          <a:noFill/>
        </p:spPr>
        <p:txBody>
          <a:bodyPr wrap="square" rtlCol="0">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学术观点</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2884504" y="3216514"/>
            <a:ext cx="1904510" cy="398780"/>
          </a:xfrm>
          <a:prstGeom prst="rect">
            <a:avLst/>
          </a:prstGeom>
          <a:noFill/>
        </p:spPr>
        <p:txBody>
          <a:bodyPr wrap="square" rtlCol="0">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客观依据</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5150093" y="3216514"/>
            <a:ext cx="1904510" cy="398780"/>
          </a:xfrm>
          <a:prstGeom prst="rect">
            <a:avLst/>
          </a:prstGeom>
          <a:noFill/>
        </p:spPr>
        <p:txBody>
          <a:bodyPr wrap="square" rtlCol="0">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技术辅助</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7393460" y="3216514"/>
            <a:ext cx="1904510" cy="398780"/>
          </a:xfrm>
          <a:prstGeom prst="rect">
            <a:avLst/>
          </a:prstGeom>
          <a:noFill/>
        </p:spPr>
        <p:txBody>
          <a:bodyPr wrap="square" rtlCol="0">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事实案例</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9636827" y="3216514"/>
            <a:ext cx="1904510" cy="398780"/>
          </a:xfrm>
          <a:prstGeom prst="rect">
            <a:avLst/>
          </a:prstGeom>
          <a:noFill/>
        </p:spPr>
        <p:txBody>
          <a:bodyPr wrap="square" rtlCol="0">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辅助功能</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571860" y="4361149"/>
            <a:ext cx="2049420" cy="1370965"/>
          </a:xfrm>
          <a:prstGeom prst="rect">
            <a:avLst/>
          </a:prstGeom>
          <a:noFill/>
        </p:spPr>
        <p:txBody>
          <a:bodyPr wrap="square" rtlCol="0">
            <a:spAutoFit/>
          </a:bodyPr>
          <a:lstStyle/>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期刊文献</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博硕论文</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会议论文</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报纸</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p:txBody>
      </p:sp>
      <p:sp>
        <p:nvSpPr>
          <p:cNvPr id="42" name="文本框 41"/>
          <p:cNvSpPr txBox="1"/>
          <p:nvPr/>
        </p:nvSpPr>
        <p:spPr>
          <a:xfrm>
            <a:off x="2812049" y="4361149"/>
            <a:ext cx="2049420" cy="1370965"/>
          </a:xfrm>
          <a:prstGeom prst="rect">
            <a:avLst/>
          </a:prstGeom>
          <a:noFill/>
        </p:spPr>
        <p:txBody>
          <a:bodyPr wrap="square" rtlCol="0">
            <a:spAutoFit/>
          </a:bodyPr>
          <a:lstStyle/>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年鉴</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统计数据</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概念图表</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法律法规</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p:txBody>
      </p:sp>
      <p:sp>
        <p:nvSpPr>
          <p:cNvPr id="43" name="文本框 42"/>
          <p:cNvSpPr txBox="1"/>
          <p:nvPr/>
        </p:nvSpPr>
        <p:spPr>
          <a:xfrm>
            <a:off x="5071290" y="4361149"/>
            <a:ext cx="2049420" cy="1050925"/>
          </a:xfrm>
          <a:prstGeom prst="rect">
            <a:avLst/>
          </a:prstGeom>
          <a:noFill/>
        </p:spPr>
        <p:txBody>
          <a:bodyPr wrap="square" rtlCol="0">
            <a:spAutoFit/>
          </a:bodyPr>
          <a:lstStyle/>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标准</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专利</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科技成果</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p:txBody>
      </p:sp>
      <p:sp>
        <p:nvSpPr>
          <p:cNvPr id="44" name="文本框 43"/>
          <p:cNvSpPr txBox="1"/>
          <p:nvPr/>
        </p:nvSpPr>
        <p:spPr>
          <a:xfrm>
            <a:off x="7321005" y="4361149"/>
            <a:ext cx="2049420" cy="1050925"/>
          </a:xfrm>
          <a:prstGeom prst="rect">
            <a:avLst/>
          </a:prstGeom>
          <a:noFill/>
        </p:spPr>
        <p:txBody>
          <a:bodyPr wrap="square" rtlCol="0">
            <a:spAutoFit/>
          </a:bodyPr>
          <a:lstStyle/>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案例</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病例</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古籍</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p:txBody>
      </p:sp>
      <p:sp>
        <p:nvSpPr>
          <p:cNvPr id="45" name="文本框 44"/>
          <p:cNvSpPr txBox="1"/>
          <p:nvPr/>
        </p:nvSpPr>
        <p:spPr>
          <a:xfrm>
            <a:off x="9564372" y="4361149"/>
            <a:ext cx="2049420" cy="1370965"/>
          </a:xfrm>
          <a:prstGeom prst="rect">
            <a:avLst/>
          </a:prstGeom>
          <a:noFill/>
        </p:spPr>
        <p:txBody>
          <a:bodyPr wrap="square" rtlCol="0">
            <a:spAutoFit/>
          </a:bodyPr>
          <a:lstStyle/>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学术翻译</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百科</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词典</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图片库</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p:txBody>
      </p:sp>
      <p:pic>
        <p:nvPicPr>
          <p:cNvPr id="46" name="图形 4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218745" y="1931305"/>
            <a:ext cx="755650" cy="755650"/>
          </a:xfrm>
          <a:prstGeom prst="rect">
            <a:avLst/>
          </a:prstGeom>
        </p:spPr>
      </p:pic>
      <p:pic>
        <p:nvPicPr>
          <p:cNvPr id="47" name="图形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8326" y="1882413"/>
            <a:ext cx="855918" cy="855918"/>
          </a:xfrm>
          <a:prstGeom prst="rect">
            <a:avLst/>
          </a:prstGeom>
        </p:spPr>
      </p:pic>
      <p:pic>
        <p:nvPicPr>
          <p:cNvPr id="48" name="图形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638" y="1931305"/>
            <a:ext cx="755650" cy="755650"/>
          </a:xfrm>
          <a:prstGeom prst="rect">
            <a:avLst/>
          </a:prstGeom>
        </p:spPr>
      </p:pic>
      <p:pic>
        <p:nvPicPr>
          <p:cNvPr id="49" name="图形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9768" y="1844486"/>
            <a:ext cx="922420" cy="922420"/>
          </a:xfrm>
          <a:prstGeom prst="rect">
            <a:avLst/>
          </a:prstGeom>
        </p:spPr>
      </p:pic>
      <p:pic>
        <p:nvPicPr>
          <p:cNvPr id="50" name="图形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5364" y="2013095"/>
            <a:ext cx="767436" cy="767436"/>
          </a:xfrm>
          <a:prstGeom prst="rect">
            <a:avLst/>
          </a:prstGeom>
        </p:spPr>
      </p:pic>
      <p:sp>
        <p:nvSpPr>
          <p:cNvPr id="3" name="矩形 2"/>
          <p:cNvSpPr/>
          <p:nvPr/>
        </p:nvSpPr>
        <p:spPr>
          <a:xfrm>
            <a:off x="11125200" y="144780"/>
            <a:ext cx="911860" cy="7569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747395" y="241935"/>
            <a:ext cx="4111625"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资源获取——文献查找</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
        <p:nvSpPr>
          <p:cNvPr id="43" name="椭圆 42"/>
          <p:cNvSpPr/>
          <p:nvPr/>
        </p:nvSpPr>
        <p:spPr>
          <a:xfrm>
            <a:off x="1685925" y="2743465"/>
            <a:ext cx="1333500" cy="1333500"/>
          </a:xfrm>
          <a:prstGeom prst="ellipse">
            <a:avLst/>
          </a:prstGeom>
          <a:solidFill>
            <a:schemeClr val="accent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44" name="椭圆 43"/>
          <p:cNvSpPr/>
          <p:nvPr/>
        </p:nvSpPr>
        <p:spPr>
          <a:xfrm>
            <a:off x="4181475" y="2743465"/>
            <a:ext cx="1333500" cy="1333500"/>
          </a:xfrm>
          <a:prstGeom prst="ellipse">
            <a:avLst/>
          </a:prstGeom>
          <a:solidFill>
            <a:schemeClr val="accent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45" name="椭圆 44"/>
          <p:cNvSpPr/>
          <p:nvPr/>
        </p:nvSpPr>
        <p:spPr>
          <a:xfrm>
            <a:off x="6677025" y="2743465"/>
            <a:ext cx="1333500" cy="1333500"/>
          </a:xfrm>
          <a:prstGeom prst="ellipse">
            <a:avLst/>
          </a:prstGeom>
          <a:solidFill>
            <a:schemeClr val="accent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46" name="椭圆 45"/>
          <p:cNvSpPr/>
          <p:nvPr/>
        </p:nvSpPr>
        <p:spPr>
          <a:xfrm>
            <a:off x="9172575" y="2743465"/>
            <a:ext cx="1333500" cy="1333500"/>
          </a:xfrm>
          <a:prstGeom prst="ellipse">
            <a:avLst/>
          </a:prstGeom>
          <a:solidFill>
            <a:schemeClr val="accent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47" name="弧形 46"/>
          <p:cNvSpPr/>
          <p:nvPr/>
        </p:nvSpPr>
        <p:spPr>
          <a:xfrm rot="19127225">
            <a:off x="1271587" y="2329127"/>
            <a:ext cx="2162175" cy="2162175"/>
          </a:xfrm>
          <a:prstGeom prst="arc">
            <a:avLst>
              <a:gd name="adj1" fmla="val 15370780"/>
              <a:gd name="adj2" fmla="val 406341"/>
            </a:avLst>
          </a:prstGeom>
          <a:noFill/>
          <a:ln w="38100" cap="flat" cmpd="sng" algn="ctr">
            <a:solidFill>
              <a:schemeClr val="accent1"/>
            </a:solidFill>
            <a:prstDash val="solid"/>
            <a:miter lim="800000"/>
            <a:headEnd type="none"/>
            <a:tailEnd type="arrow" w="med"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Segoe UI" panose="020B0502040204020203"/>
              <a:ea typeface="微软雅黑 Light" panose="020B0502040204020203" charset="-122"/>
              <a:cs typeface="+mn-cs"/>
            </a:endParaRPr>
          </a:p>
        </p:txBody>
      </p:sp>
      <p:sp>
        <p:nvSpPr>
          <p:cNvPr id="48" name="弧形 47"/>
          <p:cNvSpPr/>
          <p:nvPr/>
        </p:nvSpPr>
        <p:spPr>
          <a:xfrm rot="2472775" flipV="1">
            <a:off x="3767136" y="2329127"/>
            <a:ext cx="2162175" cy="2162175"/>
          </a:xfrm>
          <a:prstGeom prst="arc">
            <a:avLst>
              <a:gd name="adj1" fmla="val 15370780"/>
              <a:gd name="adj2" fmla="val 406341"/>
            </a:avLst>
          </a:prstGeom>
          <a:noFill/>
          <a:ln w="38100" cap="flat" cmpd="sng" algn="ctr">
            <a:solidFill>
              <a:schemeClr val="accent1"/>
            </a:solidFill>
            <a:prstDash val="solid"/>
            <a:miter lim="800000"/>
            <a:headEnd type="none"/>
            <a:tailEnd type="arrow" w="med"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Segoe UI" panose="020B0502040204020203"/>
              <a:ea typeface="微软雅黑 Light" panose="020B0502040204020203" charset="-122"/>
              <a:cs typeface="+mn-cs"/>
            </a:endParaRPr>
          </a:p>
        </p:txBody>
      </p:sp>
      <p:sp>
        <p:nvSpPr>
          <p:cNvPr id="49" name="弧形 48"/>
          <p:cNvSpPr/>
          <p:nvPr/>
        </p:nvSpPr>
        <p:spPr>
          <a:xfrm rot="19127225">
            <a:off x="6262689" y="2329127"/>
            <a:ext cx="2162175" cy="2162175"/>
          </a:xfrm>
          <a:prstGeom prst="arc">
            <a:avLst>
              <a:gd name="adj1" fmla="val 15370780"/>
              <a:gd name="adj2" fmla="val 406341"/>
            </a:avLst>
          </a:prstGeom>
          <a:noFill/>
          <a:ln w="38100" cap="flat" cmpd="sng" algn="ctr">
            <a:solidFill>
              <a:schemeClr val="accent1"/>
            </a:solidFill>
            <a:prstDash val="solid"/>
            <a:miter lim="800000"/>
            <a:headEnd type="none"/>
            <a:tailEnd type="arrow" w="med"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Segoe UI" panose="020B0502040204020203"/>
              <a:ea typeface="微软雅黑 Light" panose="020B0502040204020203" charset="-122"/>
              <a:cs typeface="+mn-cs"/>
            </a:endParaRPr>
          </a:p>
        </p:txBody>
      </p:sp>
      <p:sp>
        <p:nvSpPr>
          <p:cNvPr id="50" name="弧形 49"/>
          <p:cNvSpPr/>
          <p:nvPr/>
        </p:nvSpPr>
        <p:spPr>
          <a:xfrm rot="2472775" flipV="1">
            <a:off x="8758238" y="2329127"/>
            <a:ext cx="2162175" cy="2162175"/>
          </a:xfrm>
          <a:prstGeom prst="arc">
            <a:avLst>
              <a:gd name="adj1" fmla="val 15370780"/>
              <a:gd name="adj2" fmla="val 406341"/>
            </a:avLst>
          </a:prstGeom>
          <a:noFill/>
          <a:ln w="38100" cap="flat" cmpd="sng" algn="ctr">
            <a:solidFill>
              <a:schemeClr val="accent1"/>
            </a:solidFill>
            <a:prstDash val="solid"/>
            <a:miter lim="800000"/>
            <a:headEnd type="none"/>
            <a:tailEnd type="arrow" w="med"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Segoe UI" panose="020B0502040204020203"/>
              <a:ea typeface="微软雅黑 Light" panose="020B0502040204020203" charset="-122"/>
              <a:cs typeface="+mn-cs"/>
            </a:endParaRPr>
          </a:p>
        </p:txBody>
      </p:sp>
      <p:pic>
        <p:nvPicPr>
          <p:cNvPr id="51" name="图形 50"/>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009771" y="3067312"/>
            <a:ext cx="685804" cy="685804"/>
          </a:xfrm>
          <a:prstGeom prst="rect">
            <a:avLst/>
          </a:prstGeom>
        </p:spPr>
      </p:pic>
      <p:pic>
        <p:nvPicPr>
          <p:cNvPr id="52" name="图形 5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5320" y="3067312"/>
            <a:ext cx="685804" cy="685804"/>
          </a:xfrm>
          <a:prstGeom prst="rect">
            <a:avLst/>
          </a:prstGeom>
        </p:spPr>
      </p:pic>
      <p:pic>
        <p:nvPicPr>
          <p:cNvPr id="53" name="图形 5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34249" y="3100688"/>
            <a:ext cx="619052" cy="619052"/>
          </a:xfrm>
          <a:prstGeom prst="rect">
            <a:avLst/>
          </a:prstGeom>
        </p:spPr>
      </p:pic>
      <p:pic>
        <p:nvPicPr>
          <p:cNvPr id="54" name="图形 5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40899" y="3011788"/>
            <a:ext cx="796852" cy="796852"/>
          </a:xfrm>
          <a:prstGeom prst="rect">
            <a:avLst/>
          </a:prstGeom>
        </p:spPr>
      </p:pic>
      <p:sp>
        <p:nvSpPr>
          <p:cNvPr id="55" name="文本框 54"/>
          <p:cNvSpPr txBox="1"/>
          <p:nvPr/>
        </p:nvSpPr>
        <p:spPr>
          <a:xfrm flipH="1">
            <a:off x="1234440" y="4412615"/>
            <a:ext cx="2088515" cy="398780"/>
          </a:xfrm>
          <a:prstGeom prst="rect">
            <a:avLst/>
          </a:prstGeom>
          <a:noFill/>
        </p:spPr>
        <p:txBody>
          <a:bodyPr wrap="square" rtlCol="0">
            <a:spAutoFit/>
          </a:bodyPr>
          <a:lstStyle/>
          <a:p>
            <a:pPr algn="ctr"/>
            <a:r>
              <a:rPr lang="zh-CN" altLang="en-US" sz="2000" b="1" dirty="0">
                <a:solidFill>
                  <a:schemeClr val="accent1"/>
                </a:solidFill>
                <a:latin typeface="微软雅黑" panose="020B0503020204020204" pitchFamily="34" charset="-122"/>
                <a:ea typeface="微软雅黑" panose="020B0503020204020204" pitchFamily="34" charset="-122"/>
              </a:rPr>
              <a:t>丰富的检索方式</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sp>
        <p:nvSpPr>
          <p:cNvPr id="56" name="文本框 55"/>
          <p:cNvSpPr txBox="1"/>
          <p:nvPr/>
        </p:nvSpPr>
        <p:spPr>
          <a:xfrm flipH="1">
            <a:off x="378825" y="4806153"/>
            <a:ext cx="3947696" cy="650240"/>
          </a:xfrm>
          <a:prstGeom prst="rect">
            <a:avLst/>
          </a:prstGeom>
          <a:noFill/>
        </p:spPr>
        <p:txBody>
          <a:bodyPr wrap="square" rtlCol="0">
            <a:spAutoFit/>
          </a:bodyPr>
          <a:lstStyle/>
          <a:p>
            <a:pPr algn="ctr">
              <a:lnSpc>
                <a:spcPct val="130000"/>
              </a:lnSpc>
            </a:pPr>
            <a:r>
              <a:rPr lang="zh-CN" altLang="en-US" sz="1400" dirty="0">
                <a:solidFill>
                  <a:schemeClr val="tx1">
                    <a:lumMod val="85000"/>
                    <a:lumOff val="15000"/>
                  </a:schemeClr>
                </a:solidFill>
                <a:latin typeface="宋体" panose="02010600030101010101" pitchFamily="2" charset="-122"/>
                <a:ea typeface="宋体" panose="02010600030101010101" pitchFamily="2" charset="-122"/>
              </a:rPr>
              <a:t>一框式检索（结果中检索）、高级检索（专业检索、作者发文检索、句子检索）、期刊检索。</a:t>
            </a:r>
            <a:endParaRPr lang="zh-CN" altLang="en-US" sz="1400" dirty="0">
              <a:solidFill>
                <a:schemeClr val="tx1">
                  <a:lumMod val="85000"/>
                  <a:lumOff val="15000"/>
                </a:schemeClr>
              </a:solidFill>
              <a:latin typeface="宋体" panose="02010600030101010101" pitchFamily="2" charset="-122"/>
              <a:ea typeface="宋体" panose="02010600030101010101" pitchFamily="2" charset="-122"/>
            </a:endParaRPr>
          </a:p>
        </p:txBody>
      </p:sp>
      <p:sp>
        <p:nvSpPr>
          <p:cNvPr id="57" name="文本框 56"/>
          <p:cNvSpPr txBox="1"/>
          <p:nvPr/>
        </p:nvSpPr>
        <p:spPr>
          <a:xfrm flipH="1">
            <a:off x="6195060" y="4412615"/>
            <a:ext cx="2258060" cy="398780"/>
          </a:xfrm>
          <a:prstGeom prst="rect">
            <a:avLst/>
          </a:prstGeom>
          <a:noFill/>
        </p:spPr>
        <p:txBody>
          <a:bodyPr wrap="square" rtlCol="0">
            <a:spAutoFit/>
          </a:bodyPr>
          <a:lstStyle/>
          <a:p>
            <a:pPr algn="ctr"/>
            <a:r>
              <a:rPr lang="zh-CN" altLang="en-US" sz="2000" b="1" dirty="0">
                <a:solidFill>
                  <a:schemeClr val="accent1"/>
                </a:solidFill>
                <a:latin typeface="微软雅黑" panose="020B0503020204020204" pitchFamily="34" charset="-122"/>
                <a:ea typeface="微软雅黑" panose="020B0503020204020204" pitchFamily="34" charset="-122"/>
              </a:rPr>
              <a:t>分组分析</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sp>
        <p:nvSpPr>
          <p:cNvPr id="58" name="文本框 57"/>
          <p:cNvSpPr txBox="1"/>
          <p:nvPr/>
        </p:nvSpPr>
        <p:spPr>
          <a:xfrm flipH="1">
            <a:off x="6156960" y="4806315"/>
            <a:ext cx="2481580" cy="650240"/>
          </a:xfrm>
          <a:prstGeom prst="rect">
            <a:avLst/>
          </a:prstGeom>
          <a:noFill/>
        </p:spPr>
        <p:txBody>
          <a:bodyPr wrap="square" rtlCol="0">
            <a:spAutoFit/>
          </a:bodyPr>
          <a:lstStyle/>
          <a:p>
            <a:pPr algn="ctr">
              <a:lnSpc>
                <a:spcPct val="130000"/>
              </a:lnSpc>
            </a:pPr>
            <a:r>
              <a:rPr lang="zh-CN" altLang="en-US" sz="1400" dirty="0">
                <a:solidFill>
                  <a:schemeClr val="tx1">
                    <a:lumMod val="85000"/>
                    <a:lumOff val="15000"/>
                  </a:schemeClr>
                </a:solidFill>
                <a:latin typeface="宋体" panose="02010600030101010101" pitchFamily="2" charset="-122"/>
                <a:ea typeface="宋体" panose="02010600030101010101" pitchFamily="2" charset="-122"/>
              </a:rPr>
              <a:t>按照中文文献检索结果和英文检索结果进行分组分析。</a:t>
            </a:r>
            <a:endParaRPr lang="zh-CN" altLang="en-US" sz="1400" dirty="0">
              <a:solidFill>
                <a:schemeClr val="tx1">
                  <a:lumMod val="85000"/>
                  <a:lumOff val="15000"/>
                </a:schemeClr>
              </a:solidFill>
              <a:latin typeface="宋体" panose="02010600030101010101" pitchFamily="2" charset="-122"/>
              <a:ea typeface="宋体" panose="02010600030101010101" pitchFamily="2" charset="-122"/>
            </a:endParaRPr>
          </a:p>
        </p:txBody>
      </p:sp>
      <p:sp>
        <p:nvSpPr>
          <p:cNvPr id="59" name="文本框 58"/>
          <p:cNvSpPr txBox="1"/>
          <p:nvPr/>
        </p:nvSpPr>
        <p:spPr>
          <a:xfrm flipH="1">
            <a:off x="3220720" y="1418590"/>
            <a:ext cx="3354070" cy="398780"/>
          </a:xfrm>
          <a:prstGeom prst="rect">
            <a:avLst/>
          </a:prstGeom>
          <a:noFill/>
        </p:spPr>
        <p:txBody>
          <a:bodyPr wrap="square" rtlCol="0">
            <a:spAutoFit/>
          </a:bodyPr>
          <a:lstStyle/>
          <a:p>
            <a:pPr algn="ctr"/>
            <a:r>
              <a:rPr lang="zh-CN" altLang="en-US" sz="2000" b="1" dirty="0">
                <a:solidFill>
                  <a:schemeClr val="accent1"/>
                </a:solidFill>
                <a:latin typeface="微软雅黑" panose="020B0503020204020204" pitchFamily="34" charset="-122"/>
                <a:ea typeface="微软雅黑" panose="020B0503020204020204" pitchFamily="34" charset="-122"/>
              </a:rPr>
              <a:t>计量可视化分析</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sp>
        <p:nvSpPr>
          <p:cNvPr id="60" name="文本框 59"/>
          <p:cNvSpPr txBox="1"/>
          <p:nvPr/>
        </p:nvSpPr>
        <p:spPr>
          <a:xfrm flipH="1">
            <a:off x="2874378" y="1812061"/>
            <a:ext cx="3947696" cy="929640"/>
          </a:xfrm>
          <a:prstGeom prst="rect">
            <a:avLst/>
          </a:prstGeom>
          <a:noFill/>
        </p:spPr>
        <p:txBody>
          <a:bodyPr wrap="square" rtlCol="0">
            <a:spAutoFit/>
          </a:bodyPr>
          <a:lstStyle/>
          <a:p>
            <a:pPr algn="ctr">
              <a:lnSpc>
                <a:spcPct val="130000"/>
              </a:lnSpc>
            </a:pPr>
            <a:r>
              <a:rPr lang="zh-CN" altLang="en-US" sz="1400" dirty="0">
                <a:solidFill>
                  <a:schemeClr val="tx1">
                    <a:lumMod val="85000"/>
                    <a:lumOff val="15000"/>
                  </a:schemeClr>
                </a:solidFill>
                <a:latin typeface="宋体" panose="02010600030101010101" pitchFamily="2" charset="-122"/>
                <a:ea typeface="宋体" panose="02010600030101010101" pitchFamily="2" charset="-122"/>
              </a:rPr>
              <a:t>读者可从多维度分析已选的文献或者全部文献，深入了解检索结果文献、学科、来源、基金、作者、机构之间的关联关系，</a:t>
            </a:r>
            <a:endParaRPr lang="zh-CN" altLang="en-US" sz="1400" dirty="0">
              <a:solidFill>
                <a:schemeClr val="tx1">
                  <a:lumMod val="85000"/>
                  <a:lumOff val="15000"/>
                </a:schemeClr>
              </a:solidFill>
              <a:latin typeface="宋体" panose="02010600030101010101" pitchFamily="2" charset="-122"/>
              <a:ea typeface="宋体" panose="02010600030101010101" pitchFamily="2" charset="-122"/>
            </a:endParaRPr>
          </a:p>
        </p:txBody>
      </p:sp>
      <p:sp>
        <p:nvSpPr>
          <p:cNvPr id="61" name="文本框 60"/>
          <p:cNvSpPr txBox="1"/>
          <p:nvPr/>
        </p:nvSpPr>
        <p:spPr>
          <a:xfrm flipH="1">
            <a:off x="8874859" y="1418798"/>
            <a:ext cx="1934468" cy="398780"/>
          </a:xfrm>
          <a:prstGeom prst="rect">
            <a:avLst/>
          </a:prstGeom>
          <a:noFill/>
        </p:spPr>
        <p:txBody>
          <a:bodyPr wrap="square" rtlCol="0">
            <a:spAutoFit/>
          </a:bodyPr>
          <a:lstStyle/>
          <a:p>
            <a:pPr algn="ctr"/>
            <a:r>
              <a:rPr lang="zh-CN" altLang="en-US" sz="2000" b="1" dirty="0">
                <a:solidFill>
                  <a:schemeClr val="accent1"/>
                </a:solidFill>
                <a:latin typeface="微软雅黑" panose="020B0503020204020204" pitchFamily="34" charset="-122"/>
                <a:ea typeface="微软雅黑" panose="020B0503020204020204" pitchFamily="34" charset="-122"/>
              </a:rPr>
              <a:t>排序分析</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sp>
        <p:nvSpPr>
          <p:cNvPr id="62" name="文本框 61"/>
          <p:cNvSpPr txBox="1"/>
          <p:nvPr/>
        </p:nvSpPr>
        <p:spPr>
          <a:xfrm flipH="1">
            <a:off x="7865479" y="1812061"/>
            <a:ext cx="3947696" cy="650240"/>
          </a:xfrm>
          <a:prstGeom prst="rect">
            <a:avLst/>
          </a:prstGeom>
          <a:noFill/>
        </p:spPr>
        <p:txBody>
          <a:bodyPr wrap="square" rtlCol="0">
            <a:spAutoFit/>
          </a:bodyPr>
          <a:lstStyle/>
          <a:p>
            <a:pPr algn="ctr">
              <a:lnSpc>
                <a:spcPct val="130000"/>
              </a:lnSpc>
            </a:pPr>
            <a:r>
              <a:rPr lang="zh-CN" altLang="en-US" sz="1400" dirty="0">
                <a:solidFill>
                  <a:schemeClr val="tx1">
                    <a:lumMod val="85000"/>
                    <a:lumOff val="15000"/>
                  </a:schemeClr>
                </a:solidFill>
                <a:latin typeface="宋体" panose="02010600030101010101" pitchFamily="2" charset="-122"/>
                <a:ea typeface="宋体" panose="02010600030101010101" pitchFamily="2" charset="-122"/>
              </a:rPr>
              <a:t>根据主题、发表年度、研究层次、作者、机构、基金等进行再次排序分析查找。</a:t>
            </a:r>
            <a:endParaRPr lang="zh-CN" altLang="en-US" sz="1400" dirty="0">
              <a:solidFill>
                <a:schemeClr val="tx1">
                  <a:lumMod val="85000"/>
                  <a:lumOff val="15000"/>
                </a:schemeClr>
              </a:solidFill>
              <a:latin typeface="宋体" panose="02010600030101010101" pitchFamily="2" charset="-122"/>
              <a:ea typeface="宋体" panose="02010600030101010101" pitchFamily="2" charset="-122"/>
            </a:endParaRPr>
          </a:p>
        </p:txBody>
      </p:sp>
      <p:sp>
        <p:nvSpPr>
          <p:cNvPr id="2" name="灯片编号占位符 1"/>
          <p:cNvSpPr>
            <a:spLocks noGrp="1"/>
          </p:cNvSpPr>
          <p:nvPr>
            <p:ph type="sldNum" sz="quarter" idx="4"/>
          </p:nvPr>
        </p:nvSpPr>
        <p:spPr/>
        <p:txBody>
          <a:bodyPr/>
          <a:lstStyle/>
          <a:p>
            <a:fld id="{48F10FC4-DD5C-4C24-B849-D8A0B2DC9874}" type="slidenum">
              <a:rPr lang="zh-CN" altLang="en-US" smtClean="0"/>
            </a:fld>
            <a:endParaRPr lang="zh-CN" altLang="en-US"/>
          </a:p>
        </p:txBody>
      </p:sp>
      <p:sp>
        <p:nvSpPr>
          <p:cNvPr id="3" name="矩形 2"/>
          <p:cNvSpPr/>
          <p:nvPr/>
        </p:nvSpPr>
        <p:spPr>
          <a:xfrm>
            <a:off x="11140440" y="83185"/>
            <a:ext cx="865505" cy="9112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1135995" y="113665"/>
            <a:ext cx="865505" cy="8502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文本框 17"/>
          <p:cNvSpPr txBox="1"/>
          <p:nvPr/>
        </p:nvSpPr>
        <p:spPr>
          <a:xfrm>
            <a:off x="9061662" y="241935"/>
            <a:ext cx="2661920" cy="583565"/>
          </a:xfrm>
          <a:prstGeom prst="rect">
            <a:avLst/>
          </a:prstGeom>
          <a:noFill/>
        </p:spPr>
        <p:txBody>
          <a:bodyPr wrap="square" rtlCol="0">
            <a:spAutoFit/>
          </a:bodyPr>
          <a:lstStyle/>
          <a:p>
            <a:r>
              <a:rPr lang="en-US" altLang="zh-CN" sz="3200" b="1">
                <a:solidFill>
                  <a:srgbClr val="FF0000"/>
                </a:solidFill>
              </a:rPr>
              <a:t>www.cnki.net</a:t>
            </a:r>
            <a:endParaRPr lang="en-US" altLang="zh-CN" sz="3200" b="1">
              <a:solidFill>
                <a:srgbClr val="FF0000"/>
              </a:solidFill>
            </a:endParaRPr>
          </a:p>
        </p:txBody>
      </p:sp>
      <p:sp>
        <p:nvSpPr>
          <p:cNvPr id="17" name="文本框 16"/>
          <p:cNvSpPr txBox="1"/>
          <p:nvPr/>
        </p:nvSpPr>
        <p:spPr>
          <a:xfrm>
            <a:off x="747395" y="241935"/>
            <a:ext cx="3896995"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一框式检索</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481449" y="955479"/>
            <a:ext cx="11292187" cy="2761495"/>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329751" y="1388169"/>
            <a:ext cx="9576137" cy="4732659"/>
          </a:xfrm>
          <a:prstGeom prst="rect">
            <a:avLst/>
          </a:prstGeom>
          <a:ln>
            <a:solidFill>
              <a:schemeClr val="accent1"/>
            </a:solidFill>
          </a:ln>
        </p:spPr>
      </p:pic>
      <p:sp>
        <p:nvSpPr>
          <p:cNvPr id="5" name="圆角矩形标注 4"/>
          <p:cNvSpPr/>
          <p:nvPr/>
        </p:nvSpPr>
        <p:spPr>
          <a:xfrm>
            <a:off x="446405" y="3554475"/>
            <a:ext cx="1674707" cy="2137074"/>
          </a:xfrm>
          <a:prstGeom prst="wedgeRoundRect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just"/>
            <a:r>
              <a:rPr lang="zh-CN" altLang="en-US" sz="2135"/>
              <a:t>默认精确：一框式检索默认为精确检索（升级前默认模糊检索）。</a:t>
            </a:r>
            <a:endParaRPr lang="zh-CN" altLang="en-US" sz="2135"/>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a:gradFill>
            <a:gsLst>
              <a:gs pos="10000">
                <a:schemeClr val="bg1"/>
              </a:gs>
              <a:gs pos="100000">
                <a:schemeClr val="bg1">
                  <a:alpha val="0"/>
                </a:schemeClr>
              </a:gs>
              <a:gs pos="48000">
                <a:schemeClr val="bg1">
                  <a:alpha val="50000"/>
                </a:schemeClr>
              </a:gs>
            </a:gsLst>
            <a:lin ang="5400000" scaled="1"/>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10600030101010101" charset="-122"/>
              <a:ea typeface="等线" panose="02010600030101010101" charset="-122"/>
            </a:endParaRPr>
          </a:p>
        </p:txBody>
      </p:sp>
      <p:pic>
        <p:nvPicPr>
          <p:cNvPr id="5" name="图片 4" descr="C:\Users\Administrator\Desktop\IMG_20190718_154056.jpgIMG_20190718_154056"/>
          <p:cNvPicPr>
            <a:picLocks noChangeAspect="1"/>
          </p:cNvPicPr>
          <p:nvPr/>
        </p:nvPicPr>
        <p:blipFill rotWithShape="1">
          <a:blip r:embed="rId1"/>
          <a:srcRect/>
          <a:stretch>
            <a:fillRect/>
          </a:stretch>
        </p:blipFill>
        <p:spPr>
          <a:xfrm>
            <a:off x="0" y="0"/>
            <a:ext cx="12884785" cy="7274560"/>
          </a:xfrm>
          <a:prstGeom prst="rect">
            <a:avLst/>
          </a:prstGeom>
        </p:spPr>
      </p:pic>
      <p:sp>
        <p:nvSpPr>
          <p:cNvPr id="8" name="文本框 7"/>
          <p:cNvSpPr txBox="1"/>
          <p:nvPr/>
        </p:nvSpPr>
        <p:spPr>
          <a:xfrm>
            <a:off x="2759783" y="2358393"/>
            <a:ext cx="6672434"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6000" b="1" spc="200" dirty="0">
                <a:solidFill>
                  <a:schemeClr val="accent1"/>
                </a:solidFill>
                <a:latin typeface="微软雅黑" panose="020B0503020204020204" pitchFamily="34" charset="-122"/>
                <a:ea typeface="微软雅黑" panose="020B0503020204020204" pitchFamily="34" charset="-122"/>
              </a:rPr>
              <a:t>CNKI</a:t>
            </a:r>
            <a:r>
              <a:rPr lang="zh-CN" altLang="en-US" sz="6000" b="1" spc="200" dirty="0">
                <a:solidFill>
                  <a:schemeClr val="accent1"/>
                </a:solidFill>
                <a:latin typeface="微软雅黑" panose="020B0503020204020204" pitchFamily="34" charset="-122"/>
                <a:ea typeface="微软雅黑" panose="020B0503020204020204" pitchFamily="34" charset="-122"/>
              </a:rPr>
              <a:t>数据库</a:t>
            </a:r>
            <a:endParaRPr kumimoji="0" lang="zh-CN" altLang="en-US" sz="6000" b="1" i="0" u="none" strike="noStrike" kern="1200" cap="none" spc="2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endParaRPr>
          </a:p>
        </p:txBody>
      </p:sp>
      <p:sp>
        <p:nvSpPr>
          <p:cNvPr id="10" name="文本框 9"/>
          <p:cNvSpPr txBox="1"/>
          <p:nvPr/>
        </p:nvSpPr>
        <p:spPr>
          <a:xfrm>
            <a:off x="4919235" y="1443985"/>
            <a:ext cx="2353530"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1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PART 01</a:t>
            </a:r>
            <a:endParaRPr kumimoji="0" lang="zh-CN" altLang="en-US" sz="3200" b="0" i="0" u="none" strike="noStrike" kern="1200" cap="none" spc="1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5924550" y="2171700"/>
            <a:ext cx="3429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1197590" y="206375"/>
            <a:ext cx="757555" cy="6953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文本框 17"/>
          <p:cNvSpPr txBox="1"/>
          <p:nvPr/>
        </p:nvSpPr>
        <p:spPr>
          <a:xfrm>
            <a:off x="9269942" y="241935"/>
            <a:ext cx="2661920" cy="583565"/>
          </a:xfrm>
          <a:prstGeom prst="rect">
            <a:avLst/>
          </a:prstGeom>
          <a:noFill/>
        </p:spPr>
        <p:txBody>
          <a:bodyPr wrap="square" rtlCol="0">
            <a:spAutoFit/>
          </a:bodyPr>
          <a:lstStyle/>
          <a:p>
            <a:r>
              <a:rPr lang="en-US" altLang="zh-CN" sz="3200" b="1">
                <a:solidFill>
                  <a:srgbClr val="FF0000"/>
                </a:solidFill>
              </a:rPr>
              <a:t>www.cnki.net</a:t>
            </a:r>
            <a:endParaRPr lang="en-US" altLang="zh-CN" sz="3200" b="1">
              <a:solidFill>
                <a:srgbClr val="FF0000"/>
              </a:solidFill>
            </a:endParaRPr>
          </a:p>
        </p:txBody>
      </p:sp>
      <p:sp>
        <p:nvSpPr>
          <p:cNvPr id="26" name="圆角矩形 25"/>
          <p:cNvSpPr/>
          <p:nvPr/>
        </p:nvSpPr>
        <p:spPr>
          <a:xfrm>
            <a:off x="122767" y="882651"/>
            <a:ext cx="11808884" cy="5672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1">
                <a:ln>
                  <a:noFill/>
                </a:ln>
                <a:solidFill>
                  <a:schemeClr val="lt1"/>
                </a:solidFill>
                <a:effectLst/>
                <a:uLnTx/>
                <a:uFillTx/>
                <a:latin typeface="+mn-lt"/>
                <a:ea typeface="+mn-ea"/>
                <a:cs typeface="+mn-cs"/>
                <a:sym typeface="+mn-ea"/>
              </a:rPr>
              <a:t>高级检索：选择多个检索字段+输入检索词（并且、或者、不含，逻辑匹配检索词）</a:t>
            </a:r>
            <a:endParaRPr kumimoji="0" lang="zh-CN" altLang="en-US" sz="2400" b="0" i="0" u="none" strike="noStrike" kern="1200" cap="none" spc="0" normalizeH="0" baseline="0" noProof="1">
              <a:ln>
                <a:noFill/>
              </a:ln>
              <a:solidFill>
                <a:schemeClr val="lt1"/>
              </a:solidFill>
              <a:effectLst/>
              <a:uLnTx/>
              <a:uFillTx/>
              <a:latin typeface="+mn-lt"/>
              <a:ea typeface="+mn-ea"/>
              <a:cs typeface="+mn-cs"/>
              <a:sym typeface="+mn-ea"/>
            </a:endParaRPr>
          </a:p>
        </p:txBody>
      </p:sp>
      <p:sp>
        <p:nvSpPr>
          <p:cNvPr id="17" name="文本框 16"/>
          <p:cNvSpPr txBox="1"/>
          <p:nvPr/>
        </p:nvSpPr>
        <p:spPr>
          <a:xfrm>
            <a:off x="747395" y="241935"/>
            <a:ext cx="4196715"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高级检索</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pic>
        <p:nvPicPr>
          <p:cNvPr id="2" name="图片 1" descr="高级检索1"/>
          <p:cNvPicPr>
            <a:picLocks noChangeAspect="1"/>
          </p:cNvPicPr>
          <p:nvPr/>
        </p:nvPicPr>
        <p:blipFill>
          <a:blip r:embed="rId1"/>
          <a:stretch>
            <a:fillRect/>
          </a:stretch>
        </p:blipFill>
        <p:spPr>
          <a:xfrm>
            <a:off x="122555" y="1537335"/>
            <a:ext cx="10266680" cy="4499610"/>
          </a:xfrm>
          <a:prstGeom prst="rect">
            <a:avLst/>
          </a:prstGeom>
          <a:ln>
            <a:solidFill>
              <a:schemeClr val="accent1"/>
            </a:solidFill>
          </a:ln>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70731" y="1507069"/>
            <a:ext cx="10553178" cy="4632066"/>
          </a:xfrm>
          <a:prstGeom prst="rect">
            <a:avLst/>
          </a:prstGeom>
          <a:ln>
            <a:solidFill>
              <a:schemeClr val="accent1"/>
            </a:solidFill>
          </a:ln>
        </p:spPr>
      </p:pic>
      <p:pic>
        <p:nvPicPr>
          <p:cNvPr id="11" name="图片 10" descr="高级检索5"/>
          <p:cNvPicPr>
            <a:picLocks noChangeAspect="1"/>
          </p:cNvPicPr>
          <p:nvPr/>
        </p:nvPicPr>
        <p:blipFill>
          <a:blip r:embed="rId3"/>
          <a:stretch>
            <a:fillRect/>
          </a:stretch>
        </p:blipFill>
        <p:spPr>
          <a:xfrm>
            <a:off x="7582669" y="2108567"/>
            <a:ext cx="4250690" cy="8255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655926" y="1527743"/>
            <a:ext cx="7691064" cy="4816786"/>
          </a:xfrm>
          <a:prstGeom prst="rect">
            <a:avLst/>
          </a:prstGeom>
          <a:ln>
            <a:solidFill>
              <a:schemeClr val="accent1"/>
            </a:solidFill>
          </a:ln>
        </p:spPr>
      </p:pic>
      <p:sp>
        <p:nvSpPr>
          <p:cNvPr id="13" name="矩形: 圆角 1"/>
          <p:cNvSpPr/>
          <p:nvPr/>
        </p:nvSpPr>
        <p:spPr>
          <a:xfrm>
            <a:off x="2236047" y="5018829"/>
            <a:ext cx="3778251" cy="120438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ct val="0"/>
              </a:spcBef>
              <a:spcAft>
                <a:spcPct val="0"/>
              </a:spcAft>
              <a:buClrTx/>
              <a:buSzTx/>
              <a:buFontTx/>
              <a:buNone/>
              <a:defRPr/>
            </a:pPr>
            <a:r>
              <a:rPr kumimoji="0" lang="zh-CN" altLang="en-US" sz="1865" b="0" i="0" u="none" strike="noStrike" kern="1200" cap="none" spc="0" normalizeH="0" baseline="0" noProof="1">
                <a:ln>
                  <a:noFill/>
                </a:ln>
                <a:solidFill>
                  <a:schemeClr val="bg1"/>
                </a:solidFill>
                <a:effectLst/>
                <a:uLnTx/>
                <a:uFillTx/>
                <a:latin typeface="+mn-lt"/>
                <a:ea typeface="+mn-ea"/>
                <a:cs typeface="+mn-cs"/>
                <a:sym typeface="+mn-ea"/>
              </a:rPr>
              <a:t>高级检索：可同时输入多个检索字段和检索词并且可以任意设置个检索字段、检索词之间的逻辑关系，使检索结果个符合需要</a:t>
            </a:r>
            <a:r>
              <a:rPr kumimoji="0" lang="zh-CN" altLang="en-US" sz="1865" b="0" i="0" u="none" strike="noStrike" kern="1200" cap="none" spc="0" normalizeH="0" baseline="0" noProof="1">
                <a:ln>
                  <a:noFill/>
                </a:ln>
                <a:solidFill>
                  <a:schemeClr val="lt1"/>
                </a:solidFill>
                <a:effectLst/>
                <a:uLnTx/>
                <a:uFillTx/>
                <a:latin typeface="+mn-lt"/>
                <a:ea typeface="+mn-ea"/>
                <a:cs typeface="+mn-cs"/>
                <a:sym typeface="+mn-ea"/>
              </a:rPr>
              <a:t>。</a:t>
            </a:r>
            <a:endParaRPr kumimoji="0" lang="zh-CN" altLang="en-US" sz="1865" b="0" i="0" u="none" strike="noStrike" kern="1200" cap="none" spc="0" normalizeH="0" baseline="0" noProof="1">
              <a:ln>
                <a:noFill/>
              </a:ln>
              <a:solidFill>
                <a:schemeClr val="lt1"/>
              </a:solidFill>
              <a:effectLst/>
              <a:uLnTx/>
              <a:uFillTx/>
              <a:latin typeface="+mn-lt"/>
              <a:ea typeface="+mn-ea"/>
              <a:cs typeface="+mn-cs"/>
              <a:sym typeface="+mn-ea"/>
            </a:endParaRPr>
          </a:p>
        </p:txBody>
      </p:sp>
      <p:sp>
        <p:nvSpPr>
          <p:cNvPr id="15" name="矩形: 圆角 12"/>
          <p:cNvSpPr/>
          <p:nvPr/>
        </p:nvSpPr>
        <p:spPr>
          <a:xfrm>
            <a:off x="6994526" y="5017136"/>
            <a:ext cx="2851151" cy="12065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ct val="0"/>
              </a:spcBef>
              <a:spcAft>
                <a:spcPct val="0"/>
              </a:spcAft>
              <a:buClrTx/>
              <a:buSzTx/>
              <a:buFontTx/>
              <a:buNone/>
              <a:defRPr/>
            </a:pPr>
            <a:r>
              <a:rPr kumimoji="0" lang="zh-CN" altLang="en-US" sz="1865" b="0" i="0" u="none" strike="noStrike" kern="1200" cap="none" spc="0" normalizeH="0" baseline="0" noProof="1">
                <a:ln>
                  <a:noFill/>
                </a:ln>
                <a:solidFill>
                  <a:schemeClr val="lt1"/>
                </a:solidFill>
                <a:effectLst/>
                <a:uLnTx/>
                <a:uFillTx/>
                <a:latin typeface="+mn-lt"/>
                <a:ea typeface="+mn-ea"/>
                <a:cs typeface="+mn-cs"/>
                <a:sym typeface="+mn-ea"/>
              </a:rPr>
              <a:t>推荐原因：针对检索意图较为明显的同学来说一次检索即可获取要求的文献，高效且准确。</a:t>
            </a:r>
            <a:endParaRPr kumimoji="0" lang="zh-CN" altLang="en-US" sz="1865" b="0" i="0" u="none" strike="noStrike" kern="1200" cap="none" spc="0" normalizeH="0" baseline="0" noProof="1">
              <a:ln>
                <a:noFill/>
              </a:ln>
              <a:solidFill>
                <a:schemeClr val="lt1"/>
              </a:solidFill>
              <a:effectLst/>
              <a:uLnTx/>
              <a:uFillTx/>
              <a:latin typeface="+mn-lt"/>
              <a:ea typeface="+mn-ea"/>
              <a:cs typeface="+mn-cs"/>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13" grpId="0" bldLvl="0" animBg="1"/>
      <p:bldP spid="15"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247120" y="182880"/>
            <a:ext cx="743585" cy="6813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文本框 17"/>
          <p:cNvSpPr txBox="1"/>
          <p:nvPr/>
        </p:nvSpPr>
        <p:spPr>
          <a:xfrm>
            <a:off x="9005782" y="231775"/>
            <a:ext cx="2661920" cy="583565"/>
          </a:xfrm>
          <a:prstGeom prst="rect">
            <a:avLst/>
          </a:prstGeom>
          <a:noFill/>
        </p:spPr>
        <p:txBody>
          <a:bodyPr wrap="square" rtlCol="0">
            <a:spAutoFit/>
          </a:bodyPr>
          <a:lstStyle/>
          <a:p>
            <a:r>
              <a:rPr lang="en-US" altLang="zh-CN" sz="3200" b="1">
                <a:solidFill>
                  <a:srgbClr val="FF0000"/>
                </a:solidFill>
              </a:rPr>
              <a:t>www.cnki.net</a:t>
            </a:r>
            <a:endParaRPr lang="en-US" altLang="zh-CN" sz="3200" b="1">
              <a:solidFill>
                <a:srgbClr val="FF0000"/>
              </a:solidFill>
            </a:endParaRPr>
          </a:p>
        </p:txBody>
      </p:sp>
      <p:sp>
        <p:nvSpPr>
          <p:cNvPr id="26" name="圆角矩形 25"/>
          <p:cNvSpPr/>
          <p:nvPr/>
        </p:nvSpPr>
        <p:spPr>
          <a:xfrm>
            <a:off x="853440" y="759346"/>
            <a:ext cx="5091853" cy="5672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1">
                <a:ln>
                  <a:noFill/>
                </a:ln>
                <a:solidFill>
                  <a:schemeClr val="lt1"/>
                </a:solidFill>
                <a:effectLst/>
                <a:uLnTx/>
                <a:uFillTx/>
                <a:latin typeface="+mn-lt"/>
                <a:ea typeface="+mn-ea"/>
                <a:cs typeface="+mn-cs"/>
                <a:sym typeface="+mn-ea"/>
              </a:rPr>
              <a:t>文献检索   关于“检索字段：主题”</a:t>
            </a:r>
            <a:endParaRPr kumimoji="0" lang="zh-CN" altLang="en-US" sz="2400" b="0" i="0" u="none" strike="noStrike" kern="1200" cap="none" spc="0" normalizeH="0" baseline="0" noProof="1">
              <a:ln>
                <a:noFill/>
              </a:ln>
              <a:solidFill>
                <a:schemeClr val="lt1"/>
              </a:solidFill>
              <a:effectLst/>
              <a:uLnTx/>
              <a:uFillTx/>
              <a:latin typeface="+mn-lt"/>
              <a:ea typeface="+mn-ea"/>
              <a:cs typeface="+mn-cs"/>
              <a:sym typeface="+mn-ea"/>
            </a:endParaRPr>
          </a:p>
        </p:txBody>
      </p:sp>
      <p:pic>
        <p:nvPicPr>
          <p:cNvPr id="19" name="图片 18"/>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924624" y="1495092"/>
            <a:ext cx="7773424" cy="4724400"/>
          </a:xfrm>
          <a:prstGeom prst="rect">
            <a:avLst/>
          </a:prstGeom>
          <a:ln>
            <a:solidFill>
              <a:schemeClr val="accent1"/>
            </a:solidFill>
          </a:ln>
        </p:spPr>
      </p:pic>
      <p:sp>
        <p:nvSpPr>
          <p:cNvPr id="20" name="矩形: 圆角 17"/>
          <p:cNvSpPr/>
          <p:nvPr/>
        </p:nvSpPr>
        <p:spPr>
          <a:xfrm>
            <a:off x="640080" y="4531360"/>
            <a:ext cx="5305213" cy="197781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2135" dirty="0"/>
              <a:t>算法：</a:t>
            </a:r>
            <a:endParaRPr lang="en-US" altLang="zh-CN" sz="2135" dirty="0"/>
          </a:p>
          <a:p>
            <a:pPr algn="just"/>
            <a:r>
              <a:rPr lang="zh-CN" altLang="en-US" sz="2135" dirty="0"/>
              <a:t>“主题”字段更新了检索算法（</a:t>
            </a:r>
            <a:r>
              <a:rPr lang="en-US" altLang="zh-CN" sz="2135" dirty="0"/>
              <a:t>BM2.5F</a:t>
            </a:r>
            <a:r>
              <a:rPr lang="zh-CN" altLang="en-US" sz="2135" dirty="0"/>
              <a:t>的升级），帮助读者定位与需求最相关的文献；升级前“主题”字段是“篇名</a:t>
            </a:r>
            <a:r>
              <a:rPr lang="en-US" altLang="zh-CN" sz="2135" dirty="0"/>
              <a:t>+</a:t>
            </a:r>
            <a:r>
              <a:rPr lang="zh-CN" altLang="en-US" sz="2135" dirty="0"/>
              <a:t>关键词</a:t>
            </a:r>
            <a:r>
              <a:rPr lang="en-US" altLang="zh-CN" sz="2135" dirty="0"/>
              <a:t>+</a:t>
            </a:r>
            <a:r>
              <a:rPr lang="zh-CN" altLang="en-US" sz="2135" dirty="0"/>
              <a:t>摘要”的组合式检索；升级后根据文中词汇整体的标引情况检索。</a:t>
            </a:r>
            <a:endParaRPr lang="zh-CN" altLang="en-US" sz="2135" dirty="0"/>
          </a:p>
        </p:txBody>
      </p:sp>
      <p:pic>
        <p:nvPicPr>
          <p:cNvPr id="17" name="图片 16" descr="微信截图_20190521160600"/>
          <p:cNvPicPr>
            <a:picLocks noChangeAspect="1"/>
          </p:cNvPicPr>
          <p:nvPr/>
        </p:nvPicPr>
        <p:blipFill>
          <a:blip r:embed="rId2"/>
          <a:stretch>
            <a:fillRect/>
          </a:stretch>
        </p:blipFill>
        <p:spPr>
          <a:xfrm>
            <a:off x="1420606" y="1495092"/>
            <a:ext cx="8025553" cy="4724400"/>
          </a:xfrm>
          <a:prstGeom prst="rect">
            <a:avLst/>
          </a:prstGeom>
          <a:ln>
            <a:solidFill>
              <a:schemeClr val="accent1"/>
            </a:solidFill>
          </a:ln>
        </p:spPr>
      </p:pic>
      <p:sp>
        <p:nvSpPr>
          <p:cNvPr id="15" name="文本框 14"/>
          <p:cNvSpPr txBox="1"/>
          <p:nvPr/>
        </p:nvSpPr>
        <p:spPr>
          <a:xfrm>
            <a:off x="747395" y="241935"/>
            <a:ext cx="3188970"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主题检索算法</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860620" y="1495092"/>
            <a:ext cx="8367858" cy="3812024"/>
          </a:xfrm>
          <a:prstGeom prst="rect">
            <a:avLst/>
          </a:prstGeom>
          <a:ln>
            <a:solidFill>
              <a:schemeClr val="accent1"/>
            </a:solidFill>
          </a:ln>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238522" y="1495092"/>
            <a:ext cx="9028854" cy="4095707"/>
          </a:xfrm>
          <a:prstGeom prst="rect">
            <a:avLst/>
          </a:prstGeom>
          <a:ln>
            <a:solidFill>
              <a:schemeClr val="accent1"/>
            </a:solidFill>
          </a:ln>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3609" y="1491574"/>
            <a:ext cx="9277320" cy="4120051"/>
          </a:xfrm>
          <a:prstGeom prst="rect">
            <a:avLst/>
          </a:prstGeom>
          <a:ln>
            <a:solidFill>
              <a:schemeClr val="accent1"/>
            </a:solidFill>
          </a:ln>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0"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1197590" y="191135"/>
            <a:ext cx="757555" cy="6953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2" name="图片 1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998184" y="763905"/>
            <a:ext cx="9727238" cy="5852160"/>
          </a:xfrm>
          <a:prstGeom prst="rect">
            <a:avLst/>
          </a:prstGeom>
          <a:ln>
            <a:solidFill>
              <a:schemeClr val="accent1"/>
            </a:solidFill>
          </a:ln>
        </p:spPr>
      </p:pic>
      <p:sp>
        <p:nvSpPr>
          <p:cNvPr id="17" name="文本框 16"/>
          <p:cNvSpPr txBox="1"/>
          <p:nvPr/>
        </p:nvSpPr>
        <p:spPr>
          <a:xfrm>
            <a:off x="747395" y="241935"/>
            <a:ext cx="4290060"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资源获取——分组浏览</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
        <p:nvSpPr>
          <p:cNvPr id="4" name="矩形: 圆角 12"/>
          <p:cNvSpPr/>
          <p:nvPr/>
        </p:nvSpPr>
        <p:spPr>
          <a:xfrm>
            <a:off x="8676006" y="4552316"/>
            <a:ext cx="2851151" cy="12065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ct val="0"/>
              </a:spcBef>
              <a:spcAft>
                <a:spcPct val="0"/>
              </a:spcAft>
              <a:buClrTx/>
              <a:buSzTx/>
              <a:buFontTx/>
              <a:buNone/>
              <a:defRPr/>
            </a:pPr>
            <a:r>
              <a:rPr kumimoji="0" lang="zh-CN" altLang="en-US" sz="1865" b="0" i="0" u="none" strike="noStrike" kern="1200" cap="none" spc="0" normalizeH="0" baseline="0" noProof="1">
                <a:ln>
                  <a:noFill/>
                </a:ln>
                <a:solidFill>
                  <a:schemeClr val="lt1"/>
                </a:solidFill>
                <a:effectLst/>
                <a:uLnTx/>
                <a:uFillTx/>
                <a:latin typeface="+mn-lt"/>
                <a:ea typeface="+mn-ea"/>
                <a:cs typeface="+mn-cs"/>
                <a:sym typeface="+mn-ea"/>
              </a:rPr>
              <a:t>可以通过分组浏览查找某一领域内发文量较多的作者、机构，以及获得基金支持的文章</a:t>
            </a:r>
            <a:endParaRPr kumimoji="0" lang="zh-CN" altLang="en-US" sz="1865" b="0" i="0" u="none" strike="noStrike" kern="1200" cap="none" spc="0" normalizeH="0" baseline="0" noProof="1">
              <a:ln>
                <a:noFill/>
              </a:ln>
              <a:solidFill>
                <a:schemeClr val="lt1"/>
              </a:solidFill>
              <a:effectLst/>
              <a:uLnTx/>
              <a:uFillTx/>
              <a:latin typeface="+mn-lt"/>
              <a:ea typeface="+mn-ea"/>
              <a:cs typeface="+mn-cs"/>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11197590" y="160020"/>
            <a:ext cx="726440" cy="6800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2" name="图片 1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95546" y="897338"/>
            <a:ext cx="7583897" cy="4604509"/>
          </a:xfrm>
          <a:prstGeom prst="rect">
            <a:avLst/>
          </a:prstGeom>
          <a:ln>
            <a:solidFill>
              <a:schemeClr val="accent1"/>
            </a:solidFill>
          </a:ln>
          <a:effectLst>
            <a:outerShdw blurRad="292100" dist="139700" dir="2700000" algn="tl" rotWithShape="0">
              <a:srgbClr val="333333">
                <a:alpha val="65000"/>
              </a:srgbClr>
            </a:outerShdw>
          </a:effectLst>
        </p:spPr>
      </p:pic>
      <p:sp>
        <p:nvSpPr>
          <p:cNvPr id="16" name="矩形: 圆角 11"/>
          <p:cNvSpPr/>
          <p:nvPr/>
        </p:nvSpPr>
        <p:spPr>
          <a:xfrm>
            <a:off x="8305800" y="751417"/>
            <a:ext cx="3886200" cy="56134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hangingPunct="0">
              <a:buFontTx/>
              <a:buNone/>
              <a:defRPr/>
            </a:pPr>
            <a:r>
              <a:rPr lang="zh-CN" altLang="en-US" sz="2400" noProof="1">
                <a:latin typeface="微软雅黑" panose="020B0503020204020204" pitchFamily="34" charset="-122"/>
                <a:ea typeface="微软雅黑" panose="020B0503020204020204" pitchFamily="34" charset="-122"/>
                <a:sym typeface="+mn-ea"/>
              </a:rPr>
              <a:t>通过 </a:t>
            </a:r>
            <a:r>
              <a:rPr lang="zh-CN" altLang="en-US" sz="2400" b="1" noProof="1">
                <a:latin typeface="微软雅黑" panose="020B0503020204020204" pitchFamily="34" charset="-122"/>
                <a:ea typeface="微软雅黑" panose="020B0503020204020204" pitchFamily="34" charset="-122"/>
                <a:sym typeface="+mn-ea"/>
              </a:rPr>
              <a:t>高被引、高下载 </a:t>
            </a:r>
            <a:r>
              <a:rPr lang="zh-CN" altLang="en-US" sz="2400" noProof="1">
                <a:latin typeface="微软雅黑" panose="020B0503020204020204" pitchFamily="34" charset="-122"/>
                <a:ea typeface="微软雅黑" panose="020B0503020204020204" pitchFamily="34" charset="-122"/>
                <a:sym typeface="+mn-ea"/>
              </a:rPr>
              <a:t>判断一篇文章的优劣。</a:t>
            </a:r>
            <a:r>
              <a:rPr lang="zh-CN" altLang="en-US" sz="1865" noProof="1">
                <a:sym typeface="+mn-ea"/>
              </a:rPr>
              <a:t> </a:t>
            </a:r>
            <a:endParaRPr lang="zh-CN" altLang="en-US" sz="1865" noProof="1">
              <a:sym typeface="+mn-ea"/>
            </a:endParaRPr>
          </a:p>
          <a:p>
            <a:pPr defTabSz="914400">
              <a:buFontTx/>
              <a:buNone/>
              <a:defRPr/>
            </a:pPr>
            <a:r>
              <a:rPr lang="zh-CN" altLang="en-US" sz="1865" noProof="1">
                <a:sym typeface="+mn-ea"/>
              </a:rPr>
              <a:t>相关度是综合检索词的发表时间、下载及被引等计量指标，排序越靠前的文章与检索词的相关度越高。</a:t>
            </a:r>
            <a:endParaRPr lang="zh-CN" altLang="en-US" sz="1865" noProof="1">
              <a:sym typeface="+mn-ea"/>
            </a:endParaRPr>
          </a:p>
          <a:p>
            <a:pPr defTabSz="914400">
              <a:buFontTx/>
              <a:buNone/>
              <a:defRPr/>
            </a:pPr>
            <a:r>
              <a:rPr lang="zh-CN" altLang="en-US" sz="1865" noProof="1">
                <a:sym typeface="+mn-ea"/>
              </a:rPr>
              <a:t>发表时间可按照文献发表时间进行筛选找到最新或最早出版的文献。</a:t>
            </a:r>
            <a:endParaRPr lang="en-US" altLang="zh-CN" sz="2400" noProof="1">
              <a:latin typeface="微软雅黑" panose="020B0503020204020204" pitchFamily="34" charset="-122"/>
              <a:ea typeface="微软雅黑" panose="020B0503020204020204" pitchFamily="34" charset="-122"/>
              <a:sym typeface="+mn-ea"/>
            </a:endParaRPr>
          </a:p>
          <a:p>
            <a:pPr defTabSz="914400">
              <a:buFontTx/>
              <a:buNone/>
              <a:defRPr/>
            </a:pPr>
            <a:r>
              <a:rPr lang="zh-CN" altLang="en-US" sz="1865" noProof="1">
                <a:sym typeface="+mn-ea"/>
              </a:rPr>
              <a:t>下载频次依据文献被下载次数进行排序。下载频次最多的文献往往是传播最广、最受欢迎程度较高的文献。</a:t>
            </a:r>
            <a:endParaRPr lang="zh-CN" altLang="en-US" sz="1865" noProof="1">
              <a:sym typeface="+mn-ea"/>
            </a:endParaRPr>
          </a:p>
          <a:p>
            <a:pPr defTabSz="914400">
              <a:buFontTx/>
              <a:buNone/>
              <a:defRPr/>
            </a:pPr>
            <a:r>
              <a:rPr lang="zh-CN" altLang="en-US" sz="1865" noProof="1">
                <a:sym typeface="+mn-ea"/>
              </a:rPr>
              <a:t>被引频次根据文献被引用次数进行排序。按被引频次排序能帮助读者选出被学术同行引用较多，学术影响力高的优秀文献以及优秀出版物。</a:t>
            </a:r>
            <a:endParaRPr lang="zh-CN" altLang="en-US" sz="1865" noProof="1">
              <a:sym typeface="+mn-ea"/>
            </a:endParaRPr>
          </a:p>
        </p:txBody>
      </p:sp>
      <p:sp>
        <p:nvSpPr>
          <p:cNvPr id="17" name="文本框 16"/>
          <p:cNvSpPr txBox="1"/>
          <p:nvPr/>
        </p:nvSpPr>
        <p:spPr>
          <a:xfrm>
            <a:off x="747395" y="241935"/>
            <a:ext cx="3188970"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资源获取——排序</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04862" y="1207543"/>
            <a:ext cx="7565266" cy="4585716"/>
          </a:xfrm>
          <a:prstGeom prst="rect">
            <a:avLst/>
          </a:prstGeom>
          <a:ln>
            <a:solidFill>
              <a:schemeClr val="accent1"/>
            </a:solidFill>
          </a:ln>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70099" y="1539445"/>
            <a:ext cx="7634792" cy="4554360"/>
          </a:xfrm>
          <a:prstGeom prst="rect">
            <a:avLst/>
          </a:prstGeom>
          <a:ln>
            <a:solidFill>
              <a:schemeClr val="accent1"/>
            </a:solidFill>
          </a:ln>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a:gradFill>
            <a:gsLst>
              <a:gs pos="10000">
                <a:schemeClr val="bg1"/>
              </a:gs>
              <a:gs pos="100000">
                <a:schemeClr val="bg1">
                  <a:alpha val="0"/>
                </a:schemeClr>
              </a:gs>
              <a:gs pos="48000">
                <a:schemeClr val="bg1">
                  <a:alpha val="50000"/>
                </a:schemeClr>
              </a:gs>
            </a:gsLst>
            <a:lin ang="5400000" scaled="1"/>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10600030101010101" charset="-122"/>
              <a:ea typeface="等线" panose="02010600030101010101" charset="-122"/>
            </a:endParaRPr>
          </a:p>
        </p:txBody>
      </p:sp>
      <p:pic>
        <p:nvPicPr>
          <p:cNvPr id="5" name="图片 4" descr="C:\Users\Administrator\Desktop\IMG_20190718_154056.jpgIMG_20190718_154056"/>
          <p:cNvPicPr>
            <a:picLocks noChangeAspect="1"/>
          </p:cNvPicPr>
          <p:nvPr/>
        </p:nvPicPr>
        <p:blipFill rotWithShape="1">
          <a:blip r:embed="rId1"/>
          <a:srcRect/>
          <a:stretch>
            <a:fillRect/>
          </a:stretch>
        </p:blipFill>
        <p:spPr>
          <a:xfrm>
            <a:off x="0" y="0"/>
            <a:ext cx="12884785" cy="7274560"/>
          </a:xfrm>
          <a:prstGeom prst="rect">
            <a:avLst/>
          </a:prstGeom>
        </p:spPr>
      </p:pic>
      <p:sp>
        <p:nvSpPr>
          <p:cNvPr id="8" name="文本框 7"/>
          <p:cNvSpPr txBox="1"/>
          <p:nvPr/>
        </p:nvSpPr>
        <p:spPr>
          <a:xfrm>
            <a:off x="2759783" y="2358393"/>
            <a:ext cx="6672434"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2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文献学习</a:t>
            </a:r>
            <a:endParaRPr kumimoji="0" lang="zh-CN" altLang="en-US" sz="6000" b="1" i="0" u="none" strike="noStrike" kern="1200" cap="none" spc="2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endParaRPr>
          </a:p>
        </p:txBody>
      </p:sp>
      <p:sp>
        <p:nvSpPr>
          <p:cNvPr id="10" name="文本框 9"/>
          <p:cNvSpPr txBox="1"/>
          <p:nvPr/>
        </p:nvSpPr>
        <p:spPr>
          <a:xfrm>
            <a:off x="4919235" y="1443985"/>
            <a:ext cx="2353530"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1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PART 04</a:t>
            </a:r>
            <a:endParaRPr kumimoji="0" lang="zh-CN" altLang="en-US" sz="3200" b="0" i="0" u="none" strike="noStrike" kern="1200" cap="none" spc="1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5924550" y="2171700"/>
            <a:ext cx="3429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226800" y="151765"/>
            <a:ext cx="774700" cy="7899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7" name="TextBox 18"/>
          <p:cNvSpPr txBox="1"/>
          <p:nvPr/>
        </p:nvSpPr>
        <p:spPr>
          <a:xfrm>
            <a:off x="777240" y="2018453"/>
            <a:ext cx="10463953" cy="3779520"/>
          </a:xfrm>
          <a:prstGeom prst="rect">
            <a:avLst/>
          </a:prstGeom>
          <a:noFill/>
          <a:ln>
            <a:solidFill>
              <a:srgbClr val="157E9F"/>
            </a:solidFill>
          </a:ln>
        </p:spPr>
        <p:txBody>
          <a:bodyPr wrap="square" rtlCol="0">
            <a:spAutoFit/>
          </a:bodyPr>
          <a:lstStyle/>
          <a:p>
            <a:pPr marL="285750" indent="-285750">
              <a:lnSpc>
                <a:spcPct val="140000"/>
              </a:lnSpc>
              <a:buFont typeface="Wingdings" panose="05000000000000000000" charset="0"/>
              <a:buChar char="l"/>
            </a:pPr>
            <a:r>
              <a:rPr lang="zh-CN" altLang="en-US" sz="2135" b="1" dirty="0">
                <a:solidFill>
                  <a:schemeClr val="tx1">
                    <a:lumMod val="75000"/>
                    <a:lumOff val="25000"/>
                  </a:schemeClr>
                </a:solidFill>
                <a:latin typeface="微软雅黑" panose="020B0503020204020204" pitchFamily="34" charset="-122"/>
                <a:ea typeface="微软雅黑" panose="020B0503020204020204" pitchFamily="34" charset="-122"/>
                <a:cs typeface="Levenim MT" panose="02010502060101010101" pitchFamily="2" charset="-79"/>
              </a:rPr>
              <a:t>标题</a:t>
            </a:r>
            <a:r>
              <a:rPr lang="zh-CN" altLang="en-US" sz="2135" b="1" dirty="0">
                <a:solidFill>
                  <a:schemeClr val="tx1">
                    <a:lumMod val="75000"/>
                    <a:lumOff val="25000"/>
                  </a:schemeClr>
                </a:solidFill>
                <a:latin typeface="微软雅黑" panose="020B0503020204020204" pitchFamily="34" charset="-122"/>
                <a:ea typeface="微软雅黑" panose="020B0503020204020204" pitchFamily="34" charset="-122"/>
                <a:cs typeface="Levenim MT" panose="02010502060101010101" pitchFamily="2" charset="-79"/>
                <a:sym typeface="+mn-ea"/>
              </a:rPr>
              <a:t>：</a:t>
            </a: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cs typeface="Levenim MT" panose="02010502060101010101" pitchFamily="2" charset="-79"/>
              </a:rPr>
              <a:t>最直</a:t>
            </a: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cs typeface="Levenim MT" panose="02010502060101010101" pitchFamily="2" charset="-79"/>
                <a:sym typeface="+mn-ea"/>
              </a:rPr>
              <a:t>获取</a:t>
            </a: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cs typeface="Levenim MT" panose="02010502060101010101" pitchFamily="2" charset="-79"/>
              </a:rPr>
              <a:t>论文的中心思想；</a:t>
            </a:r>
            <a:endPar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cs typeface="Levenim MT" panose="02010502060101010101" pitchFamily="2" charset="-79"/>
            </a:endParaRPr>
          </a:p>
          <a:p>
            <a:pPr marL="285750" indent="-285750">
              <a:lnSpc>
                <a:spcPct val="140000"/>
              </a:lnSpc>
              <a:buFont typeface="Wingdings" panose="05000000000000000000" charset="0"/>
              <a:buChar char="l"/>
            </a:pPr>
            <a:r>
              <a:rPr lang="zh-CN" altLang="en-US" sz="2135" b="1" dirty="0">
                <a:solidFill>
                  <a:schemeClr val="tx1">
                    <a:lumMod val="75000"/>
                    <a:lumOff val="25000"/>
                  </a:schemeClr>
                </a:solidFill>
                <a:latin typeface="微软雅黑" panose="020B0503020204020204" pitchFamily="34" charset="-122"/>
                <a:ea typeface="微软雅黑" panose="020B0503020204020204" pitchFamily="34" charset="-122"/>
                <a:cs typeface="Levenim MT" panose="02010502060101010101" pitchFamily="2" charset="-79"/>
              </a:rPr>
              <a:t>摘要、结论</a:t>
            </a:r>
            <a:r>
              <a:rPr lang="zh-CN" altLang="en-US" sz="2135" b="1" dirty="0">
                <a:solidFill>
                  <a:schemeClr val="tx1">
                    <a:lumMod val="75000"/>
                    <a:lumOff val="25000"/>
                  </a:schemeClr>
                </a:solidFill>
                <a:latin typeface="微软雅黑" panose="020B0503020204020204" pitchFamily="34" charset="-122"/>
                <a:ea typeface="微软雅黑" panose="020B0503020204020204" pitchFamily="34" charset="-122"/>
                <a:cs typeface="Levenim MT" panose="02010502060101010101" pitchFamily="2" charset="-79"/>
                <a:sym typeface="+mn-ea"/>
              </a:rPr>
              <a:t>：</a:t>
            </a: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cs typeface="Levenim MT" panose="02010502060101010101" pitchFamily="2" charset="-79"/>
              </a:rPr>
              <a:t>通过阅读摘要和结论得出一个总体思路；</a:t>
            </a:r>
            <a:endPar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cs typeface="Levenim MT" panose="02010502060101010101" pitchFamily="2" charset="-79"/>
            </a:endParaRPr>
          </a:p>
          <a:p>
            <a:pPr marL="285750" indent="-285750">
              <a:lnSpc>
                <a:spcPct val="140000"/>
              </a:lnSpc>
              <a:buFont typeface="Wingdings" panose="05000000000000000000" charset="0"/>
              <a:buChar char="l"/>
            </a:pPr>
            <a:r>
              <a:rPr lang="zh-CN" altLang="en-US" sz="2135" b="1" dirty="0">
                <a:solidFill>
                  <a:schemeClr val="tx1">
                    <a:lumMod val="75000"/>
                    <a:lumOff val="25000"/>
                  </a:schemeClr>
                </a:solidFill>
                <a:latin typeface="微软雅黑" panose="020B0503020204020204" pitchFamily="34" charset="-122"/>
                <a:ea typeface="微软雅黑" panose="020B0503020204020204" pitchFamily="34" charset="-122"/>
                <a:cs typeface="Levenim MT" panose="02010502060101010101" pitchFamily="2" charset="-79"/>
              </a:rPr>
              <a:t>图表</a:t>
            </a:r>
            <a:r>
              <a:rPr lang="zh-CN" altLang="en-US" sz="2135" b="1" dirty="0">
                <a:solidFill>
                  <a:schemeClr val="tx1">
                    <a:lumMod val="75000"/>
                    <a:lumOff val="25000"/>
                  </a:schemeClr>
                </a:solidFill>
                <a:latin typeface="微软雅黑" panose="020B0503020204020204" pitchFamily="34" charset="-122"/>
                <a:ea typeface="微软雅黑" panose="020B0503020204020204" pitchFamily="34" charset="-122"/>
                <a:cs typeface="Levenim MT" panose="02010502060101010101" pitchFamily="2" charset="-79"/>
                <a:sym typeface="+mn-ea"/>
              </a:rPr>
              <a:t>：</a:t>
            </a: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cs typeface="Levenim MT" panose="02010502060101010101" pitchFamily="2" charset="-79"/>
              </a:rPr>
              <a:t>体现出完全客观的研究结果；</a:t>
            </a:r>
            <a:endPar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cs typeface="Levenim MT" panose="02010502060101010101" pitchFamily="2" charset="-79"/>
            </a:endParaRPr>
          </a:p>
          <a:p>
            <a:pPr marL="285750" indent="-285750">
              <a:lnSpc>
                <a:spcPct val="140000"/>
              </a:lnSpc>
              <a:buFont typeface="Wingdings" panose="05000000000000000000" charset="0"/>
              <a:buChar char="l"/>
            </a:pPr>
            <a:r>
              <a:rPr lang="zh-CN" altLang="en-US" sz="2135" b="1" dirty="0">
                <a:solidFill>
                  <a:schemeClr val="tx1">
                    <a:lumMod val="75000"/>
                    <a:lumOff val="25000"/>
                  </a:schemeClr>
                </a:solidFill>
                <a:latin typeface="微软雅黑" panose="020B0503020204020204" pitchFamily="34" charset="-122"/>
                <a:ea typeface="微软雅黑" panose="020B0503020204020204" pitchFamily="34" charset="-122"/>
                <a:cs typeface="Levenim MT" panose="02010502060101010101" pitchFamily="2" charset="-79"/>
              </a:rPr>
              <a:t>讨论</a:t>
            </a:r>
            <a:r>
              <a:rPr lang="zh-CN" altLang="en-US" sz="2135" b="1" dirty="0">
                <a:solidFill>
                  <a:schemeClr val="tx1">
                    <a:lumMod val="75000"/>
                    <a:lumOff val="25000"/>
                  </a:schemeClr>
                </a:solidFill>
                <a:latin typeface="微软雅黑" panose="020B0503020204020204" pitchFamily="34" charset="-122"/>
                <a:ea typeface="微软雅黑" panose="020B0503020204020204" pitchFamily="34" charset="-122"/>
                <a:cs typeface="Levenim MT" panose="02010502060101010101" pitchFamily="2" charset="-79"/>
                <a:sym typeface="+mn-ea"/>
              </a:rPr>
              <a:t>：</a:t>
            </a: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cs typeface="Levenim MT" panose="02010502060101010101" pitchFamily="2" charset="-79"/>
              </a:rPr>
              <a:t>以了解这篇论文如何适用于一般的知识体系，寻找研究局限性，以及对研究结论的合理性的阐释。</a:t>
            </a:r>
            <a:endPar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cs typeface="Levenim MT" panose="02010502060101010101" pitchFamily="2" charset="-79"/>
            </a:endParaRPr>
          </a:p>
          <a:p>
            <a:pPr marL="285750" indent="-285750">
              <a:lnSpc>
                <a:spcPct val="140000"/>
              </a:lnSpc>
              <a:buFont typeface="Wingdings" panose="05000000000000000000" charset="0"/>
              <a:buChar char="l"/>
            </a:pPr>
            <a:r>
              <a:rPr lang="zh-CN" altLang="en-US" sz="2135" b="1" dirty="0">
                <a:solidFill>
                  <a:schemeClr val="tx1">
                    <a:lumMod val="75000"/>
                    <a:lumOff val="25000"/>
                  </a:schemeClr>
                </a:solidFill>
                <a:latin typeface="微软雅黑" panose="020B0503020204020204" pitchFamily="34" charset="-122"/>
                <a:ea typeface="微软雅黑" panose="020B0503020204020204" pitchFamily="34" charset="-122"/>
                <a:cs typeface="Levenim MT" panose="02010502060101010101" pitchFamily="2" charset="-79"/>
                <a:sym typeface="+mn-ea"/>
              </a:rPr>
              <a:t>参考文献：</a:t>
            </a: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cs typeface="Levenim MT" panose="02010502060101010101" pitchFamily="2" charset="-79"/>
                <a:sym typeface="+mn-ea"/>
              </a:rPr>
              <a:t>会告诉你进行类似研究的同行都做了哪些工作；</a:t>
            </a:r>
            <a:endPar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cs typeface="Levenim MT" panose="02010502060101010101" pitchFamily="2" charset="-79"/>
            </a:endParaRPr>
          </a:p>
          <a:p>
            <a:pPr marL="285750" indent="-285750">
              <a:lnSpc>
                <a:spcPct val="140000"/>
              </a:lnSpc>
              <a:buFont typeface="Wingdings" panose="05000000000000000000" charset="0"/>
              <a:buChar char="l"/>
            </a:pPr>
            <a:r>
              <a:rPr lang="zh-CN" altLang="en-US" sz="2135" b="1" dirty="0">
                <a:solidFill>
                  <a:schemeClr val="tx1">
                    <a:lumMod val="75000"/>
                    <a:lumOff val="25000"/>
                  </a:schemeClr>
                </a:solidFill>
                <a:latin typeface="微软雅黑" panose="020B0503020204020204" pitchFamily="34" charset="-122"/>
                <a:ea typeface="微软雅黑" panose="020B0503020204020204" pitchFamily="34" charset="-122"/>
                <a:cs typeface="Levenim MT" panose="02010502060101010101" pitchFamily="2" charset="-79"/>
              </a:rPr>
              <a:t>做笔记</a:t>
            </a:r>
            <a:r>
              <a:rPr lang="zh-CN" altLang="en-US" sz="2135" b="1" dirty="0">
                <a:solidFill>
                  <a:schemeClr val="tx1">
                    <a:lumMod val="75000"/>
                    <a:lumOff val="25000"/>
                  </a:schemeClr>
                </a:solidFill>
                <a:latin typeface="微软雅黑" panose="020B0503020204020204" pitchFamily="34" charset="-122"/>
                <a:ea typeface="微软雅黑" panose="020B0503020204020204" pitchFamily="34" charset="-122"/>
                <a:cs typeface="Levenim MT" panose="02010502060101010101" pitchFamily="2" charset="-79"/>
                <a:sym typeface="+mn-ea"/>
              </a:rPr>
              <a:t>：</a:t>
            </a: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cs typeface="Levenim MT" panose="02010502060101010101" pitchFamily="2" charset="-79"/>
              </a:rPr>
              <a:t>将每篇文献中某个特定主题的信息保存在一个 Word 文档中或者利用专业笔记记录软件，方便以后查阅。</a:t>
            </a:r>
            <a:endPar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cs typeface="Levenim MT" panose="02010502060101010101" pitchFamily="2" charset="-79"/>
            </a:endParaRPr>
          </a:p>
        </p:txBody>
      </p:sp>
      <p:sp>
        <p:nvSpPr>
          <p:cNvPr id="18" name="燕尾形 17"/>
          <p:cNvSpPr/>
          <p:nvPr/>
        </p:nvSpPr>
        <p:spPr>
          <a:xfrm>
            <a:off x="777240" y="1396153"/>
            <a:ext cx="519853" cy="283633"/>
          </a:xfrm>
          <a:prstGeom prst="chevron">
            <a:avLst/>
          </a:prstGeom>
          <a:gradFill>
            <a:gsLst>
              <a:gs pos="0">
                <a:srgbClr val="9EE256"/>
              </a:gs>
              <a:gs pos="100000">
                <a:srgbClr val="52762D"/>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燕尾形 18"/>
          <p:cNvSpPr/>
          <p:nvPr/>
        </p:nvSpPr>
        <p:spPr>
          <a:xfrm>
            <a:off x="929640" y="1396153"/>
            <a:ext cx="519853" cy="283633"/>
          </a:xfrm>
          <a:prstGeom prst="chevron">
            <a:avLst/>
          </a:prstGeom>
          <a:gradFill>
            <a:gsLst>
              <a:gs pos="0">
                <a:srgbClr val="14CD68"/>
              </a:gs>
              <a:gs pos="100000">
                <a:srgbClr val="0B6E38"/>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燕尾形 21"/>
          <p:cNvSpPr/>
          <p:nvPr/>
        </p:nvSpPr>
        <p:spPr>
          <a:xfrm>
            <a:off x="1082040" y="1396153"/>
            <a:ext cx="519853" cy="283633"/>
          </a:xfrm>
          <a:prstGeom prst="chevron">
            <a:avLst/>
          </a:prstGeom>
          <a:gradFill>
            <a:gsLst>
              <a:gs pos="0">
                <a:srgbClr val="14CD68"/>
              </a:gs>
              <a:gs pos="100000">
                <a:srgbClr val="035C7D"/>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文本框 19"/>
          <p:cNvSpPr txBox="1"/>
          <p:nvPr/>
        </p:nvSpPr>
        <p:spPr>
          <a:xfrm>
            <a:off x="1970193" y="1292013"/>
            <a:ext cx="7997613" cy="501650"/>
          </a:xfrm>
          <a:prstGeom prst="rect">
            <a:avLst/>
          </a:prstGeom>
          <a:noFill/>
        </p:spPr>
        <p:txBody>
          <a:bodyPr wrap="square" rtlCol="0">
            <a:spAutoFit/>
          </a:bodyPr>
          <a:lstStyle/>
          <a:p>
            <a:pPr algn="l"/>
            <a:r>
              <a:rPr lang="zh-CN" altLang="en-US" sz="2665" b="1">
                <a:solidFill>
                  <a:schemeClr val="tx1">
                    <a:lumMod val="75000"/>
                    <a:lumOff val="25000"/>
                  </a:schemeClr>
                </a:solidFill>
                <a:latin typeface="微软雅黑" panose="020B0503020204020204" pitchFamily="34" charset="-122"/>
                <a:ea typeface="微软雅黑" panose="020B0503020204020204" pitchFamily="34" charset="-122"/>
              </a:rPr>
              <a:t>如何阅读一篇文献？</a:t>
            </a:r>
            <a:endParaRPr lang="zh-CN" altLang="en-US" sz="2665"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747395" y="241935"/>
            <a:ext cx="3188970"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文献学习</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000" fill="hold">
                                          <p:stCondLst>
                                            <p:cond delay="0"/>
                                          </p:stCondLst>
                                        </p:cTn>
                                        <p:tgtEl>
                                          <p:spTgt spid="20"/>
                                        </p:tgtEl>
                                        <p:attrNameLst>
                                          <p:attrName>style.visibility</p:attrName>
                                        </p:attrNameLst>
                                      </p:cBhvr>
                                      <p:to>
                                        <p:strVal val="visible"/>
                                      </p:to>
                                    </p:set>
                                    <p:animEffect transition="in" filter="diamond(in)">
                                      <p:cBhvr>
                                        <p:cTn id="7" dur="1000"/>
                                        <p:tgtEl>
                                          <p:spTgt spid="20"/>
                                        </p:tgtEl>
                                      </p:cBhvr>
                                    </p:animEffect>
                                  </p:childTnLst>
                                </p:cTn>
                              </p:par>
                            </p:childTnLst>
                          </p:cTn>
                        </p:par>
                        <p:par>
                          <p:cTn id="8" fill="hold">
                            <p:stCondLst>
                              <p:cond delay="1000"/>
                            </p:stCondLst>
                            <p:childTnLst>
                              <p:par>
                                <p:cTn id="9" presetID="12" presetClass="path" presetSubtype="0" accel="50000" decel="50000" fill="hold" grpId="0" nodeType="afterEffect">
                                  <p:stCondLst>
                                    <p:cond delay="0"/>
                                  </p:stCondLst>
                                  <p:childTnLst>
                                    <p:animMotion origin="layout" path="M 0 0 C 0.03 -0.038 0.075 -0.062 0.125 -0.062 C 0.175 -0.062 0.22 -0.038 0.25 0 C 0.22 0.038 0.175 0.062 0.125 0.062 C 0.075 0.062 0.03 0.038 0 0 Z" pathEditMode="relative" ptsTypes="">
                                      <p:cBhvr>
                                        <p:cTn id="10" dur="1000" fill="hold"/>
                                        <p:tgtEl>
                                          <p:spTgt spid="18"/>
                                        </p:tgtEl>
                                        <p:attrNameLst>
                                          <p:attrName>ppt_x</p:attrName>
                                          <p:attrName>ppt_y</p:attrName>
                                        </p:attrNameLst>
                                      </p:cBhvr>
                                    </p:animMotion>
                                  </p:childTnLst>
                                </p:cTn>
                              </p:par>
                              <p:par>
                                <p:cTn id="11" presetID="12" presetClass="path" presetSubtype="0" accel="50000" decel="50000" fill="hold" grpId="0" nodeType="withEffect">
                                  <p:stCondLst>
                                    <p:cond delay="0"/>
                                  </p:stCondLst>
                                  <p:childTnLst>
                                    <p:animMotion origin="layout" path="M 0 0 C 0.03 -0.038 0.075 -0.062 0.125 -0.062 C 0.175 -0.062 0.22 -0.038 0.25 0 C 0.22 0.038 0.175 0.062 0.125 0.062 C 0.075 0.062 0.03 0.038 0 0 Z" pathEditMode="relative" ptsTypes="">
                                      <p:cBhvr>
                                        <p:cTn id="12" dur="1000" fill="hold"/>
                                        <p:tgtEl>
                                          <p:spTgt spid="19"/>
                                        </p:tgtEl>
                                        <p:attrNameLst>
                                          <p:attrName>ppt_x</p:attrName>
                                          <p:attrName>ppt_y</p:attrName>
                                        </p:attrNameLst>
                                      </p:cBhvr>
                                    </p:animMotion>
                                  </p:childTnLst>
                                </p:cTn>
                              </p:par>
                              <p:par>
                                <p:cTn id="13" presetID="12" presetClass="path" presetSubtype="0" accel="50000" decel="50000" fill="hold" grpId="0" nodeType="withEffect">
                                  <p:stCondLst>
                                    <p:cond delay="0"/>
                                  </p:stCondLst>
                                  <p:childTnLst>
                                    <p:animMotion origin="layout" path="M 0.000069 0.000000 C 0.030069 -0.038000 0.075069 -0.062000 0.125069 -0.062000 C 0.175069 -0.062000 0.220069 -0.038000 0.250069 0.000000 C 0.220069 0.038000 0.175069 0.062000 0.125069 0.062000 C 0.075069 0.062000 0.030069 0.038000 0.000069 0.000000 Z " pathEditMode="relative" rAng="0" ptsTypes="">
                                      <p:cBhvr>
                                        <p:cTn id="14" dur="1000" fill="hold"/>
                                        <p:tgtEl>
                                          <p:spTgt spid="22"/>
                                        </p:tgtEl>
                                        <p:attrNameLst>
                                          <p:attrName>ppt_x</p:attrName>
                                          <p:attrName>ppt_y</p:attrName>
                                        </p:attrNameLst>
                                      </p:cBhvr>
                                      <p:rCtr x="125" y="0"/>
                                    </p:animMotion>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heckerboard(across)">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P spid="19" grpId="0" bldLvl="0" animBg="1"/>
      <p:bldP spid="22" grpId="0" bldLvl="0" animBg="1"/>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226800" y="167005"/>
            <a:ext cx="743585" cy="7594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4" name="图片 1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21616" y="748802"/>
            <a:ext cx="8401880" cy="5194202"/>
          </a:xfrm>
          <a:prstGeom prst="rect">
            <a:avLst/>
          </a:prstGeom>
          <a:ln>
            <a:solidFill>
              <a:schemeClr val="accent1"/>
            </a:solidFill>
          </a:ln>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95985" y="748801"/>
            <a:ext cx="11474400" cy="5299994"/>
          </a:xfrm>
          <a:prstGeom prst="rect">
            <a:avLst/>
          </a:prstGeom>
          <a:ln>
            <a:solidFill>
              <a:schemeClr val="accent1"/>
            </a:solidFill>
          </a:ln>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29598" y="740727"/>
            <a:ext cx="10332803" cy="5072931"/>
          </a:xfrm>
          <a:prstGeom prst="rect">
            <a:avLst/>
          </a:prstGeom>
        </p:spPr>
      </p:pic>
      <p:pic>
        <p:nvPicPr>
          <p:cNvPr id="19" name="图片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425109" y="729725"/>
            <a:ext cx="9373333" cy="4710179"/>
          </a:xfrm>
          <a:prstGeom prst="rect">
            <a:avLst/>
          </a:prstGeom>
        </p:spPr>
      </p:pic>
      <p:pic>
        <p:nvPicPr>
          <p:cNvPr id="20" name="图片 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697006" y="771979"/>
            <a:ext cx="8595569" cy="5013384"/>
          </a:xfrm>
          <a:prstGeom prst="rect">
            <a:avLst/>
          </a:prstGeom>
          <a:ln>
            <a:solidFill>
              <a:schemeClr val="accent1"/>
            </a:solidFill>
          </a:ln>
        </p:spPr>
      </p:pic>
      <p:sp>
        <p:nvSpPr>
          <p:cNvPr id="13" name="文本框 12"/>
          <p:cNvSpPr txBox="1"/>
          <p:nvPr/>
        </p:nvSpPr>
        <p:spPr>
          <a:xfrm>
            <a:off x="747395" y="241935"/>
            <a:ext cx="4505325"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文献学习——在线阅读</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5101" y="786116"/>
            <a:ext cx="6639380" cy="5217290"/>
          </a:xfrm>
          <a:prstGeom prst="rect">
            <a:avLst/>
          </a:prstGeom>
          <a:ln>
            <a:solidFill>
              <a:schemeClr val="accent1"/>
            </a:solidFill>
          </a:ln>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3"/>
                                        </p:tgtEl>
                                        <p:attrNameLst>
                                          <p:attrName>ppt_x</p:attrName>
                                        </p:attrNameLst>
                                      </p:cBhvr>
                                      <p:tavLst>
                                        <p:tav tm="0">
                                          <p:val>
                                            <p:strVal val="ppt_x"/>
                                          </p:val>
                                        </p:tav>
                                        <p:tav tm="100000">
                                          <p:val>
                                            <p:strVal val="ppt_x"/>
                                          </p:val>
                                        </p:tav>
                                      </p:tavLst>
                                    </p:anim>
                                    <p:anim calcmode="lin" valueType="num">
                                      <p:cBhvr additive="base">
                                        <p:cTn id="19" dur="500"/>
                                        <p:tgtEl>
                                          <p:spTgt spid="3"/>
                                        </p:tgtEl>
                                        <p:attrNameLst>
                                          <p:attrName>ppt_y</p:attrName>
                                        </p:attrNameLst>
                                      </p:cBhvr>
                                      <p:tavLst>
                                        <p:tav tm="0">
                                          <p:val>
                                            <p:strVal val="ppt_y"/>
                                          </p:val>
                                        </p:tav>
                                        <p:tav tm="100000">
                                          <p:val>
                                            <p:strVal val="1+ppt_h/2"/>
                                          </p:val>
                                        </p:tav>
                                      </p:tavLst>
                                    </p:anim>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9"/>
                                        </p:tgtEl>
                                        <p:attrNameLst>
                                          <p:attrName>ppt_x</p:attrName>
                                        </p:attrNameLst>
                                      </p:cBhvr>
                                      <p:tavLst>
                                        <p:tav tm="0">
                                          <p:val>
                                            <p:strVal val="ppt_x"/>
                                          </p:val>
                                        </p:tav>
                                        <p:tav tm="100000">
                                          <p:val>
                                            <p:strVal val="ppt_x"/>
                                          </p:val>
                                        </p:tav>
                                      </p:tavLst>
                                    </p:anim>
                                    <p:anim calcmode="lin" valueType="num">
                                      <p:cBhvr additive="base">
                                        <p:cTn id="31" dur="500"/>
                                        <p:tgtEl>
                                          <p:spTgt spid="19"/>
                                        </p:tgtEl>
                                        <p:attrNameLst>
                                          <p:attrName>ppt_y</p:attrName>
                                        </p:attrNameLst>
                                      </p:cBhvr>
                                      <p:tavLst>
                                        <p:tav tm="0">
                                          <p:val>
                                            <p:strVal val="ppt_y"/>
                                          </p:val>
                                        </p:tav>
                                        <p:tav tm="100000">
                                          <p:val>
                                            <p:strVal val="1+ppt_h/2"/>
                                          </p:val>
                                        </p:tav>
                                      </p:tavLst>
                                    </p:anim>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20"/>
                                        </p:tgtEl>
                                        <p:attrNameLst>
                                          <p:attrName>ppt_x</p:attrName>
                                        </p:attrNameLst>
                                      </p:cBhvr>
                                      <p:tavLst>
                                        <p:tav tm="0">
                                          <p:val>
                                            <p:strVal val="ppt_x"/>
                                          </p:val>
                                        </p:tav>
                                        <p:tav tm="100000">
                                          <p:val>
                                            <p:strVal val="ppt_x"/>
                                          </p:val>
                                        </p:tav>
                                      </p:tavLst>
                                    </p:anim>
                                    <p:anim calcmode="lin" valueType="num">
                                      <p:cBhvr additive="base">
                                        <p:cTn id="43" dur="500"/>
                                        <p:tgtEl>
                                          <p:spTgt spid="20"/>
                                        </p:tgtEl>
                                        <p:attrNameLst>
                                          <p:attrName>ppt_y</p:attrName>
                                        </p:attrNameLst>
                                      </p:cBhvr>
                                      <p:tavLst>
                                        <p:tav tm="0">
                                          <p:val>
                                            <p:strVal val="ppt_y"/>
                                          </p:val>
                                        </p:tav>
                                        <p:tav tm="100000">
                                          <p:val>
                                            <p:strVal val="1+ppt_h/2"/>
                                          </p:val>
                                        </p:tav>
                                      </p:tavLst>
                                    </p:anim>
                                    <p:set>
                                      <p:cBhvr>
                                        <p:cTn id="44" dur="1" fill="hold">
                                          <p:stCondLst>
                                            <p:cond delay="499"/>
                                          </p:stCondLst>
                                        </p:cTn>
                                        <p:tgtEl>
                                          <p:spTgt spid="2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11226800" y="167005"/>
            <a:ext cx="743585" cy="7594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3" name="矩形 12"/>
          <p:cNvSpPr/>
          <p:nvPr/>
        </p:nvSpPr>
        <p:spPr>
          <a:xfrm>
            <a:off x="263261" y="816239"/>
            <a:ext cx="11163044" cy="980581"/>
          </a:xfrm>
          <a:prstGeom prst="rect">
            <a:avLst/>
          </a:prstGeom>
          <a:no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a:p>
        </p:txBody>
      </p:sp>
      <p:sp>
        <p:nvSpPr>
          <p:cNvPr id="14" name="矩形标注 7"/>
          <p:cNvSpPr/>
          <p:nvPr/>
        </p:nvSpPr>
        <p:spPr>
          <a:xfrm>
            <a:off x="390313" y="911013"/>
            <a:ext cx="10204873" cy="885613"/>
          </a:xfrm>
          <a:prstGeom prst="wedgeRectCallout">
            <a:avLst>
              <a:gd name="adj1" fmla="val -61237"/>
              <a:gd name="adj2" fmla="val 1518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50000"/>
              </a:lnSpc>
            </a:pPr>
            <a:r>
              <a:rPr lang="zh-CN" altLang="en-US" sz="1865" b="1" dirty="0">
                <a:solidFill>
                  <a:srgbClr val="FF0000"/>
                </a:solidFill>
                <a:latin typeface="微软雅黑" panose="020B0503020204020204" pitchFamily="34" charset="-122"/>
                <a:ea typeface="微软雅黑" panose="020B0503020204020204" pitchFamily="34" charset="-122"/>
              </a:rPr>
              <a:t>知网节</a:t>
            </a:r>
            <a:r>
              <a:rPr lang="zh-CN" altLang="en-US" sz="1865" b="1" dirty="0">
                <a:solidFill>
                  <a:schemeClr val="accent3"/>
                </a:solidFill>
                <a:latin typeface="微软雅黑" panose="020B0503020204020204" pitchFamily="34" charset="-122"/>
                <a:ea typeface="微软雅黑" panose="020B0503020204020204" pitchFamily="34" charset="-122"/>
              </a:rPr>
              <a:t>：</a:t>
            </a:r>
            <a:r>
              <a:rPr lang="zh-CN" altLang="en-US" sz="1865" b="1" dirty="0">
                <a:solidFill>
                  <a:schemeClr val="tx2"/>
                </a:solidFill>
                <a:latin typeface="微软雅黑" panose="020B0503020204020204" pitchFamily="34" charset="-122"/>
                <a:ea typeface="微软雅黑" panose="020B0503020204020204" pitchFamily="34" charset="-122"/>
              </a:rPr>
              <a:t>打破文献信息孤岛的割裂性纯粹的发现</a:t>
            </a:r>
            <a:endParaRPr lang="zh-CN" altLang="en-US" sz="1865" b="1" dirty="0">
              <a:solidFill>
                <a:schemeClr val="tx2"/>
              </a:solidFill>
              <a:latin typeface="微软雅黑" panose="020B0503020204020204" pitchFamily="34" charset="-122"/>
              <a:ea typeface="微软雅黑" panose="020B0503020204020204" pitchFamily="34" charset="-122"/>
            </a:endParaRPr>
          </a:p>
          <a:p>
            <a:pPr>
              <a:lnSpc>
                <a:spcPct val="150000"/>
              </a:lnSpc>
            </a:pPr>
            <a:r>
              <a:rPr lang="zh-CN" altLang="en-US" sz="1865" b="1" dirty="0">
                <a:solidFill>
                  <a:schemeClr val="tx2"/>
                </a:solidFill>
                <a:latin typeface="微软雅黑" panose="020B0503020204020204" pitchFamily="34" charset="-122"/>
                <a:ea typeface="微软雅黑" panose="020B0503020204020204" pitchFamily="34" charset="-122"/>
              </a:rPr>
              <a:t>对文献信息深度挖掘和加工，利用知网节可更方便地追溯知识的源头，掌握知识发展的脉络。</a:t>
            </a:r>
            <a:endParaRPr lang="zh-CN" altLang="en-US" sz="2400" b="1" dirty="0">
              <a:solidFill>
                <a:schemeClr val="tx2"/>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63261" y="1879776"/>
            <a:ext cx="7721869" cy="4736289"/>
          </a:xfrm>
          <a:prstGeom prst="rect">
            <a:avLst/>
          </a:prstGeom>
          <a:ln>
            <a:solidFill>
              <a:schemeClr val="accent1"/>
            </a:solidFill>
          </a:ln>
        </p:spPr>
      </p:pic>
      <p:pic>
        <p:nvPicPr>
          <p:cNvPr id="17" name="图片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47395" y="1849153"/>
            <a:ext cx="9961420" cy="4766911"/>
          </a:xfrm>
          <a:prstGeom prst="rect">
            <a:avLst/>
          </a:prstGeom>
          <a:ln>
            <a:solidFill>
              <a:schemeClr val="accent1"/>
            </a:solidFill>
          </a:ln>
        </p:spPr>
      </p:pic>
      <p:sp>
        <p:nvSpPr>
          <p:cNvPr id="12" name="文本框 11"/>
          <p:cNvSpPr txBox="1"/>
          <p:nvPr/>
        </p:nvSpPr>
        <p:spPr>
          <a:xfrm>
            <a:off x="747395" y="241935"/>
            <a:ext cx="4505325"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文献学习——在线阅读</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58383" y="1891400"/>
            <a:ext cx="10217224" cy="3353824"/>
          </a:xfrm>
          <a:prstGeom prst="rect">
            <a:avLst/>
          </a:prstGeom>
          <a:ln>
            <a:solidFill>
              <a:schemeClr val="accent1"/>
            </a:solidFill>
          </a:ln>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96227" y="763904"/>
            <a:ext cx="9863892" cy="5326929"/>
          </a:xfrm>
          <a:prstGeom prst="rect">
            <a:avLst/>
          </a:prstGeom>
          <a:ln>
            <a:solidFill>
              <a:schemeClr val="accent1"/>
            </a:solidFill>
          </a:ln>
        </p:spPr>
      </p:pic>
      <p:pic>
        <p:nvPicPr>
          <p:cNvPr id="17" name="图片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96227" y="1247179"/>
            <a:ext cx="11138079" cy="3249105"/>
          </a:xfrm>
          <a:prstGeom prst="rect">
            <a:avLst/>
          </a:prstGeom>
          <a:ln>
            <a:solidFill>
              <a:schemeClr val="accent1"/>
            </a:solidFill>
          </a:ln>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96227" y="1681250"/>
            <a:ext cx="10008034" cy="4709664"/>
          </a:xfrm>
          <a:prstGeom prst="rect">
            <a:avLst/>
          </a:prstGeom>
          <a:ln>
            <a:solidFill>
              <a:schemeClr val="accent1"/>
            </a:solidFill>
          </a:ln>
        </p:spPr>
      </p:pic>
      <p:pic>
        <p:nvPicPr>
          <p:cNvPr id="13" name="图片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96227" y="2258771"/>
            <a:ext cx="10154972" cy="4128945"/>
          </a:xfrm>
          <a:prstGeom prst="rect">
            <a:avLst/>
          </a:prstGeom>
          <a:ln>
            <a:solidFill>
              <a:schemeClr val="accent1"/>
            </a:solidFill>
          </a:ln>
        </p:spPr>
      </p:pic>
      <p:sp>
        <p:nvSpPr>
          <p:cNvPr id="18" name="矩形 17"/>
          <p:cNvSpPr/>
          <p:nvPr/>
        </p:nvSpPr>
        <p:spPr>
          <a:xfrm>
            <a:off x="11226800" y="167005"/>
            <a:ext cx="743585" cy="7594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4" name="文本框 13"/>
          <p:cNvSpPr txBox="1"/>
          <p:nvPr/>
        </p:nvSpPr>
        <p:spPr>
          <a:xfrm>
            <a:off x="747395" y="241935"/>
            <a:ext cx="4505325"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文献学习——在线阅读</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1214100" y="198120"/>
            <a:ext cx="713105" cy="68199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nvGrpSpPr>
          <p:cNvPr id="67" name="组合 66"/>
          <p:cNvGrpSpPr/>
          <p:nvPr/>
        </p:nvGrpSpPr>
        <p:grpSpPr>
          <a:xfrm>
            <a:off x="3434779" y="2002377"/>
            <a:ext cx="624471" cy="624552"/>
            <a:chOff x="1527900" y="2402186"/>
            <a:chExt cx="441056" cy="441056"/>
          </a:xfrm>
        </p:grpSpPr>
        <p:sp>
          <p:nvSpPr>
            <p:cNvPr id="68" name="椭圆 67"/>
            <p:cNvSpPr/>
            <p:nvPr/>
          </p:nvSpPr>
          <p:spPr>
            <a:xfrm>
              <a:off x="1527900" y="2402186"/>
              <a:ext cx="441056" cy="441056"/>
            </a:xfrm>
            <a:prstGeom prst="ellipse">
              <a:avLst/>
            </a:prstGeom>
            <a:solidFill>
              <a:schemeClr val="accent1"/>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cs typeface="+mn-ea"/>
                <a:sym typeface="+mn-lt"/>
              </a:endParaRPr>
            </a:p>
          </p:txBody>
        </p:sp>
        <p:grpSp>
          <p:nvGrpSpPr>
            <p:cNvPr id="69" name="组合 68"/>
            <p:cNvGrpSpPr/>
            <p:nvPr/>
          </p:nvGrpSpPr>
          <p:grpSpPr>
            <a:xfrm>
              <a:off x="1661315" y="2535602"/>
              <a:ext cx="174229" cy="174229"/>
              <a:chOff x="152400" y="414338"/>
              <a:chExt cx="1698625" cy="1698625"/>
            </a:xfrm>
          </p:grpSpPr>
          <p:sp>
            <p:nvSpPr>
              <p:cNvPr id="70"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sp>
            <p:nvSpPr>
              <p:cNvPr id="71"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grpSp>
      </p:grpSp>
      <p:grpSp>
        <p:nvGrpSpPr>
          <p:cNvPr id="72" name="组合 71"/>
          <p:cNvGrpSpPr/>
          <p:nvPr/>
        </p:nvGrpSpPr>
        <p:grpSpPr>
          <a:xfrm>
            <a:off x="8154733" y="3957699"/>
            <a:ext cx="624471" cy="624552"/>
            <a:chOff x="5292665" y="2402186"/>
            <a:chExt cx="441056" cy="441056"/>
          </a:xfrm>
        </p:grpSpPr>
        <p:sp>
          <p:nvSpPr>
            <p:cNvPr id="73" name="椭圆 72"/>
            <p:cNvSpPr/>
            <p:nvPr/>
          </p:nvSpPr>
          <p:spPr>
            <a:xfrm>
              <a:off x="5292665" y="2402186"/>
              <a:ext cx="441056" cy="441056"/>
            </a:xfrm>
            <a:prstGeom prst="ellipse">
              <a:avLst/>
            </a:prstGeom>
            <a:solidFill>
              <a:schemeClr val="accent3"/>
            </a:solidFill>
            <a:ln w="190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cs typeface="+mn-ea"/>
                <a:sym typeface="+mn-lt"/>
              </a:endParaRPr>
            </a:p>
          </p:txBody>
        </p:sp>
        <p:grpSp>
          <p:nvGrpSpPr>
            <p:cNvPr id="74" name="组合 73"/>
            <p:cNvGrpSpPr/>
            <p:nvPr/>
          </p:nvGrpSpPr>
          <p:grpSpPr>
            <a:xfrm>
              <a:off x="5424616" y="2535602"/>
              <a:ext cx="177160" cy="174229"/>
              <a:chOff x="5032375" y="3027363"/>
              <a:chExt cx="1727200" cy="1698625"/>
            </a:xfrm>
          </p:grpSpPr>
          <p:sp>
            <p:nvSpPr>
              <p:cNvPr id="75"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sp>
            <p:nvSpPr>
              <p:cNvPr id="76"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sp>
            <p:nvSpPr>
              <p:cNvPr id="77" name="Line 30"/>
              <p:cNvSpPr>
                <a:spLocks noChangeShapeType="1"/>
              </p:cNvSpPr>
              <p:nvPr/>
            </p:nvSpPr>
            <p:spPr bwMode="auto">
              <a:xfrm>
                <a:off x="5435600" y="3027363"/>
                <a:ext cx="923925"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sp>
            <p:nvSpPr>
              <p:cNvPr id="78" name="Line 31"/>
              <p:cNvSpPr>
                <a:spLocks noChangeShapeType="1"/>
              </p:cNvSpPr>
              <p:nvPr/>
            </p:nvSpPr>
            <p:spPr bwMode="auto">
              <a:xfrm>
                <a:off x="5895975" y="4240213"/>
                <a:ext cx="0" cy="1841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sp>
            <p:nvSpPr>
              <p:cNvPr id="79"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grpSp>
      </p:grpSp>
      <p:grpSp>
        <p:nvGrpSpPr>
          <p:cNvPr id="82" name="组合 81"/>
          <p:cNvGrpSpPr/>
          <p:nvPr/>
        </p:nvGrpSpPr>
        <p:grpSpPr>
          <a:xfrm>
            <a:off x="8119023" y="2002377"/>
            <a:ext cx="624471" cy="624552"/>
            <a:chOff x="3410282" y="2402186"/>
            <a:chExt cx="441056" cy="441056"/>
          </a:xfrm>
        </p:grpSpPr>
        <p:sp>
          <p:nvSpPr>
            <p:cNvPr id="83" name="椭圆 82"/>
            <p:cNvSpPr/>
            <p:nvPr/>
          </p:nvSpPr>
          <p:spPr>
            <a:xfrm>
              <a:off x="3410282" y="2402186"/>
              <a:ext cx="441056" cy="441056"/>
            </a:xfrm>
            <a:prstGeom prst="ellipse">
              <a:avLst/>
            </a:prstGeom>
            <a:solidFill>
              <a:schemeClr val="accent4"/>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cs typeface="+mn-ea"/>
                <a:sym typeface="+mn-lt"/>
              </a:endParaRPr>
            </a:p>
          </p:txBody>
        </p:sp>
        <p:grpSp>
          <p:nvGrpSpPr>
            <p:cNvPr id="84" name="组合 83"/>
            <p:cNvGrpSpPr/>
            <p:nvPr/>
          </p:nvGrpSpPr>
          <p:grpSpPr>
            <a:xfrm>
              <a:off x="3543205" y="2535602"/>
              <a:ext cx="175207" cy="174229"/>
              <a:chOff x="2616200" y="414338"/>
              <a:chExt cx="1708150" cy="1698625"/>
            </a:xfrm>
          </p:grpSpPr>
          <p:sp>
            <p:nvSpPr>
              <p:cNvPr id="85"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sp>
            <p:nvSpPr>
              <p:cNvPr id="86"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sp>
            <p:nvSpPr>
              <p:cNvPr id="87" name="Line 27"/>
              <p:cNvSpPr>
                <a:spLocks noChangeShapeType="1"/>
              </p:cNvSpPr>
              <p:nvPr/>
            </p:nvSpPr>
            <p:spPr bwMode="auto">
              <a:xfrm flipH="1">
                <a:off x="3409950" y="614363"/>
                <a:ext cx="606425" cy="54610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grpSp>
      </p:grpSp>
      <p:grpSp>
        <p:nvGrpSpPr>
          <p:cNvPr id="88" name="组合 87"/>
          <p:cNvGrpSpPr/>
          <p:nvPr/>
        </p:nvGrpSpPr>
        <p:grpSpPr>
          <a:xfrm>
            <a:off x="3435263" y="3907535"/>
            <a:ext cx="624471" cy="624552"/>
            <a:chOff x="7175046" y="2402186"/>
            <a:chExt cx="441056" cy="441056"/>
          </a:xfrm>
        </p:grpSpPr>
        <p:sp>
          <p:nvSpPr>
            <p:cNvPr id="89" name="椭圆 88"/>
            <p:cNvSpPr/>
            <p:nvPr/>
          </p:nvSpPr>
          <p:spPr>
            <a:xfrm>
              <a:off x="7175046" y="2402186"/>
              <a:ext cx="441056" cy="441056"/>
            </a:xfrm>
            <a:prstGeom prst="ellipse">
              <a:avLst/>
            </a:prstGeom>
            <a:solidFill>
              <a:schemeClr val="accent2"/>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cs typeface="+mn-ea"/>
                <a:sym typeface="+mn-lt"/>
              </a:endParaRPr>
            </a:p>
          </p:txBody>
        </p:sp>
        <p:grpSp>
          <p:nvGrpSpPr>
            <p:cNvPr id="90" name="组合 89"/>
            <p:cNvGrpSpPr/>
            <p:nvPr/>
          </p:nvGrpSpPr>
          <p:grpSpPr>
            <a:xfrm>
              <a:off x="7298200" y="2524332"/>
              <a:ext cx="194746" cy="174229"/>
              <a:chOff x="4987925" y="414338"/>
              <a:chExt cx="1898650" cy="1698625"/>
            </a:xfrm>
          </p:grpSpPr>
          <p:sp>
            <p:nvSpPr>
              <p:cNvPr id="91"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sp>
            <p:nvSpPr>
              <p:cNvPr id="92" name="Line 23"/>
              <p:cNvSpPr>
                <a:spLocks noChangeShapeType="1"/>
              </p:cNvSpPr>
              <p:nvPr/>
            </p:nvSpPr>
            <p:spPr bwMode="auto">
              <a:xfrm>
                <a:off x="5937250" y="893763"/>
                <a:ext cx="0" cy="5683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sp>
            <p:nvSpPr>
              <p:cNvPr id="93"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grpSp>
      </p:grpSp>
      <p:grpSp>
        <p:nvGrpSpPr>
          <p:cNvPr id="94" name="组合 93"/>
          <p:cNvGrpSpPr/>
          <p:nvPr/>
        </p:nvGrpSpPr>
        <p:grpSpPr>
          <a:xfrm>
            <a:off x="4301207" y="1720148"/>
            <a:ext cx="3555539" cy="3560235"/>
            <a:chOff x="3238500" y="1526223"/>
            <a:chExt cx="2667001" cy="2670176"/>
          </a:xfrm>
        </p:grpSpPr>
        <p:grpSp>
          <p:nvGrpSpPr>
            <p:cNvPr id="95" name="组合 94"/>
            <p:cNvGrpSpPr/>
            <p:nvPr/>
          </p:nvGrpSpPr>
          <p:grpSpPr>
            <a:xfrm>
              <a:off x="3238500" y="1526223"/>
              <a:ext cx="2667001" cy="2670176"/>
              <a:chOff x="3238500" y="1236663"/>
              <a:chExt cx="2667001" cy="2670176"/>
            </a:xfrm>
            <a:solidFill>
              <a:srgbClr val="5A6279"/>
            </a:solidFill>
          </p:grpSpPr>
          <p:sp>
            <p:nvSpPr>
              <p:cNvPr id="113" name="Freeform 5"/>
              <p:cNvSpPr/>
              <p:nvPr/>
            </p:nvSpPr>
            <p:spPr bwMode="auto">
              <a:xfrm>
                <a:off x="3238500" y="1919288"/>
                <a:ext cx="1301750" cy="1303338"/>
              </a:xfrm>
              <a:custGeom>
                <a:avLst/>
                <a:gdLst>
                  <a:gd name="T0" fmla="*/ 389 w 820"/>
                  <a:gd name="T1" fmla="*/ 0 h 821"/>
                  <a:gd name="T2" fmla="*/ 328 w 820"/>
                  <a:gd name="T3" fmla="*/ 8 h 821"/>
                  <a:gd name="T4" fmla="*/ 270 w 820"/>
                  <a:gd name="T5" fmla="*/ 25 h 821"/>
                  <a:gd name="T6" fmla="*/ 215 w 820"/>
                  <a:gd name="T7" fmla="*/ 50 h 821"/>
                  <a:gd name="T8" fmla="*/ 165 w 820"/>
                  <a:gd name="T9" fmla="*/ 81 h 821"/>
                  <a:gd name="T10" fmla="*/ 120 w 820"/>
                  <a:gd name="T11" fmla="*/ 120 h 821"/>
                  <a:gd name="T12" fmla="*/ 81 w 820"/>
                  <a:gd name="T13" fmla="*/ 165 h 821"/>
                  <a:gd name="T14" fmla="*/ 49 w 820"/>
                  <a:gd name="T15" fmla="*/ 215 h 821"/>
                  <a:gd name="T16" fmla="*/ 25 w 820"/>
                  <a:gd name="T17" fmla="*/ 270 h 821"/>
                  <a:gd name="T18" fmla="*/ 8 w 820"/>
                  <a:gd name="T19" fmla="*/ 329 h 821"/>
                  <a:gd name="T20" fmla="*/ 0 w 820"/>
                  <a:gd name="T21" fmla="*/ 390 h 821"/>
                  <a:gd name="T22" fmla="*/ 0 w 820"/>
                  <a:gd name="T23" fmla="*/ 432 h 821"/>
                  <a:gd name="T24" fmla="*/ 8 w 820"/>
                  <a:gd name="T25" fmla="*/ 490 h 821"/>
                  <a:gd name="T26" fmla="*/ 22 w 820"/>
                  <a:gd name="T27" fmla="*/ 547 h 821"/>
                  <a:gd name="T28" fmla="*/ 44 w 820"/>
                  <a:gd name="T29" fmla="*/ 599 h 821"/>
                  <a:gd name="T30" fmla="*/ 74 w 820"/>
                  <a:gd name="T31" fmla="*/ 648 h 821"/>
                  <a:gd name="T32" fmla="*/ 108 w 820"/>
                  <a:gd name="T33" fmla="*/ 691 h 821"/>
                  <a:gd name="T34" fmla="*/ 150 w 820"/>
                  <a:gd name="T35" fmla="*/ 730 h 821"/>
                  <a:gd name="T36" fmla="*/ 195 w 820"/>
                  <a:gd name="T37" fmla="*/ 763 h 821"/>
                  <a:gd name="T38" fmla="*/ 246 w 820"/>
                  <a:gd name="T39" fmla="*/ 789 h 821"/>
                  <a:gd name="T40" fmla="*/ 300 w 820"/>
                  <a:gd name="T41" fmla="*/ 807 h 821"/>
                  <a:gd name="T42" fmla="*/ 358 w 820"/>
                  <a:gd name="T43" fmla="*/ 819 h 821"/>
                  <a:gd name="T44" fmla="*/ 380 w 820"/>
                  <a:gd name="T45" fmla="*/ 798 h 821"/>
                  <a:gd name="T46" fmla="*/ 390 w 820"/>
                  <a:gd name="T47" fmla="*/ 733 h 821"/>
                  <a:gd name="T48" fmla="*/ 410 w 820"/>
                  <a:gd name="T49" fmla="*/ 671 h 821"/>
                  <a:gd name="T50" fmla="*/ 437 w 820"/>
                  <a:gd name="T51" fmla="*/ 614 h 821"/>
                  <a:gd name="T52" fmla="*/ 472 w 820"/>
                  <a:gd name="T53" fmla="*/ 561 h 821"/>
                  <a:gd name="T54" fmla="*/ 513 w 820"/>
                  <a:gd name="T55" fmla="*/ 514 h 821"/>
                  <a:gd name="T56" fmla="*/ 561 w 820"/>
                  <a:gd name="T57" fmla="*/ 472 h 821"/>
                  <a:gd name="T58" fmla="*/ 614 w 820"/>
                  <a:gd name="T59" fmla="*/ 437 h 821"/>
                  <a:gd name="T60" fmla="*/ 671 w 820"/>
                  <a:gd name="T61" fmla="*/ 410 h 821"/>
                  <a:gd name="T62" fmla="*/ 733 w 820"/>
                  <a:gd name="T63" fmla="*/ 390 h 821"/>
                  <a:gd name="T64" fmla="*/ 798 w 820"/>
                  <a:gd name="T65" fmla="*/ 380 h 821"/>
                  <a:gd name="T66" fmla="*/ 819 w 820"/>
                  <a:gd name="T67" fmla="*/ 359 h 821"/>
                  <a:gd name="T68" fmla="*/ 807 w 820"/>
                  <a:gd name="T69" fmla="*/ 300 h 821"/>
                  <a:gd name="T70" fmla="*/ 787 w 820"/>
                  <a:gd name="T71" fmla="*/ 246 h 821"/>
                  <a:gd name="T72" fmla="*/ 761 w 820"/>
                  <a:gd name="T73" fmla="*/ 196 h 821"/>
                  <a:gd name="T74" fmla="*/ 729 w 820"/>
                  <a:gd name="T75" fmla="*/ 149 h 821"/>
                  <a:gd name="T76" fmla="*/ 691 w 820"/>
                  <a:gd name="T77" fmla="*/ 109 h 821"/>
                  <a:gd name="T78" fmla="*/ 646 w 820"/>
                  <a:gd name="T79" fmla="*/ 74 h 821"/>
                  <a:gd name="T80" fmla="*/ 599 w 820"/>
                  <a:gd name="T81" fmla="*/ 44 h 821"/>
                  <a:gd name="T82" fmla="*/ 546 w 820"/>
                  <a:gd name="T83" fmla="*/ 23 h 821"/>
                  <a:gd name="T84" fmla="*/ 490 w 820"/>
                  <a:gd name="T85" fmla="*/ 7 h 821"/>
                  <a:gd name="T86" fmla="*/ 431 w 820"/>
                  <a:gd name="T87"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0" h="821">
                    <a:moveTo>
                      <a:pt x="411" y="0"/>
                    </a:moveTo>
                    <a:lnTo>
                      <a:pt x="411" y="0"/>
                    </a:lnTo>
                    <a:lnTo>
                      <a:pt x="389" y="0"/>
                    </a:lnTo>
                    <a:lnTo>
                      <a:pt x="369" y="2"/>
                    </a:lnTo>
                    <a:lnTo>
                      <a:pt x="348" y="4"/>
                    </a:lnTo>
                    <a:lnTo>
                      <a:pt x="328" y="8"/>
                    </a:lnTo>
                    <a:lnTo>
                      <a:pt x="308" y="13"/>
                    </a:lnTo>
                    <a:lnTo>
                      <a:pt x="288" y="18"/>
                    </a:lnTo>
                    <a:lnTo>
                      <a:pt x="270" y="25"/>
                    </a:lnTo>
                    <a:lnTo>
                      <a:pt x="251" y="32"/>
                    </a:lnTo>
                    <a:lnTo>
                      <a:pt x="233" y="40"/>
                    </a:lnTo>
                    <a:lnTo>
                      <a:pt x="215" y="50"/>
                    </a:lnTo>
                    <a:lnTo>
                      <a:pt x="197" y="59"/>
                    </a:lnTo>
                    <a:lnTo>
                      <a:pt x="181" y="70"/>
                    </a:lnTo>
                    <a:lnTo>
                      <a:pt x="165" y="81"/>
                    </a:lnTo>
                    <a:lnTo>
                      <a:pt x="150" y="94"/>
                    </a:lnTo>
                    <a:lnTo>
                      <a:pt x="134" y="107"/>
                    </a:lnTo>
                    <a:lnTo>
                      <a:pt x="120" y="120"/>
                    </a:lnTo>
                    <a:lnTo>
                      <a:pt x="106" y="134"/>
                    </a:lnTo>
                    <a:lnTo>
                      <a:pt x="93" y="149"/>
                    </a:lnTo>
                    <a:lnTo>
                      <a:pt x="81" y="165"/>
                    </a:lnTo>
                    <a:lnTo>
                      <a:pt x="69" y="181"/>
                    </a:lnTo>
                    <a:lnTo>
                      <a:pt x="60" y="198"/>
                    </a:lnTo>
                    <a:lnTo>
                      <a:pt x="49" y="215"/>
                    </a:lnTo>
                    <a:lnTo>
                      <a:pt x="40" y="233"/>
                    </a:lnTo>
                    <a:lnTo>
                      <a:pt x="33" y="251"/>
                    </a:lnTo>
                    <a:lnTo>
                      <a:pt x="25" y="270"/>
                    </a:lnTo>
                    <a:lnTo>
                      <a:pt x="18" y="288"/>
                    </a:lnTo>
                    <a:lnTo>
                      <a:pt x="13" y="308"/>
                    </a:lnTo>
                    <a:lnTo>
                      <a:pt x="8" y="329"/>
                    </a:lnTo>
                    <a:lnTo>
                      <a:pt x="4" y="348"/>
                    </a:lnTo>
                    <a:lnTo>
                      <a:pt x="2" y="369"/>
                    </a:lnTo>
                    <a:lnTo>
                      <a:pt x="0" y="390"/>
                    </a:lnTo>
                    <a:lnTo>
                      <a:pt x="0" y="411"/>
                    </a:lnTo>
                    <a:lnTo>
                      <a:pt x="0" y="411"/>
                    </a:lnTo>
                    <a:lnTo>
                      <a:pt x="0" y="432"/>
                    </a:lnTo>
                    <a:lnTo>
                      <a:pt x="1" y="451"/>
                    </a:lnTo>
                    <a:lnTo>
                      <a:pt x="4" y="471"/>
                    </a:lnTo>
                    <a:lnTo>
                      <a:pt x="8" y="490"/>
                    </a:lnTo>
                    <a:lnTo>
                      <a:pt x="11" y="509"/>
                    </a:lnTo>
                    <a:lnTo>
                      <a:pt x="16" y="528"/>
                    </a:lnTo>
                    <a:lnTo>
                      <a:pt x="22" y="547"/>
                    </a:lnTo>
                    <a:lnTo>
                      <a:pt x="28" y="564"/>
                    </a:lnTo>
                    <a:lnTo>
                      <a:pt x="36" y="581"/>
                    </a:lnTo>
                    <a:lnTo>
                      <a:pt x="44" y="599"/>
                    </a:lnTo>
                    <a:lnTo>
                      <a:pt x="53" y="615"/>
                    </a:lnTo>
                    <a:lnTo>
                      <a:pt x="63" y="631"/>
                    </a:lnTo>
                    <a:lnTo>
                      <a:pt x="74" y="648"/>
                    </a:lnTo>
                    <a:lnTo>
                      <a:pt x="85" y="663"/>
                    </a:lnTo>
                    <a:lnTo>
                      <a:pt x="97" y="677"/>
                    </a:lnTo>
                    <a:lnTo>
                      <a:pt x="108" y="691"/>
                    </a:lnTo>
                    <a:lnTo>
                      <a:pt x="121" y="704"/>
                    </a:lnTo>
                    <a:lnTo>
                      <a:pt x="136" y="717"/>
                    </a:lnTo>
                    <a:lnTo>
                      <a:pt x="150" y="730"/>
                    </a:lnTo>
                    <a:lnTo>
                      <a:pt x="165" y="741"/>
                    </a:lnTo>
                    <a:lnTo>
                      <a:pt x="180" y="752"/>
                    </a:lnTo>
                    <a:lnTo>
                      <a:pt x="195" y="763"/>
                    </a:lnTo>
                    <a:lnTo>
                      <a:pt x="213" y="771"/>
                    </a:lnTo>
                    <a:lnTo>
                      <a:pt x="229" y="780"/>
                    </a:lnTo>
                    <a:lnTo>
                      <a:pt x="246" y="789"/>
                    </a:lnTo>
                    <a:lnTo>
                      <a:pt x="264" y="795"/>
                    </a:lnTo>
                    <a:lnTo>
                      <a:pt x="282" y="802"/>
                    </a:lnTo>
                    <a:lnTo>
                      <a:pt x="300" y="807"/>
                    </a:lnTo>
                    <a:lnTo>
                      <a:pt x="320" y="813"/>
                    </a:lnTo>
                    <a:lnTo>
                      <a:pt x="338" y="816"/>
                    </a:lnTo>
                    <a:lnTo>
                      <a:pt x="358" y="819"/>
                    </a:lnTo>
                    <a:lnTo>
                      <a:pt x="379" y="821"/>
                    </a:lnTo>
                    <a:lnTo>
                      <a:pt x="379" y="821"/>
                    </a:lnTo>
                    <a:lnTo>
                      <a:pt x="380" y="798"/>
                    </a:lnTo>
                    <a:lnTo>
                      <a:pt x="382" y="777"/>
                    </a:lnTo>
                    <a:lnTo>
                      <a:pt x="386" y="755"/>
                    </a:lnTo>
                    <a:lnTo>
                      <a:pt x="390" y="733"/>
                    </a:lnTo>
                    <a:lnTo>
                      <a:pt x="396" y="713"/>
                    </a:lnTo>
                    <a:lnTo>
                      <a:pt x="402" y="692"/>
                    </a:lnTo>
                    <a:lnTo>
                      <a:pt x="410" y="671"/>
                    </a:lnTo>
                    <a:lnTo>
                      <a:pt x="418" y="652"/>
                    </a:lnTo>
                    <a:lnTo>
                      <a:pt x="427" y="633"/>
                    </a:lnTo>
                    <a:lnTo>
                      <a:pt x="437" y="614"/>
                    </a:lnTo>
                    <a:lnTo>
                      <a:pt x="448" y="597"/>
                    </a:lnTo>
                    <a:lnTo>
                      <a:pt x="460" y="578"/>
                    </a:lnTo>
                    <a:lnTo>
                      <a:pt x="472" y="561"/>
                    </a:lnTo>
                    <a:lnTo>
                      <a:pt x="485" y="544"/>
                    </a:lnTo>
                    <a:lnTo>
                      <a:pt x="499" y="529"/>
                    </a:lnTo>
                    <a:lnTo>
                      <a:pt x="513" y="514"/>
                    </a:lnTo>
                    <a:lnTo>
                      <a:pt x="528" y="499"/>
                    </a:lnTo>
                    <a:lnTo>
                      <a:pt x="544" y="485"/>
                    </a:lnTo>
                    <a:lnTo>
                      <a:pt x="561" y="472"/>
                    </a:lnTo>
                    <a:lnTo>
                      <a:pt x="578" y="460"/>
                    </a:lnTo>
                    <a:lnTo>
                      <a:pt x="595" y="448"/>
                    </a:lnTo>
                    <a:lnTo>
                      <a:pt x="614" y="437"/>
                    </a:lnTo>
                    <a:lnTo>
                      <a:pt x="632" y="427"/>
                    </a:lnTo>
                    <a:lnTo>
                      <a:pt x="652" y="419"/>
                    </a:lnTo>
                    <a:lnTo>
                      <a:pt x="671" y="410"/>
                    </a:lnTo>
                    <a:lnTo>
                      <a:pt x="692" y="402"/>
                    </a:lnTo>
                    <a:lnTo>
                      <a:pt x="713" y="396"/>
                    </a:lnTo>
                    <a:lnTo>
                      <a:pt x="733" y="390"/>
                    </a:lnTo>
                    <a:lnTo>
                      <a:pt x="755" y="386"/>
                    </a:lnTo>
                    <a:lnTo>
                      <a:pt x="777" y="383"/>
                    </a:lnTo>
                    <a:lnTo>
                      <a:pt x="798" y="380"/>
                    </a:lnTo>
                    <a:lnTo>
                      <a:pt x="820" y="378"/>
                    </a:lnTo>
                    <a:lnTo>
                      <a:pt x="820" y="378"/>
                    </a:lnTo>
                    <a:lnTo>
                      <a:pt x="819" y="359"/>
                    </a:lnTo>
                    <a:lnTo>
                      <a:pt x="816" y="339"/>
                    </a:lnTo>
                    <a:lnTo>
                      <a:pt x="811" y="320"/>
                    </a:lnTo>
                    <a:lnTo>
                      <a:pt x="807" y="300"/>
                    </a:lnTo>
                    <a:lnTo>
                      <a:pt x="801" y="282"/>
                    </a:lnTo>
                    <a:lnTo>
                      <a:pt x="795" y="265"/>
                    </a:lnTo>
                    <a:lnTo>
                      <a:pt x="787" y="246"/>
                    </a:lnTo>
                    <a:lnTo>
                      <a:pt x="780" y="229"/>
                    </a:lnTo>
                    <a:lnTo>
                      <a:pt x="771" y="212"/>
                    </a:lnTo>
                    <a:lnTo>
                      <a:pt x="761" y="196"/>
                    </a:lnTo>
                    <a:lnTo>
                      <a:pt x="752" y="180"/>
                    </a:lnTo>
                    <a:lnTo>
                      <a:pt x="741" y="165"/>
                    </a:lnTo>
                    <a:lnTo>
                      <a:pt x="729" y="149"/>
                    </a:lnTo>
                    <a:lnTo>
                      <a:pt x="717" y="135"/>
                    </a:lnTo>
                    <a:lnTo>
                      <a:pt x="704" y="122"/>
                    </a:lnTo>
                    <a:lnTo>
                      <a:pt x="691" y="109"/>
                    </a:lnTo>
                    <a:lnTo>
                      <a:pt x="677" y="96"/>
                    </a:lnTo>
                    <a:lnTo>
                      <a:pt x="662" y="84"/>
                    </a:lnTo>
                    <a:lnTo>
                      <a:pt x="646" y="74"/>
                    </a:lnTo>
                    <a:lnTo>
                      <a:pt x="631" y="63"/>
                    </a:lnTo>
                    <a:lnTo>
                      <a:pt x="615" y="53"/>
                    </a:lnTo>
                    <a:lnTo>
                      <a:pt x="599" y="44"/>
                    </a:lnTo>
                    <a:lnTo>
                      <a:pt x="581" y="37"/>
                    </a:lnTo>
                    <a:lnTo>
                      <a:pt x="564" y="29"/>
                    </a:lnTo>
                    <a:lnTo>
                      <a:pt x="546" y="23"/>
                    </a:lnTo>
                    <a:lnTo>
                      <a:pt x="527" y="16"/>
                    </a:lnTo>
                    <a:lnTo>
                      <a:pt x="509" y="12"/>
                    </a:lnTo>
                    <a:lnTo>
                      <a:pt x="490" y="7"/>
                    </a:lnTo>
                    <a:lnTo>
                      <a:pt x="471" y="4"/>
                    </a:lnTo>
                    <a:lnTo>
                      <a:pt x="451" y="2"/>
                    </a:lnTo>
                    <a:lnTo>
                      <a:pt x="431" y="0"/>
                    </a:lnTo>
                    <a:lnTo>
                      <a:pt x="411" y="0"/>
                    </a:lnTo>
                    <a:lnTo>
                      <a:pt x="411" y="0"/>
                    </a:lnTo>
                    <a:close/>
                  </a:path>
                </a:pathLst>
              </a:custGeom>
              <a:solidFill>
                <a:schemeClr val="accent2"/>
              </a:solidFill>
              <a:ln w="28575">
                <a:solidFill>
                  <a:schemeClr val="accent2">
                    <a:lumMod val="20000"/>
                    <a:lumOff val="80000"/>
                  </a:schemeClr>
                </a:solidFill>
                <a:round/>
              </a:ln>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sp>
            <p:nvSpPr>
              <p:cNvPr id="114" name="Freeform 6"/>
              <p:cNvSpPr/>
              <p:nvPr/>
            </p:nvSpPr>
            <p:spPr bwMode="auto">
              <a:xfrm>
                <a:off x="3917950" y="2603501"/>
                <a:ext cx="1303338" cy="1303338"/>
              </a:xfrm>
              <a:custGeom>
                <a:avLst/>
                <a:gdLst>
                  <a:gd name="T0" fmla="*/ 359 w 821"/>
                  <a:gd name="T1" fmla="*/ 2 h 821"/>
                  <a:gd name="T2" fmla="*/ 302 w 821"/>
                  <a:gd name="T3" fmla="*/ 13 h 821"/>
                  <a:gd name="T4" fmla="*/ 248 w 821"/>
                  <a:gd name="T5" fmla="*/ 32 h 821"/>
                  <a:gd name="T6" fmla="*/ 197 w 821"/>
                  <a:gd name="T7" fmla="*/ 58 h 821"/>
                  <a:gd name="T8" fmla="*/ 151 w 821"/>
                  <a:gd name="T9" fmla="*/ 91 h 821"/>
                  <a:gd name="T10" fmla="*/ 110 w 821"/>
                  <a:gd name="T11" fmla="*/ 130 h 821"/>
                  <a:gd name="T12" fmla="*/ 74 w 821"/>
                  <a:gd name="T13" fmla="*/ 173 h 821"/>
                  <a:gd name="T14" fmla="*/ 46 w 821"/>
                  <a:gd name="T15" fmla="*/ 222 h 821"/>
                  <a:gd name="T16" fmla="*/ 23 w 821"/>
                  <a:gd name="T17" fmla="*/ 274 h 821"/>
                  <a:gd name="T18" fmla="*/ 8 w 821"/>
                  <a:gd name="T19" fmla="*/ 331 h 821"/>
                  <a:gd name="T20" fmla="*/ 1 w 821"/>
                  <a:gd name="T21" fmla="*/ 389 h 821"/>
                  <a:gd name="T22" fmla="*/ 1 w 821"/>
                  <a:gd name="T23" fmla="*/ 430 h 821"/>
                  <a:gd name="T24" fmla="*/ 9 w 821"/>
                  <a:gd name="T25" fmla="*/ 492 h 821"/>
                  <a:gd name="T26" fmla="*/ 25 w 821"/>
                  <a:gd name="T27" fmla="*/ 551 h 821"/>
                  <a:gd name="T28" fmla="*/ 50 w 821"/>
                  <a:gd name="T29" fmla="*/ 605 h 821"/>
                  <a:gd name="T30" fmla="*/ 83 w 821"/>
                  <a:gd name="T31" fmla="*/ 655 h 821"/>
                  <a:gd name="T32" fmla="*/ 121 w 821"/>
                  <a:gd name="T33" fmla="*/ 701 h 821"/>
                  <a:gd name="T34" fmla="*/ 166 w 821"/>
                  <a:gd name="T35" fmla="*/ 739 h 821"/>
                  <a:gd name="T36" fmla="*/ 216 w 821"/>
                  <a:gd name="T37" fmla="*/ 771 h 821"/>
                  <a:gd name="T38" fmla="*/ 270 w 821"/>
                  <a:gd name="T39" fmla="*/ 796 h 821"/>
                  <a:gd name="T40" fmla="*/ 329 w 821"/>
                  <a:gd name="T41" fmla="*/ 812 h 821"/>
                  <a:gd name="T42" fmla="*/ 391 w 821"/>
                  <a:gd name="T43" fmla="*/ 820 h 821"/>
                  <a:gd name="T44" fmla="*/ 432 w 821"/>
                  <a:gd name="T45" fmla="*/ 820 h 821"/>
                  <a:gd name="T46" fmla="*/ 491 w 821"/>
                  <a:gd name="T47" fmla="*/ 813 h 821"/>
                  <a:gd name="T48" fmla="*/ 547 w 821"/>
                  <a:gd name="T49" fmla="*/ 798 h 821"/>
                  <a:gd name="T50" fmla="*/ 599 w 821"/>
                  <a:gd name="T51" fmla="*/ 775 h 821"/>
                  <a:gd name="T52" fmla="*/ 648 w 821"/>
                  <a:gd name="T53" fmla="*/ 747 h 821"/>
                  <a:gd name="T54" fmla="*/ 691 w 821"/>
                  <a:gd name="T55" fmla="*/ 711 h 821"/>
                  <a:gd name="T56" fmla="*/ 730 w 821"/>
                  <a:gd name="T57" fmla="*/ 670 h 821"/>
                  <a:gd name="T58" fmla="*/ 763 w 821"/>
                  <a:gd name="T59" fmla="*/ 625 h 821"/>
                  <a:gd name="T60" fmla="*/ 789 w 821"/>
                  <a:gd name="T61" fmla="*/ 574 h 821"/>
                  <a:gd name="T62" fmla="*/ 808 w 821"/>
                  <a:gd name="T63" fmla="*/ 519 h 821"/>
                  <a:gd name="T64" fmla="*/ 819 w 821"/>
                  <a:gd name="T65" fmla="*/ 462 h 821"/>
                  <a:gd name="T66" fmla="*/ 800 w 821"/>
                  <a:gd name="T67" fmla="*/ 440 h 821"/>
                  <a:gd name="T68" fmla="*/ 735 w 821"/>
                  <a:gd name="T69" fmla="*/ 430 h 821"/>
                  <a:gd name="T70" fmla="*/ 673 w 821"/>
                  <a:gd name="T71" fmla="*/ 411 h 821"/>
                  <a:gd name="T72" fmla="*/ 615 w 821"/>
                  <a:gd name="T73" fmla="*/ 383 h 821"/>
                  <a:gd name="T74" fmla="*/ 562 w 821"/>
                  <a:gd name="T75" fmla="*/ 348 h 821"/>
                  <a:gd name="T76" fmla="*/ 514 w 821"/>
                  <a:gd name="T77" fmla="*/ 307 h 821"/>
                  <a:gd name="T78" fmla="*/ 473 w 821"/>
                  <a:gd name="T79" fmla="*/ 259 h 821"/>
                  <a:gd name="T80" fmla="*/ 439 w 821"/>
                  <a:gd name="T81" fmla="*/ 206 h 821"/>
                  <a:gd name="T82" fmla="*/ 410 w 821"/>
                  <a:gd name="T83" fmla="*/ 148 h 821"/>
                  <a:gd name="T84" fmla="*/ 391 w 821"/>
                  <a:gd name="T85" fmla="*/ 86 h 821"/>
                  <a:gd name="T86" fmla="*/ 381 w 821"/>
                  <a:gd name="T87" fmla="*/ 21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1" h="821">
                    <a:moveTo>
                      <a:pt x="379" y="0"/>
                    </a:moveTo>
                    <a:lnTo>
                      <a:pt x="379" y="0"/>
                    </a:lnTo>
                    <a:lnTo>
                      <a:pt x="359" y="2"/>
                    </a:lnTo>
                    <a:lnTo>
                      <a:pt x="340" y="4"/>
                    </a:lnTo>
                    <a:lnTo>
                      <a:pt x="320" y="8"/>
                    </a:lnTo>
                    <a:lnTo>
                      <a:pt x="302" y="13"/>
                    </a:lnTo>
                    <a:lnTo>
                      <a:pt x="283" y="18"/>
                    </a:lnTo>
                    <a:lnTo>
                      <a:pt x="265" y="24"/>
                    </a:lnTo>
                    <a:lnTo>
                      <a:pt x="248" y="32"/>
                    </a:lnTo>
                    <a:lnTo>
                      <a:pt x="230" y="40"/>
                    </a:lnTo>
                    <a:lnTo>
                      <a:pt x="213" y="48"/>
                    </a:lnTo>
                    <a:lnTo>
                      <a:pt x="197" y="58"/>
                    </a:lnTo>
                    <a:lnTo>
                      <a:pt x="180" y="68"/>
                    </a:lnTo>
                    <a:lnTo>
                      <a:pt x="165" y="79"/>
                    </a:lnTo>
                    <a:lnTo>
                      <a:pt x="151" y="91"/>
                    </a:lnTo>
                    <a:lnTo>
                      <a:pt x="137" y="103"/>
                    </a:lnTo>
                    <a:lnTo>
                      <a:pt x="123" y="116"/>
                    </a:lnTo>
                    <a:lnTo>
                      <a:pt x="110" y="130"/>
                    </a:lnTo>
                    <a:lnTo>
                      <a:pt x="97" y="143"/>
                    </a:lnTo>
                    <a:lnTo>
                      <a:pt x="86" y="158"/>
                    </a:lnTo>
                    <a:lnTo>
                      <a:pt x="74" y="173"/>
                    </a:lnTo>
                    <a:lnTo>
                      <a:pt x="64" y="188"/>
                    </a:lnTo>
                    <a:lnTo>
                      <a:pt x="55" y="205"/>
                    </a:lnTo>
                    <a:lnTo>
                      <a:pt x="46" y="222"/>
                    </a:lnTo>
                    <a:lnTo>
                      <a:pt x="37" y="238"/>
                    </a:lnTo>
                    <a:lnTo>
                      <a:pt x="30" y="256"/>
                    </a:lnTo>
                    <a:lnTo>
                      <a:pt x="23" y="274"/>
                    </a:lnTo>
                    <a:lnTo>
                      <a:pt x="18" y="293"/>
                    </a:lnTo>
                    <a:lnTo>
                      <a:pt x="12" y="311"/>
                    </a:lnTo>
                    <a:lnTo>
                      <a:pt x="8" y="331"/>
                    </a:lnTo>
                    <a:lnTo>
                      <a:pt x="5" y="350"/>
                    </a:lnTo>
                    <a:lnTo>
                      <a:pt x="3" y="370"/>
                    </a:lnTo>
                    <a:lnTo>
                      <a:pt x="1" y="389"/>
                    </a:lnTo>
                    <a:lnTo>
                      <a:pt x="0" y="410"/>
                    </a:lnTo>
                    <a:lnTo>
                      <a:pt x="0" y="410"/>
                    </a:lnTo>
                    <a:lnTo>
                      <a:pt x="1" y="430"/>
                    </a:lnTo>
                    <a:lnTo>
                      <a:pt x="3" y="451"/>
                    </a:lnTo>
                    <a:lnTo>
                      <a:pt x="6" y="472"/>
                    </a:lnTo>
                    <a:lnTo>
                      <a:pt x="9" y="492"/>
                    </a:lnTo>
                    <a:lnTo>
                      <a:pt x="13" y="512"/>
                    </a:lnTo>
                    <a:lnTo>
                      <a:pt x="19" y="531"/>
                    </a:lnTo>
                    <a:lnTo>
                      <a:pt x="25" y="551"/>
                    </a:lnTo>
                    <a:lnTo>
                      <a:pt x="33" y="569"/>
                    </a:lnTo>
                    <a:lnTo>
                      <a:pt x="42" y="588"/>
                    </a:lnTo>
                    <a:lnTo>
                      <a:pt x="50" y="605"/>
                    </a:lnTo>
                    <a:lnTo>
                      <a:pt x="60" y="622"/>
                    </a:lnTo>
                    <a:lnTo>
                      <a:pt x="71" y="639"/>
                    </a:lnTo>
                    <a:lnTo>
                      <a:pt x="83" y="655"/>
                    </a:lnTo>
                    <a:lnTo>
                      <a:pt x="95" y="671"/>
                    </a:lnTo>
                    <a:lnTo>
                      <a:pt x="108" y="685"/>
                    </a:lnTo>
                    <a:lnTo>
                      <a:pt x="121" y="701"/>
                    </a:lnTo>
                    <a:lnTo>
                      <a:pt x="136" y="714"/>
                    </a:lnTo>
                    <a:lnTo>
                      <a:pt x="150" y="727"/>
                    </a:lnTo>
                    <a:lnTo>
                      <a:pt x="166" y="739"/>
                    </a:lnTo>
                    <a:lnTo>
                      <a:pt x="183" y="750"/>
                    </a:lnTo>
                    <a:lnTo>
                      <a:pt x="199" y="761"/>
                    </a:lnTo>
                    <a:lnTo>
                      <a:pt x="216" y="771"/>
                    </a:lnTo>
                    <a:lnTo>
                      <a:pt x="234" y="780"/>
                    </a:lnTo>
                    <a:lnTo>
                      <a:pt x="252" y="788"/>
                    </a:lnTo>
                    <a:lnTo>
                      <a:pt x="270" y="796"/>
                    </a:lnTo>
                    <a:lnTo>
                      <a:pt x="290" y="803"/>
                    </a:lnTo>
                    <a:lnTo>
                      <a:pt x="310" y="808"/>
                    </a:lnTo>
                    <a:lnTo>
                      <a:pt x="329" y="812"/>
                    </a:lnTo>
                    <a:lnTo>
                      <a:pt x="350" y="816"/>
                    </a:lnTo>
                    <a:lnTo>
                      <a:pt x="370" y="819"/>
                    </a:lnTo>
                    <a:lnTo>
                      <a:pt x="391" y="820"/>
                    </a:lnTo>
                    <a:lnTo>
                      <a:pt x="411" y="821"/>
                    </a:lnTo>
                    <a:lnTo>
                      <a:pt x="411" y="821"/>
                    </a:lnTo>
                    <a:lnTo>
                      <a:pt x="432" y="820"/>
                    </a:lnTo>
                    <a:lnTo>
                      <a:pt x="452" y="819"/>
                    </a:lnTo>
                    <a:lnTo>
                      <a:pt x="471" y="817"/>
                    </a:lnTo>
                    <a:lnTo>
                      <a:pt x="491" y="813"/>
                    </a:lnTo>
                    <a:lnTo>
                      <a:pt x="510" y="809"/>
                    </a:lnTo>
                    <a:lnTo>
                      <a:pt x="529" y="804"/>
                    </a:lnTo>
                    <a:lnTo>
                      <a:pt x="547" y="798"/>
                    </a:lnTo>
                    <a:lnTo>
                      <a:pt x="564" y="792"/>
                    </a:lnTo>
                    <a:lnTo>
                      <a:pt x="583" y="784"/>
                    </a:lnTo>
                    <a:lnTo>
                      <a:pt x="599" y="775"/>
                    </a:lnTo>
                    <a:lnTo>
                      <a:pt x="616" y="767"/>
                    </a:lnTo>
                    <a:lnTo>
                      <a:pt x="633" y="757"/>
                    </a:lnTo>
                    <a:lnTo>
                      <a:pt x="648" y="747"/>
                    </a:lnTo>
                    <a:lnTo>
                      <a:pt x="663" y="735"/>
                    </a:lnTo>
                    <a:lnTo>
                      <a:pt x="677" y="723"/>
                    </a:lnTo>
                    <a:lnTo>
                      <a:pt x="691" y="711"/>
                    </a:lnTo>
                    <a:lnTo>
                      <a:pt x="705" y="698"/>
                    </a:lnTo>
                    <a:lnTo>
                      <a:pt x="718" y="684"/>
                    </a:lnTo>
                    <a:lnTo>
                      <a:pt x="730" y="670"/>
                    </a:lnTo>
                    <a:lnTo>
                      <a:pt x="742" y="656"/>
                    </a:lnTo>
                    <a:lnTo>
                      <a:pt x="753" y="641"/>
                    </a:lnTo>
                    <a:lnTo>
                      <a:pt x="763" y="625"/>
                    </a:lnTo>
                    <a:lnTo>
                      <a:pt x="773" y="608"/>
                    </a:lnTo>
                    <a:lnTo>
                      <a:pt x="781" y="591"/>
                    </a:lnTo>
                    <a:lnTo>
                      <a:pt x="789" y="574"/>
                    </a:lnTo>
                    <a:lnTo>
                      <a:pt x="796" y="556"/>
                    </a:lnTo>
                    <a:lnTo>
                      <a:pt x="803" y="538"/>
                    </a:lnTo>
                    <a:lnTo>
                      <a:pt x="808" y="519"/>
                    </a:lnTo>
                    <a:lnTo>
                      <a:pt x="813" y="501"/>
                    </a:lnTo>
                    <a:lnTo>
                      <a:pt x="817" y="481"/>
                    </a:lnTo>
                    <a:lnTo>
                      <a:pt x="819" y="462"/>
                    </a:lnTo>
                    <a:lnTo>
                      <a:pt x="821" y="442"/>
                    </a:lnTo>
                    <a:lnTo>
                      <a:pt x="821" y="442"/>
                    </a:lnTo>
                    <a:lnTo>
                      <a:pt x="800" y="440"/>
                    </a:lnTo>
                    <a:lnTo>
                      <a:pt x="777" y="438"/>
                    </a:lnTo>
                    <a:lnTo>
                      <a:pt x="755" y="435"/>
                    </a:lnTo>
                    <a:lnTo>
                      <a:pt x="735" y="430"/>
                    </a:lnTo>
                    <a:lnTo>
                      <a:pt x="713" y="424"/>
                    </a:lnTo>
                    <a:lnTo>
                      <a:pt x="692" y="417"/>
                    </a:lnTo>
                    <a:lnTo>
                      <a:pt x="673" y="411"/>
                    </a:lnTo>
                    <a:lnTo>
                      <a:pt x="653" y="402"/>
                    </a:lnTo>
                    <a:lnTo>
                      <a:pt x="634" y="393"/>
                    </a:lnTo>
                    <a:lnTo>
                      <a:pt x="615" y="383"/>
                    </a:lnTo>
                    <a:lnTo>
                      <a:pt x="597" y="372"/>
                    </a:lnTo>
                    <a:lnTo>
                      <a:pt x="580" y="361"/>
                    </a:lnTo>
                    <a:lnTo>
                      <a:pt x="562" y="348"/>
                    </a:lnTo>
                    <a:lnTo>
                      <a:pt x="546" y="335"/>
                    </a:lnTo>
                    <a:lnTo>
                      <a:pt x="530" y="321"/>
                    </a:lnTo>
                    <a:lnTo>
                      <a:pt x="514" y="307"/>
                    </a:lnTo>
                    <a:lnTo>
                      <a:pt x="500" y="291"/>
                    </a:lnTo>
                    <a:lnTo>
                      <a:pt x="486" y="275"/>
                    </a:lnTo>
                    <a:lnTo>
                      <a:pt x="473" y="259"/>
                    </a:lnTo>
                    <a:lnTo>
                      <a:pt x="460" y="242"/>
                    </a:lnTo>
                    <a:lnTo>
                      <a:pt x="449" y="224"/>
                    </a:lnTo>
                    <a:lnTo>
                      <a:pt x="439" y="206"/>
                    </a:lnTo>
                    <a:lnTo>
                      <a:pt x="428" y="187"/>
                    </a:lnTo>
                    <a:lnTo>
                      <a:pt x="419" y="168"/>
                    </a:lnTo>
                    <a:lnTo>
                      <a:pt x="410" y="148"/>
                    </a:lnTo>
                    <a:lnTo>
                      <a:pt x="403" y="129"/>
                    </a:lnTo>
                    <a:lnTo>
                      <a:pt x="397" y="108"/>
                    </a:lnTo>
                    <a:lnTo>
                      <a:pt x="391" y="86"/>
                    </a:lnTo>
                    <a:lnTo>
                      <a:pt x="387" y="66"/>
                    </a:lnTo>
                    <a:lnTo>
                      <a:pt x="383" y="44"/>
                    </a:lnTo>
                    <a:lnTo>
                      <a:pt x="381" y="21"/>
                    </a:lnTo>
                    <a:lnTo>
                      <a:pt x="379" y="0"/>
                    </a:lnTo>
                    <a:lnTo>
                      <a:pt x="379" y="0"/>
                    </a:lnTo>
                    <a:close/>
                  </a:path>
                </a:pathLst>
              </a:custGeom>
              <a:solidFill>
                <a:schemeClr val="accent3"/>
              </a:solidFill>
              <a:ln w="28575">
                <a:solidFill>
                  <a:schemeClr val="accent3">
                    <a:lumMod val="20000"/>
                    <a:lumOff val="80000"/>
                  </a:schemeClr>
                </a:solidFill>
                <a:round/>
              </a:ln>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sp>
            <p:nvSpPr>
              <p:cNvPr id="115" name="Freeform 7"/>
              <p:cNvSpPr/>
              <p:nvPr/>
            </p:nvSpPr>
            <p:spPr bwMode="auto">
              <a:xfrm>
                <a:off x="4602163" y="1920876"/>
                <a:ext cx="1303338" cy="1303338"/>
              </a:xfrm>
              <a:custGeom>
                <a:avLst/>
                <a:gdLst>
                  <a:gd name="T0" fmla="*/ 441 w 821"/>
                  <a:gd name="T1" fmla="*/ 23 h 821"/>
                  <a:gd name="T2" fmla="*/ 431 w 821"/>
                  <a:gd name="T3" fmla="*/ 88 h 821"/>
                  <a:gd name="T4" fmla="*/ 411 w 821"/>
                  <a:gd name="T5" fmla="*/ 150 h 821"/>
                  <a:gd name="T6" fmla="*/ 384 w 821"/>
                  <a:gd name="T7" fmla="*/ 207 h 821"/>
                  <a:gd name="T8" fmla="*/ 349 w 821"/>
                  <a:gd name="T9" fmla="*/ 260 h 821"/>
                  <a:gd name="T10" fmla="*/ 307 w 821"/>
                  <a:gd name="T11" fmla="*/ 307 h 821"/>
                  <a:gd name="T12" fmla="*/ 259 w 821"/>
                  <a:gd name="T13" fmla="*/ 349 h 821"/>
                  <a:gd name="T14" fmla="*/ 207 w 821"/>
                  <a:gd name="T15" fmla="*/ 384 h 821"/>
                  <a:gd name="T16" fmla="*/ 150 w 821"/>
                  <a:gd name="T17" fmla="*/ 411 h 821"/>
                  <a:gd name="T18" fmla="*/ 88 w 821"/>
                  <a:gd name="T19" fmla="*/ 431 h 821"/>
                  <a:gd name="T20" fmla="*/ 23 w 821"/>
                  <a:gd name="T21" fmla="*/ 441 h 821"/>
                  <a:gd name="T22" fmla="*/ 2 w 821"/>
                  <a:gd name="T23" fmla="*/ 462 h 821"/>
                  <a:gd name="T24" fmla="*/ 14 w 821"/>
                  <a:gd name="T25" fmla="*/ 521 h 821"/>
                  <a:gd name="T26" fmla="*/ 33 w 821"/>
                  <a:gd name="T27" fmla="*/ 575 h 821"/>
                  <a:gd name="T28" fmla="*/ 59 w 821"/>
                  <a:gd name="T29" fmla="*/ 625 h 821"/>
                  <a:gd name="T30" fmla="*/ 91 w 821"/>
                  <a:gd name="T31" fmla="*/ 672 h 821"/>
                  <a:gd name="T32" fmla="*/ 130 w 821"/>
                  <a:gd name="T33" fmla="*/ 712 h 821"/>
                  <a:gd name="T34" fmla="*/ 174 w 821"/>
                  <a:gd name="T35" fmla="*/ 747 h 821"/>
                  <a:gd name="T36" fmla="*/ 222 w 821"/>
                  <a:gd name="T37" fmla="*/ 777 h 821"/>
                  <a:gd name="T38" fmla="*/ 274 w 821"/>
                  <a:gd name="T39" fmla="*/ 798 h 821"/>
                  <a:gd name="T40" fmla="*/ 331 w 821"/>
                  <a:gd name="T41" fmla="*/ 814 h 821"/>
                  <a:gd name="T42" fmla="*/ 389 w 821"/>
                  <a:gd name="T43" fmla="*/ 821 h 821"/>
                  <a:gd name="T44" fmla="*/ 431 w 821"/>
                  <a:gd name="T45" fmla="*/ 821 h 821"/>
                  <a:gd name="T46" fmla="*/ 492 w 821"/>
                  <a:gd name="T47" fmla="*/ 813 h 821"/>
                  <a:gd name="T48" fmla="*/ 551 w 821"/>
                  <a:gd name="T49" fmla="*/ 796 h 821"/>
                  <a:gd name="T50" fmla="*/ 605 w 821"/>
                  <a:gd name="T51" fmla="*/ 771 h 821"/>
                  <a:gd name="T52" fmla="*/ 656 w 821"/>
                  <a:gd name="T53" fmla="*/ 740 h 821"/>
                  <a:gd name="T54" fmla="*/ 701 w 821"/>
                  <a:gd name="T55" fmla="*/ 701 h 821"/>
                  <a:gd name="T56" fmla="*/ 740 w 821"/>
                  <a:gd name="T57" fmla="*/ 656 h 821"/>
                  <a:gd name="T58" fmla="*/ 771 w 821"/>
                  <a:gd name="T59" fmla="*/ 606 h 821"/>
                  <a:gd name="T60" fmla="*/ 796 w 821"/>
                  <a:gd name="T61" fmla="*/ 551 h 821"/>
                  <a:gd name="T62" fmla="*/ 812 w 821"/>
                  <a:gd name="T63" fmla="*/ 492 h 821"/>
                  <a:gd name="T64" fmla="*/ 821 w 821"/>
                  <a:gd name="T65" fmla="*/ 431 h 821"/>
                  <a:gd name="T66" fmla="*/ 821 w 821"/>
                  <a:gd name="T67" fmla="*/ 389 h 821"/>
                  <a:gd name="T68" fmla="*/ 813 w 821"/>
                  <a:gd name="T69" fmla="*/ 331 h 821"/>
                  <a:gd name="T70" fmla="*/ 798 w 821"/>
                  <a:gd name="T71" fmla="*/ 274 h 821"/>
                  <a:gd name="T72" fmla="*/ 777 w 821"/>
                  <a:gd name="T73" fmla="*/ 222 h 821"/>
                  <a:gd name="T74" fmla="*/ 747 w 821"/>
                  <a:gd name="T75" fmla="*/ 173 h 821"/>
                  <a:gd name="T76" fmla="*/ 711 w 821"/>
                  <a:gd name="T77" fmla="*/ 130 h 821"/>
                  <a:gd name="T78" fmla="*/ 671 w 821"/>
                  <a:gd name="T79" fmla="*/ 91 h 821"/>
                  <a:gd name="T80" fmla="*/ 625 w 821"/>
                  <a:gd name="T81" fmla="*/ 58 h 821"/>
                  <a:gd name="T82" fmla="*/ 575 w 821"/>
                  <a:gd name="T83" fmla="*/ 32 h 821"/>
                  <a:gd name="T84" fmla="*/ 521 w 821"/>
                  <a:gd name="T85" fmla="*/ 14 h 821"/>
                  <a:gd name="T86" fmla="*/ 462 w 821"/>
                  <a:gd name="T87" fmla="*/ 2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1" h="821">
                    <a:moveTo>
                      <a:pt x="442" y="0"/>
                    </a:moveTo>
                    <a:lnTo>
                      <a:pt x="442" y="0"/>
                    </a:lnTo>
                    <a:lnTo>
                      <a:pt x="441" y="23"/>
                    </a:lnTo>
                    <a:lnTo>
                      <a:pt x="438" y="44"/>
                    </a:lnTo>
                    <a:lnTo>
                      <a:pt x="435" y="66"/>
                    </a:lnTo>
                    <a:lnTo>
                      <a:pt x="431" y="88"/>
                    </a:lnTo>
                    <a:lnTo>
                      <a:pt x="425" y="108"/>
                    </a:lnTo>
                    <a:lnTo>
                      <a:pt x="419" y="129"/>
                    </a:lnTo>
                    <a:lnTo>
                      <a:pt x="411" y="150"/>
                    </a:lnTo>
                    <a:lnTo>
                      <a:pt x="402" y="169"/>
                    </a:lnTo>
                    <a:lnTo>
                      <a:pt x="394" y="188"/>
                    </a:lnTo>
                    <a:lnTo>
                      <a:pt x="384" y="207"/>
                    </a:lnTo>
                    <a:lnTo>
                      <a:pt x="373" y="224"/>
                    </a:lnTo>
                    <a:lnTo>
                      <a:pt x="361" y="243"/>
                    </a:lnTo>
                    <a:lnTo>
                      <a:pt x="349" y="260"/>
                    </a:lnTo>
                    <a:lnTo>
                      <a:pt x="336" y="277"/>
                    </a:lnTo>
                    <a:lnTo>
                      <a:pt x="322" y="292"/>
                    </a:lnTo>
                    <a:lnTo>
                      <a:pt x="307" y="307"/>
                    </a:lnTo>
                    <a:lnTo>
                      <a:pt x="292" y="322"/>
                    </a:lnTo>
                    <a:lnTo>
                      <a:pt x="277" y="336"/>
                    </a:lnTo>
                    <a:lnTo>
                      <a:pt x="259" y="349"/>
                    </a:lnTo>
                    <a:lnTo>
                      <a:pt x="243" y="361"/>
                    </a:lnTo>
                    <a:lnTo>
                      <a:pt x="224" y="373"/>
                    </a:lnTo>
                    <a:lnTo>
                      <a:pt x="207" y="384"/>
                    </a:lnTo>
                    <a:lnTo>
                      <a:pt x="188" y="394"/>
                    </a:lnTo>
                    <a:lnTo>
                      <a:pt x="169" y="402"/>
                    </a:lnTo>
                    <a:lnTo>
                      <a:pt x="150" y="411"/>
                    </a:lnTo>
                    <a:lnTo>
                      <a:pt x="129" y="419"/>
                    </a:lnTo>
                    <a:lnTo>
                      <a:pt x="108" y="425"/>
                    </a:lnTo>
                    <a:lnTo>
                      <a:pt x="88" y="431"/>
                    </a:lnTo>
                    <a:lnTo>
                      <a:pt x="66" y="435"/>
                    </a:lnTo>
                    <a:lnTo>
                      <a:pt x="44" y="438"/>
                    </a:lnTo>
                    <a:lnTo>
                      <a:pt x="23" y="441"/>
                    </a:lnTo>
                    <a:lnTo>
                      <a:pt x="0" y="443"/>
                    </a:lnTo>
                    <a:lnTo>
                      <a:pt x="0" y="443"/>
                    </a:lnTo>
                    <a:lnTo>
                      <a:pt x="2" y="462"/>
                    </a:lnTo>
                    <a:lnTo>
                      <a:pt x="5" y="482"/>
                    </a:lnTo>
                    <a:lnTo>
                      <a:pt x="9" y="501"/>
                    </a:lnTo>
                    <a:lnTo>
                      <a:pt x="14" y="521"/>
                    </a:lnTo>
                    <a:lnTo>
                      <a:pt x="20" y="539"/>
                    </a:lnTo>
                    <a:lnTo>
                      <a:pt x="26" y="556"/>
                    </a:lnTo>
                    <a:lnTo>
                      <a:pt x="33" y="575"/>
                    </a:lnTo>
                    <a:lnTo>
                      <a:pt x="41" y="592"/>
                    </a:lnTo>
                    <a:lnTo>
                      <a:pt x="50" y="609"/>
                    </a:lnTo>
                    <a:lnTo>
                      <a:pt x="59" y="625"/>
                    </a:lnTo>
                    <a:lnTo>
                      <a:pt x="69" y="641"/>
                    </a:lnTo>
                    <a:lnTo>
                      <a:pt x="80" y="656"/>
                    </a:lnTo>
                    <a:lnTo>
                      <a:pt x="91" y="672"/>
                    </a:lnTo>
                    <a:lnTo>
                      <a:pt x="104" y="686"/>
                    </a:lnTo>
                    <a:lnTo>
                      <a:pt x="116" y="699"/>
                    </a:lnTo>
                    <a:lnTo>
                      <a:pt x="130" y="712"/>
                    </a:lnTo>
                    <a:lnTo>
                      <a:pt x="144" y="725"/>
                    </a:lnTo>
                    <a:lnTo>
                      <a:pt x="158" y="737"/>
                    </a:lnTo>
                    <a:lnTo>
                      <a:pt x="174" y="747"/>
                    </a:lnTo>
                    <a:lnTo>
                      <a:pt x="190" y="758"/>
                    </a:lnTo>
                    <a:lnTo>
                      <a:pt x="206" y="768"/>
                    </a:lnTo>
                    <a:lnTo>
                      <a:pt x="222" y="777"/>
                    </a:lnTo>
                    <a:lnTo>
                      <a:pt x="240" y="784"/>
                    </a:lnTo>
                    <a:lnTo>
                      <a:pt x="257" y="792"/>
                    </a:lnTo>
                    <a:lnTo>
                      <a:pt x="274" y="798"/>
                    </a:lnTo>
                    <a:lnTo>
                      <a:pt x="293" y="805"/>
                    </a:lnTo>
                    <a:lnTo>
                      <a:pt x="311" y="809"/>
                    </a:lnTo>
                    <a:lnTo>
                      <a:pt x="331" y="814"/>
                    </a:lnTo>
                    <a:lnTo>
                      <a:pt x="350" y="817"/>
                    </a:lnTo>
                    <a:lnTo>
                      <a:pt x="370" y="819"/>
                    </a:lnTo>
                    <a:lnTo>
                      <a:pt x="389" y="821"/>
                    </a:lnTo>
                    <a:lnTo>
                      <a:pt x="410" y="821"/>
                    </a:lnTo>
                    <a:lnTo>
                      <a:pt x="410" y="821"/>
                    </a:lnTo>
                    <a:lnTo>
                      <a:pt x="431" y="821"/>
                    </a:lnTo>
                    <a:lnTo>
                      <a:pt x="452" y="819"/>
                    </a:lnTo>
                    <a:lnTo>
                      <a:pt x="473" y="817"/>
                    </a:lnTo>
                    <a:lnTo>
                      <a:pt x="492" y="813"/>
                    </a:lnTo>
                    <a:lnTo>
                      <a:pt x="513" y="808"/>
                    </a:lnTo>
                    <a:lnTo>
                      <a:pt x="533" y="803"/>
                    </a:lnTo>
                    <a:lnTo>
                      <a:pt x="551" y="796"/>
                    </a:lnTo>
                    <a:lnTo>
                      <a:pt x="569" y="789"/>
                    </a:lnTo>
                    <a:lnTo>
                      <a:pt x="588" y="781"/>
                    </a:lnTo>
                    <a:lnTo>
                      <a:pt x="605" y="771"/>
                    </a:lnTo>
                    <a:lnTo>
                      <a:pt x="623" y="762"/>
                    </a:lnTo>
                    <a:lnTo>
                      <a:pt x="640" y="751"/>
                    </a:lnTo>
                    <a:lnTo>
                      <a:pt x="656" y="740"/>
                    </a:lnTo>
                    <a:lnTo>
                      <a:pt x="671" y="727"/>
                    </a:lnTo>
                    <a:lnTo>
                      <a:pt x="687" y="714"/>
                    </a:lnTo>
                    <a:lnTo>
                      <a:pt x="701" y="701"/>
                    </a:lnTo>
                    <a:lnTo>
                      <a:pt x="714" y="687"/>
                    </a:lnTo>
                    <a:lnTo>
                      <a:pt x="727" y="672"/>
                    </a:lnTo>
                    <a:lnTo>
                      <a:pt x="740" y="656"/>
                    </a:lnTo>
                    <a:lnTo>
                      <a:pt x="751" y="640"/>
                    </a:lnTo>
                    <a:lnTo>
                      <a:pt x="761" y="623"/>
                    </a:lnTo>
                    <a:lnTo>
                      <a:pt x="771" y="606"/>
                    </a:lnTo>
                    <a:lnTo>
                      <a:pt x="781" y="588"/>
                    </a:lnTo>
                    <a:lnTo>
                      <a:pt x="788" y="570"/>
                    </a:lnTo>
                    <a:lnTo>
                      <a:pt x="796" y="551"/>
                    </a:lnTo>
                    <a:lnTo>
                      <a:pt x="803" y="533"/>
                    </a:lnTo>
                    <a:lnTo>
                      <a:pt x="808" y="513"/>
                    </a:lnTo>
                    <a:lnTo>
                      <a:pt x="812" y="492"/>
                    </a:lnTo>
                    <a:lnTo>
                      <a:pt x="817" y="473"/>
                    </a:lnTo>
                    <a:lnTo>
                      <a:pt x="819" y="452"/>
                    </a:lnTo>
                    <a:lnTo>
                      <a:pt x="821" y="431"/>
                    </a:lnTo>
                    <a:lnTo>
                      <a:pt x="821" y="410"/>
                    </a:lnTo>
                    <a:lnTo>
                      <a:pt x="821" y="410"/>
                    </a:lnTo>
                    <a:lnTo>
                      <a:pt x="821" y="389"/>
                    </a:lnTo>
                    <a:lnTo>
                      <a:pt x="819" y="370"/>
                    </a:lnTo>
                    <a:lnTo>
                      <a:pt x="817" y="350"/>
                    </a:lnTo>
                    <a:lnTo>
                      <a:pt x="813" y="331"/>
                    </a:lnTo>
                    <a:lnTo>
                      <a:pt x="809" y="312"/>
                    </a:lnTo>
                    <a:lnTo>
                      <a:pt x="805" y="293"/>
                    </a:lnTo>
                    <a:lnTo>
                      <a:pt x="798" y="274"/>
                    </a:lnTo>
                    <a:lnTo>
                      <a:pt x="792" y="257"/>
                    </a:lnTo>
                    <a:lnTo>
                      <a:pt x="784" y="240"/>
                    </a:lnTo>
                    <a:lnTo>
                      <a:pt x="777" y="222"/>
                    </a:lnTo>
                    <a:lnTo>
                      <a:pt x="767" y="206"/>
                    </a:lnTo>
                    <a:lnTo>
                      <a:pt x="758" y="190"/>
                    </a:lnTo>
                    <a:lnTo>
                      <a:pt x="747" y="173"/>
                    </a:lnTo>
                    <a:lnTo>
                      <a:pt x="736" y="158"/>
                    </a:lnTo>
                    <a:lnTo>
                      <a:pt x="724" y="144"/>
                    </a:lnTo>
                    <a:lnTo>
                      <a:pt x="711" y="130"/>
                    </a:lnTo>
                    <a:lnTo>
                      <a:pt x="698" y="117"/>
                    </a:lnTo>
                    <a:lnTo>
                      <a:pt x="685" y="104"/>
                    </a:lnTo>
                    <a:lnTo>
                      <a:pt x="671" y="91"/>
                    </a:lnTo>
                    <a:lnTo>
                      <a:pt x="656" y="80"/>
                    </a:lnTo>
                    <a:lnTo>
                      <a:pt x="641" y="69"/>
                    </a:lnTo>
                    <a:lnTo>
                      <a:pt x="625" y="58"/>
                    </a:lnTo>
                    <a:lnTo>
                      <a:pt x="608" y="50"/>
                    </a:lnTo>
                    <a:lnTo>
                      <a:pt x="592" y="41"/>
                    </a:lnTo>
                    <a:lnTo>
                      <a:pt x="575" y="32"/>
                    </a:lnTo>
                    <a:lnTo>
                      <a:pt x="556" y="26"/>
                    </a:lnTo>
                    <a:lnTo>
                      <a:pt x="539" y="19"/>
                    </a:lnTo>
                    <a:lnTo>
                      <a:pt x="521" y="14"/>
                    </a:lnTo>
                    <a:lnTo>
                      <a:pt x="501" y="8"/>
                    </a:lnTo>
                    <a:lnTo>
                      <a:pt x="482" y="5"/>
                    </a:lnTo>
                    <a:lnTo>
                      <a:pt x="462" y="2"/>
                    </a:lnTo>
                    <a:lnTo>
                      <a:pt x="442" y="0"/>
                    </a:lnTo>
                    <a:lnTo>
                      <a:pt x="442" y="0"/>
                    </a:lnTo>
                    <a:close/>
                  </a:path>
                </a:pathLst>
              </a:custGeom>
              <a:solidFill>
                <a:schemeClr val="accent4"/>
              </a:solidFill>
              <a:ln w="28575">
                <a:solidFill>
                  <a:schemeClr val="accent4">
                    <a:lumMod val="20000"/>
                    <a:lumOff val="80000"/>
                  </a:schemeClr>
                </a:solidFill>
                <a:round/>
              </a:ln>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sp>
            <p:nvSpPr>
              <p:cNvPr id="116" name="Freeform 8"/>
              <p:cNvSpPr/>
              <p:nvPr/>
            </p:nvSpPr>
            <p:spPr bwMode="auto">
              <a:xfrm>
                <a:off x="3922713" y="1236663"/>
                <a:ext cx="1301750" cy="1303338"/>
              </a:xfrm>
              <a:custGeom>
                <a:avLst/>
                <a:gdLst>
                  <a:gd name="T0" fmla="*/ 462 w 820"/>
                  <a:gd name="T1" fmla="*/ 819 h 821"/>
                  <a:gd name="T2" fmla="*/ 519 w 820"/>
                  <a:gd name="T3" fmla="*/ 808 h 821"/>
                  <a:gd name="T4" fmla="*/ 573 w 820"/>
                  <a:gd name="T5" fmla="*/ 789 h 821"/>
                  <a:gd name="T6" fmla="*/ 624 w 820"/>
                  <a:gd name="T7" fmla="*/ 763 h 821"/>
                  <a:gd name="T8" fmla="*/ 670 w 820"/>
                  <a:gd name="T9" fmla="*/ 730 h 821"/>
                  <a:gd name="T10" fmla="*/ 711 w 820"/>
                  <a:gd name="T11" fmla="*/ 691 h 821"/>
                  <a:gd name="T12" fmla="*/ 746 w 820"/>
                  <a:gd name="T13" fmla="*/ 648 h 821"/>
                  <a:gd name="T14" fmla="*/ 775 w 820"/>
                  <a:gd name="T15" fmla="*/ 599 h 821"/>
                  <a:gd name="T16" fmla="*/ 798 w 820"/>
                  <a:gd name="T17" fmla="*/ 547 h 821"/>
                  <a:gd name="T18" fmla="*/ 812 w 820"/>
                  <a:gd name="T19" fmla="*/ 490 h 821"/>
                  <a:gd name="T20" fmla="*/ 820 w 820"/>
                  <a:gd name="T21" fmla="*/ 432 h 821"/>
                  <a:gd name="T22" fmla="*/ 820 w 820"/>
                  <a:gd name="T23" fmla="*/ 391 h 821"/>
                  <a:gd name="T24" fmla="*/ 812 w 820"/>
                  <a:gd name="T25" fmla="*/ 329 h 821"/>
                  <a:gd name="T26" fmla="*/ 795 w 820"/>
                  <a:gd name="T27" fmla="*/ 270 h 821"/>
                  <a:gd name="T28" fmla="*/ 771 w 820"/>
                  <a:gd name="T29" fmla="*/ 216 h 821"/>
                  <a:gd name="T30" fmla="*/ 738 w 820"/>
                  <a:gd name="T31" fmla="*/ 166 h 821"/>
                  <a:gd name="T32" fmla="*/ 699 w 820"/>
                  <a:gd name="T33" fmla="*/ 120 h 821"/>
                  <a:gd name="T34" fmla="*/ 655 w 820"/>
                  <a:gd name="T35" fmla="*/ 82 h 821"/>
                  <a:gd name="T36" fmla="*/ 605 w 820"/>
                  <a:gd name="T37" fmla="*/ 50 h 821"/>
                  <a:gd name="T38" fmla="*/ 551 w 820"/>
                  <a:gd name="T39" fmla="*/ 25 h 821"/>
                  <a:gd name="T40" fmla="*/ 492 w 820"/>
                  <a:gd name="T41" fmla="*/ 9 h 821"/>
                  <a:gd name="T42" fmla="*/ 430 w 820"/>
                  <a:gd name="T43" fmla="*/ 1 h 821"/>
                  <a:gd name="T44" fmla="*/ 389 w 820"/>
                  <a:gd name="T45" fmla="*/ 1 h 821"/>
                  <a:gd name="T46" fmla="*/ 329 w 820"/>
                  <a:gd name="T47" fmla="*/ 8 h 821"/>
                  <a:gd name="T48" fmla="*/ 274 w 820"/>
                  <a:gd name="T49" fmla="*/ 23 h 821"/>
                  <a:gd name="T50" fmla="*/ 221 w 820"/>
                  <a:gd name="T51" fmla="*/ 46 h 821"/>
                  <a:gd name="T52" fmla="*/ 173 w 820"/>
                  <a:gd name="T53" fmla="*/ 74 h 821"/>
                  <a:gd name="T54" fmla="*/ 129 w 820"/>
                  <a:gd name="T55" fmla="*/ 110 h 821"/>
                  <a:gd name="T56" fmla="*/ 91 w 820"/>
                  <a:gd name="T57" fmla="*/ 151 h 821"/>
                  <a:gd name="T58" fmla="*/ 58 w 820"/>
                  <a:gd name="T59" fmla="*/ 196 h 821"/>
                  <a:gd name="T60" fmla="*/ 32 w 820"/>
                  <a:gd name="T61" fmla="*/ 247 h 821"/>
                  <a:gd name="T62" fmla="*/ 13 w 820"/>
                  <a:gd name="T63" fmla="*/ 302 h 821"/>
                  <a:gd name="T64" fmla="*/ 1 w 820"/>
                  <a:gd name="T65" fmla="*/ 359 h 821"/>
                  <a:gd name="T66" fmla="*/ 21 w 820"/>
                  <a:gd name="T67" fmla="*/ 381 h 821"/>
                  <a:gd name="T68" fmla="*/ 86 w 820"/>
                  <a:gd name="T69" fmla="*/ 392 h 821"/>
                  <a:gd name="T70" fmla="*/ 148 w 820"/>
                  <a:gd name="T71" fmla="*/ 410 h 821"/>
                  <a:gd name="T72" fmla="*/ 206 w 820"/>
                  <a:gd name="T73" fmla="*/ 438 h 821"/>
                  <a:gd name="T74" fmla="*/ 259 w 820"/>
                  <a:gd name="T75" fmla="*/ 473 h 821"/>
                  <a:gd name="T76" fmla="*/ 307 w 820"/>
                  <a:gd name="T77" fmla="*/ 514 h 821"/>
                  <a:gd name="T78" fmla="*/ 348 w 820"/>
                  <a:gd name="T79" fmla="*/ 562 h 821"/>
                  <a:gd name="T80" fmla="*/ 382 w 820"/>
                  <a:gd name="T81" fmla="*/ 615 h 821"/>
                  <a:gd name="T82" fmla="*/ 410 w 820"/>
                  <a:gd name="T83" fmla="*/ 673 h 821"/>
                  <a:gd name="T84" fmla="*/ 429 w 820"/>
                  <a:gd name="T85" fmla="*/ 735 h 821"/>
                  <a:gd name="T86" fmla="*/ 440 w 820"/>
                  <a:gd name="T87" fmla="*/ 80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0" h="821">
                    <a:moveTo>
                      <a:pt x="441" y="821"/>
                    </a:moveTo>
                    <a:lnTo>
                      <a:pt x="441" y="821"/>
                    </a:lnTo>
                    <a:lnTo>
                      <a:pt x="462" y="819"/>
                    </a:lnTo>
                    <a:lnTo>
                      <a:pt x="481" y="817"/>
                    </a:lnTo>
                    <a:lnTo>
                      <a:pt x="500" y="813"/>
                    </a:lnTo>
                    <a:lnTo>
                      <a:pt x="519" y="808"/>
                    </a:lnTo>
                    <a:lnTo>
                      <a:pt x="538" y="803"/>
                    </a:lnTo>
                    <a:lnTo>
                      <a:pt x="556" y="797"/>
                    </a:lnTo>
                    <a:lnTo>
                      <a:pt x="573" y="789"/>
                    </a:lnTo>
                    <a:lnTo>
                      <a:pt x="591" y="781"/>
                    </a:lnTo>
                    <a:lnTo>
                      <a:pt x="608" y="773"/>
                    </a:lnTo>
                    <a:lnTo>
                      <a:pt x="624" y="763"/>
                    </a:lnTo>
                    <a:lnTo>
                      <a:pt x="639" y="753"/>
                    </a:lnTo>
                    <a:lnTo>
                      <a:pt x="655" y="742"/>
                    </a:lnTo>
                    <a:lnTo>
                      <a:pt x="670" y="730"/>
                    </a:lnTo>
                    <a:lnTo>
                      <a:pt x="684" y="718"/>
                    </a:lnTo>
                    <a:lnTo>
                      <a:pt x="698" y="705"/>
                    </a:lnTo>
                    <a:lnTo>
                      <a:pt x="711" y="691"/>
                    </a:lnTo>
                    <a:lnTo>
                      <a:pt x="723" y="678"/>
                    </a:lnTo>
                    <a:lnTo>
                      <a:pt x="735" y="663"/>
                    </a:lnTo>
                    <a:lnTo>
                      <a:pt x="746" y="648"/>
                    </a:lnTo>
                    <a:lnTo>
                      <a:pt x="757" y="633"/>
                    </a:lnTo>
                    <a:lnTo>
                      <a:pt x="766" y="616"/>
                    </a:lnTo>
                    <a:lnTo>
                      <a:pt x="775" y="599"/>
                    </a:lnTo>
                    <a:lnTo>
                      <a:pt x="784" y="583"/>
                    </a:lnTo>
                    <a:lnTo>
                      <a:pt x="791" y="565"/>
                    </a:lnTo>
                    <a:lnTo>
                      <a:pt x="798" y="547"/>
                    </a:lnTo>
                    <a:lnTo>
                      <a:pt x="803" y="528"/>
                    </a:lnTo>
                    <a:lnTo>
                      <a:pt x="809" y="510"/>
                    </a:lnTo>
                    <a:lnTo>
                      <a:pt x="812" y="490"/>
                    </a:lnTo>
                    <a:lnTo>
                      <a:pt x="815" y="471"/>
                    </a:lnTo>
                    <a:lnTo>
                      <a:pt x="818" y="451"/>
                    </a:lnTo>
                    <a:lnTo>
                      <a:pt x="820" y="432"/>
                    </a:lnTo>
                    <a:lnTo>
                      <a:pt x="820" y="411"/>
                    </a:lnTo>
                    <a:lnTo>
                      <a:pt x="820" y="411"/>
                    </a:lnTo>
                    <a:lnTo>
                      <a:pt x="820" y="391"/>
                    </a:lnTo>
                    <a:lnTo>
                      <a:pt x="817" y="370"/>
                    </a:lnTo>
                    <a:lnTo>
                      <a:pt x="815" y="349"/>
                    </a:lnTo>
                    <a:lnTo>
                      <a:pt x="812" y="329"/>
                    </a:lnTo>
                    <a:lnTo>
                      <a:pt x="806" y="309"/>
                    </a:lnTo>
                    <a:lnTo>
                      <a:pt x="801" y="290"/>
                    </a:lnTo>
                    <a:lnTo>
                      <a:pt x="795" y="270"/>
                    </a:lnTo>
                    <a:lnTo>
                      <a:pt x="788" y="252"/>
                    </a:lnTo>
                    <a:lnTo>
                      <a:pt x="779" y="233"/>
                    </a:lnTo>
                    <a:lnTo>
                      <a:pt x="771" y="216"/>
                    </a:lnTo>
                    <a:lnTo>
                      <a:pt x="760" y="199"/>
                    </a:lnTo>
                    <a:lnTo>
                      <a:pt x="750" y="182"/>
                    </a:lnTo>
                    <a:lnTo>
                      <a:pt x="738" y="166"/>
                    </a:lnTo>
                    <a:lnTo>
                      <a:pt x="726" y="150"/>
                    </a:lnTo>
                    <a:lnTo>
                      <a:pt x="713" y="136"/>
                    </a:lnTo>
                    <a:lnTo>
                      <a:pt x="699" y="120"/>
                    </a:lnTo>
                    <a:lnTo>
                      <a:pt x="685" y="107"/>
                    </a:lnTo>
                    <a:lnTo>
                      <a:pt x="670" y="94"/>
                    </a:lnTo>
                    <a:lnTo>
                      <a:pt x="655" y="82"/>
                    </a:lnTo>
                    <a:lnTo>
                      <a:pt x="638" y="71"/>
                    </a:lnTo>
                    <a:lnTo>
                      <a:pt x="622" y="60"/>
                    </a:lnTo>
                    <a:lnTo>
                      <a:pt x="605" y="50"/>
                    </a:lnTo>
                    <a:lnTo>
                      <a:pt x="587" y="41"/>
                    </a:lnTo>
                    <a:lnTo>
                      <a:pt x="569" y="33"/>
                    </a:lnTo>
                    <a:lnTo>
                      <a:pt x="551" y="25"/>
                    </a:lnTo>
                    <a:lnTo>
                      <a:pt x="531" y="18"/>
                    </a:lnTo>
                    <a:lnTo>
                      <a:pt x="511" y="13"/>
                    </a:lnTo>
                    <a:lnTo>
                      <a:pt x="492" y="9"/>
                    </a:lnTo>
                    <a:lnTo>
                      <a:pt x="471" y="5"/>
                    </a:lnTo>
                    <a:lnTo>
                      <a:pt x="451" y="2"/>
                    </a:lnTo>
                    <a:lnTo>
                      <a:pt x="430" y="1"/>
                    </a:lnTo>
                    <a:lnTo>
                      <a:pt x="408" y="0"/>
                    </a:lnTo>
                    <a:lnTo>
                      <a:pt x="408" y="0"/>
                    </a:lnTo>
                    <a:lnTo>
                      <a:pt x="389" y="1"/>
                    </a:lnTo>
                    <a:lnTo>
                      <a:pt x="368" y="2"/>
                    </a:lnTo>
                    <a:lnTo>
                      <a:pt x="349" y="4"/>
                    </a:lnTo>
                    <a:lnTo>
                      <a:pt x="329" y="8"/>
                    </a:lnTo>
                    <a:lnTo>
                      <a:pt x="311" y="12"/>
                    </a:lnTo>
                    <a:lnTo>
                      <a:pt x="292" y="17"/>
                    </a:lnTo>
                    <a:lnTo>
                      <a:pt x="274" y="23"/>
                    </a:lnTo>
                    <a:lnTo>
                      <a:pt x="256" y="29"/>
                    </a:lnTo>
                    <a:lnTo>
                      <a:pt x="238" y="37"/>
                    </a:lnTo>
                    <a:lnTo>
                      <a:pt x="221" y="46"/>
                    </a:lnTo>
                    <a:lnTo>
                      <a:pt x="205" y="54"/>
                    </a:lnTo>
                    <a:lnTo>
                      <a:pt x="188" y="64"/>
                    </a:lnTo>
                    <a:lnTo>
                      <a:pt x="173" y="74"/>
                    </a:lnTo>
                    <a:lnTo>
                      <a:pt x="158" y="86"/>
                    </a:lnTo>
                    <a:lnTo>
                      <a:pt x="143" y="98"/>
                    </a:lnTo>
                    <a:lnTo>
                      <a:pt x="129" y="110"/>
                    </a:lnTo>
                    <a:lnTo>
                      <a:pt x="116" y="123"/>
                    </a:lnTo>
                    <a:lnTo>
                      <a:pt x="103" y="137"/>
                    </a:lnTo>
                    <a:lnTo>
                      <a:pt x="91" y="151"/>
                    </a:lnTo>
                    <a:lnTo>
                      <a:pt x="79" y="165"/>
                    </a:lnTo>
                    <a:lnTo>
                      <a:pt x="68" y="180"/>
                    </a:lnTo>
                    <a:lnTo>
                      <a:pt x="58" y="196"/>
                    </a:lnTo>
                    <a:lnTo>
                      <a:pt x="48" y="213"/>
                    </a:lnTo>
                    <a:lnTo>
                      <a:pt x="40" y="230"/>
                    </a:lnTo>
                    <a:lnTo>
                      <a:pt x="32" y="247"/>
                    </a:lnTo>
                    <a:lnTo>
                      <a:pt x="25" y="265"/>
                    </a:lnTo>
                    <a:lnTo>
                      <a:pt x="18" y="283"/>
                    </a:lnTo>
                    <a:lnTo>
                      <a:pt x="13" y="302"/>
                    </a:lnTo>
                    <a:lnTo>
                      <a:pt x="8" y="320"/>
                    </a:lnTo>
                    <a:lnTo>
                      <a:pt x="4" y="340"/>
                    </a:lnTo>
                    <a:lnTo>
                      <a:pt x="1" y="359"/>
                    </a:lnTo>
                    <a:lnTo>
                      <a:pt x="0" y="379"/>
                    </a:lnTo>
                    <a:lnTo>
                      <a:pt x="0" y="379"/>
                    </a:lnTo>
                    <a:lnTo>
                      <a:pt x="21" y="381"/>
                    </a:lnTo>
                    <a:lnTo>
                      <a:pt x="43" y="383"/>
                    </a:lnTo>
                    <a:lnTo>
                      <a:pt x="65" y="386"/>
                    </a:lnTo>
                    <a:lnTo>
                      <a:pt x="86" y="392"/>
                    </a:lnTo>
                    <a:lnTo>
                      <a:pt x="107" y="397"/>
                    </a:lnTo>
                    <a:lnTo>
                      <a:pt x="128" y="404"/>
                    </a:lnTo>
                    <a:lnTo>
                      <a:pt x="148" y="410"/>
                    </a:lnTo>
                    <a:lnTo>
                      <a:pt x="168" y="419"/>
                    </a:lnTo>
                    <a:lnTo>
                      <a:pt x="187" y="428"/>
                    </a:lnTo>
                    <a:lnTo>
                      <a:pt x="206" y="438"/>
                    </a:lnTo>
                    <a:lnTo>
                      <a:pt x="224" y="449"/>
                    </a:lnTo>
                    <a:lnTo>
                      <a:pt x="241" y="460"/>
                    </a:lnTo>
                    <a:lnTo>
                      <a:pt x="259" y="473"/>
                    </a:lnTo>
                    <a:lnTo>
                      <a:pt x="275" y="486"/>
                    </a:lnTo>
                    <a:lnTo>
                      <a:pt x="291" y="500"/>
                    </a:lnTo>
                    <a:lnTo>
                      <a:pt x="307" y="514"/>
                    </a:lnTo>
                    <a:lnTo>
                      <a:pt x="321" y="530"/>
                    </a:lnTo>
                    <a:lnTo>
                      <a:pt x="335" y="546"/>
                    </a:lnTo>
                    <a:lnTo>
                      <a:pt x="348" y="562"/>
                    </a:lnTo>
                    <a:lnTo>
                      <a:pt x="360" y="579"/>
                    </a:lnTo>
                    <a:lnTo>
                      <a:pt x="372" y="597"/>
                    </a:lnTo>
                    <a:lnTo>
                      <a:pt x="382" y="615"/>
                    </a:lnTo>
                    <a:lnTo>
                      <a:pt x="392" y="634"/>
                    </a:lnTo>
                    <a:lnTo>
                      <a:pt x="402" y="653"/>
                    </a:lnTo>
                    <a:lnTo>
                      <a:pt x="410" y="673"/>
                    </a:lnTo>
                    <a:lnTo>
                      <a:pt x="417" y="692"/>
                    </a:lnTo>
                    <a:lnTo>
                      <a:pt x="424" y="713"/>
                    </a:lnTo>
                    <a:lnTo>
                      <a:pt x="429" y="735"/>
                    </a:lnTo>
                    <a:lnTo>
                      <a:pt x="433" y="755"/>
                    </a:lnTo>
                    <a:lnTo>
                      <a:pt x="438" y="777"/>
                    </a:lnTo>
                    <a:lnTo>
                      <a:pt x="440" y="800"/>
                    </a:lnTo>
                    <a:lnTo>
                      <a:pt x="441" y="821"/>
                    </a:lnTo>
                    <a:lnTo>
                      <a:pt x="441" y="821"/>
                    </a:lnTo>
                    <a:close/>
                  </a:path>
                </a:pathLst>
              </a:custGeom>
              <a:solidFill>
                <a:schemeClr val="accent1"/>
              </a:solidFill>
              <a:ln w="28575">
                <a:solidFill>
                  <a:schemeClr val="accent5">
                    <a:lumMod val="20000"/>
                    <a:lumOff val="80000"/>
                  </a:schemeClr>
                </a:solidFill>
                <a:round/>
              </a:ln>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grpSp>
        <p:sp>
          <p:nvSpPr>
            <p:cNvPr id="106" name="Line 31"/>
            <p:cNvSpPr>
              <a:spLocks noChangeShapeType="1"/>
            </p:cNvSpPr>
            <p:nvPr/>
          </p:nvSpPr>
          <p:spPr bwMode="auto">
            <a:xfrm>
              <a:off x="4375039" y="3805568"/>
              <a:ext cx="0" cy="30181"/>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sp>
          <p:nvSpPr>
            <p:cNvPr id="102" name="Freeform 24"/>
            <p:cNvSpPr/>
            <p:nvPr/>
          </p:nvSpPr>
          <p:spPr bwMode="auto">
            <a:xfrm>
              <a:off x="3677152" y="2747863"/>
              <a:ext cx="35385" cy="3590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grpSp>
      <p:sp>
        <p:nvSpPr>
          <p:cNvPr id="3" name="文本框 2"/>
          <p:cNvSpPr txBox="1"/>
          <p:nvPr/>
        </p:nvSpPr>
        <p:spPr>
          <a:xfrm>
            <a:off x="5791201" y="2181225"/>
            <a:ext cx="861060" cy="501650"/>
          </a:xfrm>
          <a:prstGeom prst="rect">
            <a:avLst/>
          </a:prstGeom>
          <a:noFill/>
        </p:spPr>
        <p:txBody>
          <a:bodyPr wrap="none" rtlCol="0">
            <a:spAutoFit/>
          </a:bodyPr>
          <a:lstStyle/>
          <a:p>
            <a:r>
              <a:rPr lang="zh-CN" altLang="en-US" sz="2665" b="1">
                <a:solidFill>
                  <a:srgbClr val="FFFFFF"/>
                </a:solidFill>
              </a:rPr>
              <a:t>知识</a:t>
            </a:r>
            <a:endParaRPr lang="zh-CN" altLang="en-US" sz="2665" b="1">
              <a:solidFill>
                <a:srgbClr val="FFFFFF"/>
              </a:solidFill>
            </a:endParaRPr>
          </a:p>
        </p:txBody>
      </p:sp>
      <p:sp>
        <p:nvSpPr>
          <p:cNvPr id="4" name="文本框 3"/>
          <p:cNvSpPr txBox="1"/>
          <p:nvPr/>
        </p:nvSpPr>
        <p:spPr>
          <a:xfrm>
            <a:off x="4512947" y="3142615"/>
            <a:ext cx="861060" cy="501650"/>
          </a:xfrm>
          <a:prstGeom prst="rect">
            <a:avLst/>
          </a:prstGeom>
          <a:noFill/>
        </p:spPr>
        <p:txBody>
          <a:bodyPr wrap="none" rtlCol="0">
            <a:spAutoFit/>
          </a:bodyPr>
          <a:lstStyle/>
          <a:p>
            <a:r>
              <a:rPr lang="zh-CN" altLang="en-US" sz="2665" b="1">
                <a:solidFill>
                  <a:srgbClr val="FFFFFF"/>
                </a:solidFill>
              </a:rPr>
              <a:t>观点</a:t>
            </a:r>
            <a:endParaRPr lang="zh-CN" altLang="en-US" sz="2665" b="1">
              <a:solidFill>
                <a:srgbClr val="FFFFFF"/>
              </a:solidFill>
            </a:endParaRPr>
          </a:p>
        </p:txBody>
      </p:sp>
      <p:sp>
        <p:nvSpPr>
          <p:cNvPr id="5" name="文本框 4"/>
          <p:cNvSpPr txBox="1"/>
          <p:nvPr/>
        </p:nvSpPr>
        <p:spPr>
          <a:xfrm>
            <a:off x="5420361" y="4349751"/>
            <a:ext cx="861060" cy="501650"/>
          </a:xfrm>
          <a:prstGeom prst="rect">
            <a:avLst/>
          </a:prstGeom>
          <a:noFill/>
        </p:spPr>
        <p:txBody>
          <a:bodyPr wrap="none" rtlCol="0">
            <a:spAutoFit/>
          </a:bodyPr>
          <a:lstStyle/>
          <a:p>
            <a:r>
              <a:rPr lang="zh-CN" altLang="en-US" sz="2665" b="1">
                <a:solidFill>
                  <a:srgbClr val="FFFFFF"/>
                </a:solidFill>
              </a:rPr>
              <a:t>方法</a:t>
            </a:r>
            <a:endParaRPr lang="zh-CN" altLang="en-US" sz="2665" b="1">
              <a:solidFill>
                <a:srgbClr val="FFFFFF"/>
              </a:solidFill>
            </a:endParaRPr>
          </a:p>
        </p:txBody>
      </p:sp>
      <p:sp>
        <p:nvSpPr>
          <p:cNvPr id="6" name="文本框 5"/>
          <p:cNvSpPr txBox="1"/>
          <p:nvPr/>
        </p:nvSpPr>
        <p:spPr>
          <a:xfrm>
            <a:off x="6710681" y="3447415"/>
            <a:ext cx="861060" cy="501650"/>
          </a:xfrm>
          <a:prstGeom prst="rect">
            <a:avLst/>
          </a:prstGeom>
          <a:noFill/>
        </p:spPr>
        <p:txBody>
          <a:bodyPr wrap="none" rtlCol="0">
            <a:spAutoFit/>
          </a:bodyPr>
          <a:lstStyle/>
          <a:p>
            <a:r>
              <a:rPr lang="zh-CN" altLang="en-US" sz="2665" b="1">
                <a:solidFill>
                  <a:srgbClr val="FFFFFF"/>
                </a:solidFill>
              </a:rPr>
              <a:t>素材</a:t>
            </a:r>
            <a:endParaRPr lang="zh-CN" altLang="en-US" sz="2665" b="1">
              <a:solidFill>
                <a:srgbClr val="FFFFFF"/>
              </a:solidFill>
            </a:endParaRPr>
          </a:p>
        </p:txBody>
      </p:sp>
      <p:sp>
        <p:nvSpPr>
          <p:cNvPr id="146" name="TextBox 145"/>
          <p:cNvSpPr txBox="1"/>
          <p:nvPr/>
        </p:nvSpPr>
        <p:spPr>
          <a:xfrm>
            <a:off x="477521" y="2393951"/>
            <a:ext cx="2980055" cy="1125855"/>
          </a:xfrm>
          <a:prstGeom prst="rect">
            <a:avLst/>
          </a:prstGeom>
          <a:noFill/>
        </p:spPr>
        <p:txBody>
          <a:bodyPr wrap="square" rtlCol="0">
            <a:spAutoFit/>
          </a:bodyPr>
          <a:lstStyle/>
          <a:p>
            <a:pPr algn="just">
              <a:lnSpc>
                <a:spcPct val="120000"/>
              </a:lnSpc>
            </a:pPr>
            <a:r>
              <a:rPr lang="en-US" altLang="zh-CN" sz="1865"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通观全局，打下研究领域全面、深刻、丰厚的知识基础</a:t>
            </a:r>
            <a:r>
              <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a:t>
            </a:r>
            <a:endPar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7" name="TextBox 144"/>
          <p:cNvSpPr txBox="1"/>
          <p:nvPr/>
        </p:nvSpPr>
        <p:spPr>
          <a:xfrm>
            <a:off x="1080981" y="1881083"/>
            <a:ext cx="2353945" cy="534035"/>
          </a:xfrm>
          <a:prstGeom prst="rect">
            <a:avLst/>
          </a:prstGeom>
          <a:noFill/>
        </p:spPr>
        <p:txBody>
          <a:bodyPr wrap="square" rtlCol="0">
            <a:spAutoFit/>
          </a:bodyPr>
          <a:lstStyle/>
          <a:p>
            <a:pPr algn="r">
              <a:lnSpc>
                <a:spcPct val="120000"/>
              </a:lnSpc>
            </a:pPr>
            <a:r>
              <a:rPr lang="zh-CN" altLang="en-US" sz="24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丰富基础知识</a:t>
            </a:r>
            <a:endParaRPr lang="zh-CN" altLang="en-US" sz="24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TextBox 145"/>
          <p:cNvSpPr txBox="1"/>
          <p:nvPr/>
        </p:nvSpPr>
        <p:spPr>
          <a:xfrm>
            <a:off x="488952" y="4502151"/>
            <a:ext cx="3065921" cy="1125855"/>
          </a:xfrm>
          <a:prstGeom prst="rect">
            <a:avLst/>
          </a:prstGeom>
          <a:noFill/>
        </p:spPr>
        <p:txBody>
          <a:bodyPr wrap="square" rtlCol="0">
            <a:spAutoFit/>
          </a:bodyPr>
          <a:lstStyle/>
          <a:p>
            <a:pPr algn="just">
              <a:lnSpc>
                <a:spcPct val="120000"/>
              </a:lnSpc>
            </a:pPr>
            <a:r>
              <a:rPr lang="en-US" altLang="zh-CN" sz="1865"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深入分析，归纳不同学术观点形成的环境条件、适用范围、优点和不足等</a:t>
            </a:r>
            <a:r>
              <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a:t>
            </a:r>
            <a:endPar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9" name="TextBox 144"/>
          <p:cNvSpPr txBox="1"/>
          <p:nvPr/>
        </p:nvSpPr>
        <p:spPr>
          <a:xfrm>
            <a:off x="1077596" y="4027171"/>
            <a:ext cx="2353945" cy="534035"/>
          </a:xfrm>
          <a:prstGeom prst="rect">
            <a:avLst/>
          </a:prstGeom>
          <a:noFill/>
        </p:spPr>
        <p:txBody>
          <a:bodyPr wrap="square" rtlCol="0">
            <a:spAutoFit/>
          </a:bodyPr>
          <a:lstStyle/>
          <a:p>
            <a:pPr algn="r">
              <a:lnSpc>
                <a:spcPct val="120000"/>
              </a:lnSpc>
            </a:pPr>
            <a:r>
              <a:rPr lang="zh-CN" altLang="en-US" sz="24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把握学术观点</a:t>
            </a:r>
            <a:endParaRPr lang="zh-CN" altLang="en-US" b="1"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TextBox 145"/>
          <p:cNvSpPr txBox="1"/>
          <p:nvPr/>
        </p:nvSpPr>
        <p:spPr>
          <a:xfrm>
            <a:off x="8997315" y="2326007"/>
            <a:ext cx="2980055" cy="1471295"/>
          </a:xfrm>
          <a:prstGeom prst="rect">
            <a:avLst/>
          </a:prstGeom>
          <a:noFill/>
        </p:spPr>
        <p:txBody>
          <a:bodyPr wrap="square" rtlCol="0">
            <a:spAutoFit/>
          </a:bodyPr>
          <a:lstStyle/>
          <a:p>
            <a:pPr algn="just">
              <a:lnSpc>
                <a:spcPct val="120000"/>
              </a:lnSpc>
            </a:pPr>
            <a:r>
              <a:rPr lang="en-US" altLang="zh-CN" sz="1865"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积累研究素材，为进一步的研究做准备，以支撑科学结论、学术观点和理论认识</a:t>
            </a:r>
            <a:r>
              <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a:t>
            </a:r>
            <a:endPar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1" name="TextBox 144"/>
          <p:cNvSpPr txBox="1"/>
          <p:nvPr/>
        </p:nvSpPr>
        <p:spPr>
          <a:xfrm>
            <a:off x="8992236" y="1862455"/>
            <a:ext cx="2353945" cy="534035"/>
          </a:xfrm>
          <a:prstGeom prst="rect">
            <a:avLst/>
          </a:prstGeom>
          <a:noFill/>
        </p:spPr>
        <p:txBody>
          <a:bodyPr wrap="square" rtlCol="0">
            <a:spAutoFit/>
          </a:bodyPr>
          <a:lstStyle/>
          <a:p>
            <a:pPr algn="dist">
              <a:lnSpc>
                <a:spcPct val="120000"/>
              </a:lnSpc>
            </a:pPr>
            <a:r>
              <a:rPr lang="zh-CN" altLang="en-US" sz="24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积累研究素材</a:t>
            </a:r>
            <a:endParaRPr lang="zh-CN" altLang="en-US" sz="24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TextBox 145"/>
          <p:cNvSpPr txBox="1"/>
          <p:nvPr/>
        </p:nvSpPr>
        <p:spPr>
          <a:xfrm>
            <a:off x="8997315" y="4568191"/>
            <a:ext cx="2980055" cy="1212850"/>
          </a:xfrm>
          <a:prstGeom prst="rect">
            <a:avLst/>
          </a:prstGeom>
          <a:noFill/>
        </p:spPr>
        <p:txBody>
          <a:bodyPr wrap="square" rtlCol="0">
            <a:spAutoFit/>
          </a:bodyPr>
          <a:lstStyle/>
          <a:p>
            <a:pPr algn="just">
              <a:lnSpc>
                <a:spcPct val="130000"/>
              </a:lnSpc>
            </a:pPr>
            <a:r>
              <a:rPr sz="1865"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全面了解某个领域使用的主要研究方法和技术手段</a:t>
            </a:r>
            <a:r>
              <a:rPr lang="zh-CN" altLang="en-US" sz="1865"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，寻找适合自己的研究方法。</a:t>
            </a:r>
            <a:endParaRPr lang="zh-CN" altLang="en-US" sz="1865"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3" name="TextBox 144"/>
          <p:cNvSpPr txBox="1"/>
          <p:nvPr/>
        </p:nvSpPr>
        <p:spPr>
          <a:xfrm>
            <a:off x="8992236" y="4104641"/>
            <a:ext cx="2353945" cy="534035"/>
          </a:xfrm>
          <a:prstGeom prst="rect">
            <a:avLst/>
          </a:prstGeom>
          <a:noFill/>
        </p:spPr>
        <p:txBody>
          <a:bodyPr wrap="square" rtlCol="0">
            <a:spAutoFit/>
          </a:bodyPr>
          <a:lstStyle/>
          <a:p>
            <a:pPr algn="dist">
              <a:lnSpc>
                <a:spcPct val="120000"/>
              </a:lnSpc>
            </a:pPr>
            <a:r>
              <a:rPr lang="zh-CN" altLang="en-US" sz="24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学习技术方法</a:t>
            </a:r>
            <a:endParaRPr lang="zh-CN" altLang="en-US" b="1"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等腰三角形 4"/>
          <p:cNvSpPr>
            <a:spLocks noChangeArrowheads="1"/>
          </p:cNvSpPr>
          <p:nvPr/>
        </p:nvSpPr>
        <p:spPr bwMode="auto">
          <a:xfrm rot="5400000">
            <a:off x="47383" y="252591"/>
            <a:ext cx="197396" cy="285807"/>
          </a:xfrm>
          <a:prstGeom prst="triangle">
            <a:avLst>
              <a:gd name="adj" fmla="val 50000"/>
            </a:avLst>
          </a:prstGeom>
          <a:solidFill>
            <a:schemeClr val="bg1"/>
          </a:solidFill>
          <a:ln>
            <a:noFill/>
          </a:ln>
        </p:spPr>
        <p:txBody>
          <a:bodyPr anchor="ctr"/>
          <a:lstStyle/>
          <a:p>
            <a:pPr algn="ctr">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 name="文本框 1"/>
          <p:cNvSpPr txBox="1"/>
          <p:nvPr/>
        </p:nvSpPr>
        <p:spPr>
          <a:xfrm>
            <a:off x="747395" y="241935"/>
            <a:ext cx="3188970"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文献学习</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21000">
        <p:fade/>
      </p:transition>
    </mc:Choice>
    <mc:Fallback>
      <p:transition spd="med" advClick="0" advTm="21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1"/>
          <p:cNvPicPr>
            <a:picLocks noChangeAspect="1"/>
          </p:cNvPicPr>
          <p:nvPr/>
        </p:nvPicPr>
        <p:blipFill>
          <a:blip r:embed="rId1"/>
          <a:stretch>
            <a:fillRect/>
          </a:stretch>
        </p:blipFill>
        <p:spPr>
          <a:xfrm>
            <a:off x="612987" y="924560"/>
            <a:ext cx="10966027" cy="2644140"/>
          </a:xfrm>
          <a:prstGeom prst="rect">
            <a:avLst/>
          </a:prstGeom>
        </p:spPr>
      </p:pic>
      <p:sp>
        <p:nvSpPr>
          <p:cNvPr id="15" name="圆角矩形标注 14" descr="平台检索入口包括：文献检索、知识元检索、引文检索、高级检索以及出版物检索。文献检索可以根据目标文献的类型有针对的选择单个或者多个数据库；&#10;知识元检索根据表征知识点的元素类型进行检索；&#10;高级检索能够精准定位特定文献。&#10;引文检索和出版物检索可运用文献间的相互引用关系和出版物来源信息，进行检索&#10;" title="平台检索入口包括：文献检索、知识元检索、引文检索、高级检索以及出版物检索。文献检索可以根据目标文献的类型有针对的选择单个或者多个数据库；&#10;知识元检索根据表征知识点的元素类型进行检索；&#10;高级检索能够精准定位特定文献。&#10;引文检索和出版物检索可运用文献间的相互引用关系和出版物来源信息，进行检索&#10;"/>
          <p:cNvSpPr/>
          <p:nvPr/>
        </p:nvSpPr>
        <p:spPr>
          <a:xfrm>
            <a:off x="516467" y="5471410"/>
            <a:ext cx="11062547" cy="116222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lIns="239606" rtlCol="0" anchor="ctr"/>
          <a:lstStyle/>
          <a:p>
            <a:pPr algn="l"/>
            <a:r>
              <a:rPr lang="zh-CN" altLang="en-US" sz="2135" b="1" dirty="0">
                <a:solidFill>
                  <a:srgbClr val="FF0000"/>
                </a:solidFill>
              </a:rPr>
              <a:t>平台检索入口包括</a:t>
            </a:r>
            <a:r>
              <a:rPr lang="zh-CN" altLang="en-US" sz="2135" dirty="0"/>
              <a:t>：文献检索、知识元检索、引文检索、高级检索以及出版物检索。</a:t>
            </a:r>
            <a:endParaRPr lang="zh-CN" altLang="en-US" sz="2135" dirty="0"/>
          </a:p>
          <a:p>
            <a:pPr algn="l"/>
            <a:r>
              <a:rPr lang="zh-CN" altLang="en-US" sz="2135" b="1" dirty="0">
                <a:solidFill>
                  <a:srgbClr val="FF0000"/>
                </a:solidFill>
              </a:rPr>
              <a:t>文献检索</a:t>
            </a:r>
            <a:r>
              <a:rPr lang="zh-CN" altLang="en-US" sz="2135" dirty="0"/>
              <a:t>：可以根据目标文献的类型有针对的选择单个或者多个数据库；</a:t>
            </a:r>
            <a:endParaRPr lang="zh-CN" altLang="en-US" sz="2135" dirty="0"/>
          </a:p>
          <a:p>
            <a:pPr algn="l"/>
            <a:r>
              <a:rPr lang="zh-CN" altLang="en-US" sz="2135" b="1" dirty="0">
                <a:solidFill>
                  <a:srgbClr val="FF0000"/>
                </a:solidFill>
              </a:rPr>
              <a:t>高级检索</a:t>
            </a:r>
            <a:r>
              <a:rPr lang="zh-CN" altLang="en-US" sz="2135" dirty="0"/>
              <a:t>：能够精准定位特定文献。</a:t>
            </a:r>
            <a:endParaRPr lang="zh-CN" altLang="en-US" sz="2135" dirty="0"/>
          </a:p>
        </p:txBody>
      </p:sp>
      <p:sp>
        <p:nvSpPr>
          <p:cNvPr id="13" name="矩形 12"/>
          <p:cNvSpPr/>
          <p:nvPr/>
        </p:nvSpPr>
        <p:spPr>
          <a:xfrm>
            <a:off x="11217910" y="191135"/>
            <a:ext cx="741680" cy="7105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文本框 17"/>
          <p:cNvSpPr txBox="1"/>
          <p:nvPr/>
        </p:nvSpPr>
        <p:spPr>
          <a:xfrm>
            <a:off x="9297882" y="210820"/>
            <a:ext cx="2661920" cy="583565"/>
          </a:xfrm>
          <a:prstGeom prst="rect">
            <a:avLst/>
          </a:prstGeom>
          <a:noFill/>
        </p:spPr>
        <p:txBody>
          <a:bodyPr wrap="square" rtlCol="0">
            <a:spAutoFit/>
          </a:bodyPr>
          <a:lstStyle/>
          <a:p>
            <a:r>
              <a:rPr lang="en-US" altLang="zh-CN" sz="3200" b="1">
                <a:solidFill>
                  <a:srgbClr val="FF0000"/>
                </a:solidFill>
              </a:rPr>
              <a:t>www.cnki.net</a:t>
            </a:r>
            <a:endParaRPr lang="en-US" altLang="zh-CN" sz="3200" b="1">
              <a:solidFill>
                <a:srgbClr val="FF0000"/>
              </a:solidFill>
            </a:endParaRPr>
          </a:p>
        </p:txBody>
      </p:sp>
      <p:sp>
        <p:nvSpPr>
          <p:cNvPr id="14" name="文本框 13"/>
          <p:cNvSpPr txBox="1"/>
          <p:nvPr/>
        </p:nvSpPr>
        <p:spPr>
          <a:xfrm>
            <a:off x="747252" y="241858"/>
            <a:ext cx="3215148"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平台首页</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986" y="1351627"/>
            <a:ext cx="10946808" cy="438960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245215" y="167005"/>
            <a:ext cx="697230" cy="71310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747395" y="763905"/>
            <a:ext cx="9746618" cy="5849974"/>
          </a:xfrm>
          <a:prstGeom prst="rect">
            <a:avLst/>
          </a:prstGeom>
        </p:spPr>
      </p:pic>
      <p:pic>
        <p:nvPicPr>
          <p:cNvPr id="14" name="图片 13"/>
          <p:cNvPicPr>
            <a:picLocks noChangeAspect="1"/>
          </p:cNvPicPr>
          <p:nvPr/>
        </p:nvPicPr>
        <p:blipFill>
          <a:blip r:embed="rId2"/>
          <a:stretch>
            <a:fillRect/>
          </a:stretch>
        </p:blipFill>
        <p:spPr>
          <a:xfrm>
            <a:off x="9243063" y="3031278"/>
            <a:ext cx="2501900" cy="3062817"/>
          </a:xfrm>
          <a:prstGeom prst="rect">
            <a:avLst/>
          </a:prstGeom>
          <a:ln>
            <a:noFill/>
          </a:ln>
          <a:effectLst>
            <a:outerShdw blurRad="292100" dist="139700" dir="2700000" algn="tl" rotWithShape="0">
              <a:srgbClr val="333333">
                <a:alpha val="65000"/>
              </a:srgbClr>
            </a:outerShdw>
          </a:effectLst>
        </p:spPr>
      </p:pic>
      <p:sp>
        <p:nvSpPr>
          <p:cNvPr id="13" name="文本框 12"/>
          <p:cNvSpPr txBox="1"/>
          <p:nvPr/>
        </p:nvSpPr>
        <p:spPr>
          <a:xfrm>
            <a:off x="747395" y="241935"/>
            <a:ext cx="4304030"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文献学习——文献下载</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标注 12"/>
          <p:cNvSpPr/>
          <p:nvPr/>
        </p:nvSpPr>
        <p:spPr>
          <a:xfrm>
            <a:off x="9080500" y="1119717"/>
            <a:ext cx="3111500" cy="503767"/>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hangingPunct="0">
              <a:buFontTx/>
              <a:buNone/>
              <a:defRPr/>
            </a:pPr>
            <a:r>
              <a:rPr lang="zh-CN" altLang="en-US" sz="1865" dirty="0">
                <a:sym typeface="+mn-ea"/>
              </a:rPr>
              <a:t>第一步：选择要导出的文献</a:t>
            </a:r>
            <a:endParaRPr lang="zh-CN" altLang="en-US" sz="1865" dirty="0">
              <a:sym typeface="+mn-ea"/>
            </a:endParaRPr>
          </a:p>
        </p:txBody>
      </p:sp>
      <p:sp>
        <p:nvSpPr>
          <p:cNvPr id="14" name="矩形标注 15"/>
          <p:cNvSpPr/>
          <p:nvPr/>
        </p:nvSpPr>
        <p:spPr>
          <a:xfrm>
            <a:off x="9213851" y="2324100"/>
            <a:ext cx="2978149" cy="503767"/>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hangingPunct="0">
              <a:buFontTx/>
              <a:buNone/>
              <a:defRPr/>
            </a:pPr>
            <a:r>
              <a:rPr lang="zh-CN" altLang="en-US" sz="1865" dirty="0">
                <a:sym typeface="+mn-ea"/>
              </a:rPr>
              <a:t>第二步：确认文献</a:t>
            </a:r>
            <a:endParaRPr lang="zh-CN" altLang="en-US" sz="1865" dirty="0">
              <a:sym typeface="+mn-ea"/>
            </a:endParaRPr>
          </a:p>
        </p:txBody>
      </p:sp>
      <p:sp>
        <p:nvSpPr>
          <p:cNvPr id="15" name="矩形标注 17"/>
          <p:cNvSpPr/>
          <p:nvPr/>
        </p:nvSpPr>
        <p:spPr>
          <a:xfrm>
            <a:off x="9213851" y="3644900"/>
            <a:ext cx="2978149" cy="637117"/>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hangingPunct="0">
              <a:buFontTx/>
              <a:buNone/>
              <a:defRPr/>
            </a:pPr>
            <a:r>
              <a:rPr lang="zh-CN" altLang="en-US" sz="1865" dirty="0">
                <a:sym typeface="+mn-ea"/>
              </a:rPr>
              <a:t>第三步：参考文献格式已自动生成</a:t>
            </a:r>
            <a:endParaRPr lang="zh-CN" altLang="en-US" sz="1865" dirty="0">
              <a:sym typeface="+mn-ea"/>
            </a:endParaRPr>
          </a:p>
        </p:txBody>
      </p:sp>
      <p:pic>
        <p:nvPicPr>
          <p:cNvPr id="18" name="图片 17"/>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411205" y="880110"/>
            <a:ext cx="7100618" cy="4234180"/>
          </a:xfrm>
          <a:prstGeom prst="rect">
            <a:avLst/>
          </a:prstGeom>
          <a:ln>
            <a:solidFill>
              <a:schemeClr val="accent1"/>
            </a:solidFill>
          </a:ln>
        </p:spPr>
      </p:pic>
      <p:pic>
        <p:nvPicPr>
          <p:cNvPr id="19" name="图片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57491" y="1382108"/>
            <a:ext cx="9528840" cy="4213164"/>
          </a:xfrm>
          <a:prstGeom prst="rect">
            <a:avLst/>
          </a:prstGeom>
          <a:ln>
            <a:solidFill>
              <a:schemeClr val="accent1"/>
            </a:solidFill>
          </a:ln>
        </p:spPr>
      </p:pic>
      <p:sp>
        <p:nvSpPr>
          <p:cNvPr id="16" name="矩形 15"/>
          <p:cNvSpPr/>
          <p:nvPr/>
        </p:nvSpPr>
        <p:spPr>
          <a:xfrm>
            <a:off x="11245215" y="167005"/>
            <a:ext cx="697230" cy="71310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2" name="文本框 11"/>
          <p:cNvSpPr txBox="1"/>
          <p:nvPr/>
        </p:nvSpPr>
        <p:spPr>
          <a:xfrm>
            <a:off x="747395" y="241935"/>
            <a:ext cx="3932555"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文献学习——文献导出</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423598" y="860110"/>
            <a:ext cx="7470254" cy="4933029"/>
          </a:xfrm>
          <a:prstGeom prst="rect">
            <a:avLst/>
          </a:prstGeom>
          <a:ln>
            <a:solidFill>
              <a:schemeClr val="accent1"/>
            </a:solidFill>
          </a:ln>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a:gradFill>
            <a:gsLst>
              <a:gs pos="10000">
                <a:schemeClr val="bg1"/>
              </a:gs>
              <a:gs pos="100000">
                <a:schemeClr val="bg1">
                  <a:alpha val="0"/>
                </a:schemeClr>
              </a:gs>
              <a:gs pos="48000">
                <a:schemeClr val="bg1">
                  <a:alpha val="50000"/>
                </a:schemeClr>
              </a:gs>
            </a:gsLst>
            <a:lin ang="5400000" scaled="1"/>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10600030101010101" charset="-122"/>
              <a:ea typeface="等线" panose="02010600030101010101" charset="-122"/>
            </a:endParaRPr>
          </a:p>
        </p:txBody>
      </p:sp>
      <p:pic>
        <p:nvPicPr>
          <p:cNvPr id="5" name="图片 4" descr="C:\Users\Administrator\Desktop\IMG_20190718_154056.jpgIMG_20190718_154056"/>
          <p:cNvPicPr>
            <a:picLocks noChangeAspect="1"/>
          </p:cNvPicPr>
          <p:nvPr/>
        </p:nvPicPr>
        <p:blipFill rotWithShape="1">
          <a:blip r:embed="rId1"/>
          <a:srcRect/>
          <a:stretch>
            <a:fillRect/>
          </a:stretch>
        </p:blipFill>
        <p:spPr>
          <a:xfrm>
            <a:off x="0" y="0"/>
            <a:ext cx="12884785" cy="7274560"/>
          </a:xfrm>
          <a:prstGeom prst="rect">
            <a:avLst/>
          </a:prstGeom>
        </p:spPr>
      </p:pic>
      <p:sp>
        <p:nvSpPr>
          <p:cNvPr id="8" name="文本框 7"/>
          <p:cNvSpPr txBox="1"/>
          <p:nvPr/>
        </p:nvSpPr>
        <p:spPr>
          <a:xfrm>
            <a:off x="2759783" y="2358393"/>
            <a:ext cx="6672434"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2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写作投稿</a:t>
            </a:r>
            <a:endParaRPr kumimoji="0" lang="zh-CN" altLang="en-US" sz="6000" b="1" i="0" u="none" strike="noStrike" kern="1200" cap="none" spc="2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endParaRPr>
          </a:p>
        </p:txBody>
      </p:sp>
      <p:sp>
        <p:nvSpPr>
          <p:cNvPr id="10" name="文本框 9"/>
          <p:cNvSpPr txBox="1"/>
          <p:nvPr/>
        </p:nvSpPr>
        <p:spPr>
          <a:xfrm>
            <a:off x="4919235" y="1443985"/>
            <a:ext cx="2353530"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1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PART 05</a:t>
            </a:r>
            <a:endParaRPr kumimoji="0" lang="zh-CN" altLang="en-US" sz="3200" b="0" i="0" u="none" strike="noStrike" kern="1200" cap="none" spc="1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5924550" y="2171700"/>
            <a:ext cx="3429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747395" y="241935"/>
            <a:ext cx="4615180"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写作投稿——论文特点</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4"/>
          </p:nvPr>
        </p:nvSpPr>
        <p:spPr/>
        <p:txBody>
          <a:bodyPr/>
          <a:lstStyle/>
          <a:p>
            <a:fld id="{48F10FC4-DD5C-4C24-B849-D8A0B2DC9874}" type="slidenum">
              <a:rPr lang="zh-CN" altLang="en-US" smtClean="0"/>
            </a:fld>
            <a:endParaRPr lang="zh-CN" altLang="en-US"/>
          </a:p>
        </p:txBody>
      </p:sp>
      <p:sp>
        <p:nvSpPr>
          <p:cNvPr id="18" name="矩形 17"/>
          <p:cNvSpPr/>
          <p:nvPr/>
        </p:nvSpPr>
        <p:spPr>
          <a:xfrm>
            <a:off x="-990600" y="114300"/>
            <a:ext cx="523220" cy="523220"/>
          </a:xfrm>
          <a:prstGeom prst="rect">
            <a:avLst/>
          </a:prstGeom>
          <a:solidFill>
            <a:srgbClr val="006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990600" y="719495"/>
            <a:ext cx="523220" cy="523220"/>
          </a:xfrm>
          <a:prstGeom prst="rect">
            <a:avLst/>
          </a:prstGeom>
          <a:solidFill>
            <a:srgbClr val="008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990600" y="1324690"/>
            <a:ext cx="523220" cy="52322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863145" y="1575705"/>
            <a:ext cx="1466850" cy="146685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Light" panose="020B0502040204020203"/>
              <a:ea typeface="思源黑体 CN Light"/>
              <a:cs typeface="+mn-cs"/>
            </a:endParaRPr>
          </a:p>
        </p:txBody>
      </p:sp>
      <p:sp>
        <p:nvSpPr>
          <p:cNvPr id="22" name="椭圆 21"/>
          <p:cNvSpPr/>
          <p:nvPr/>
        </p:nvSpPr>
        <p:spPr>
          <a:xfrm>
            <a:off x="3112860" y="1575705"/>
            <a:ext cx="1466850" cy="1466850"/>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Light" panose="020B0502040204020203"/>
              <a:ea typeface="思源黑体 CN Light"/>
              <a:cs typeface="+mn-cs"/>
            </a:endParaRPr>
          </a:p>
        </p:txBody>
      </p:sp>
      <p:sp>
        <p:nvSpPr>
          <p:cNvPr id="23" name="椭圆 22"/>
          <p:cNvSpPr/>
          <p:nvPr/>
        </p:nvSpPr>
        <p:spPr>
          <a:xfrm>
            <a:off x="5362575" y="1575705"/>
            <a:ext cx="1466850" cy="146685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Light" panose="020B0502040204020203"/>
              <a:ea typeface="思源黑体 CN Light"/>
              <a:cs typeface="+mn-cs"/>
            </a:endParaRPr>
          </a:p>
        </p:txBody>
      </p:sp>
      <p:sp>
        <p:nvSpPr>
          <p:cNvPr id="24" name="椭圆 23"/>
          <p:cNvSpPr/>
          <p:nvPr/>
        </p:nvSpPr>
        <p:spPr>
          <a:xfrm>
            <a:off x="7612290" y="1575705"/>
            <a:ext cx="1466850" cy="1466850"/>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Light" panose="020B0502040204020203"/>
              <a:ea typeface="思源黑体 CN Light"/>
              <a:cs typeface="+mn-cs"/>
            </a:endParaRPr>
          </a:p>
        </p:txBody>
      </p:sp>
      <p:sp>
        <p:nvSpPr>
          <p:cNvPr id="25" name="椭圆 24"/>
          <p:cNvSpPr/>
          <p:nvPr/>
        </p:nvSpPr>
        <p:spPr>
          <a:xfrm>
            <a:off x="9862005" y="1575705"/>
            <a:ext cx="1466850" cy="146685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Light" panose="020B0502040204020203"/>
              <a:ea typeface="思源黑体 CN Light"/>
              <a:cs typeface="+mn-cs"/>
            </a:endParaRPr>
          </a:p>
        </p:txBody>
      </p:sp>
      <p:sp>
        <p:nvSpPr>
          <p:cNvPr id="26" name="箭头: V 形 25"/>
          <p:cNvSpPr/>
          <p:nvPr/>
        </p:nvSpPr>
        <p:spPr>
          <a:xfrm>
            <a:off x="2548825" y="2066696"/>
            <a:ext cx="345204" cy="484868"/>
          </a:xfrm>
          <a:prstGeom prst="chevron">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Segoe UI Light" panose="020B0502040204020203"/>
              <a:ea typeface="思源黑体 CN Light"/>
              <a:cs typeface="+mn-cs"/>
            </a:endParaRPr>
          </a:p>
        </p:txBody>
      </p:sp>
      <p:sp>
        <p:nvSpPr>
          <p:cNvPr id="27" name="箭头: V 形 26"/>
          <p:cNvSpPr/>
          <p:nvPr/>
        </p:nvSpPr>
        <p:spPr>
          <a:xfrm>
            <a:off x="4817394" y="2066696"/>
            <a:ext cx="345204" cy="484868"/>
          </a:xfrm>
          <a:prstGeom prst="chevron">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Segoe UI Light" panose="020B0502040204020203"/>
              <a:ea typeface="思源黑体 CN Light"/>
              <a:cs typeface="+mn-cs"/>
            </a:endParaRPr>
          </a:p>
        </p:txBody>
      </p:sp>
      <p:sp>
        <p:nvSpPr>
          <p:cNvPr id="28" name="箭头: V 形 27"/>
          <p:cNvSpPr/>
          <p:nvPr/>
        </p:nvSpPr>
        <p:spPr>
          <a:xfrm>
            <a:off x="7085963" y="2066696"/>
            <a:ext cx="345204" cy="484868"/>
          </a:xfrm>
          <a:prstGeom prst="chevron">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Segoe UI Light" panose="020B0502040204020203"/>
              <a:ea typeface="思源黑体 CN Light"/>
              <a:cs typeface="+mn-cs"/>
            </a:endParaRPr>
          </a:p>
        </p:txBody>
      </p:sp>
      <p:sp>
        <p:nvSpPr>
          <p:cNvPr id="29" name="箭头: V 形 28"/>
          <p:cNvSpPr/>
          <p:nvPr/>
        </p:nvSpPr>
        <p:spPr>
          <a:xfrm>
            <a:off x="9354532" y="2066696"/>
            <a:ext cx="345204" cy="484868"/>
          </a:xfrm>
          <a:prstGeom prst="chevron">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Segoe UI Light" panose="020B0502040204020203"/>
              <a:ea typeface="思源黑体 CN Light"/>
              <a:cs typeface="+mn-cs"/>
            </a:endParaRPr>
          </a:p>
        </p:txBody>
      </p:sp>
      <p:sp>
        <p:nvSpPr>
          <p:cNvPr id="30" name="矩形 29"/>
          <p:cNvSpPr/>
          <p:nvPr/>
        </p:nvSpPr>
        <p:spPr>
          <a:xfrm>
            <a:off x="714375" y="3741055"/>
            <a:ext cx="10763250" cy="495300"/>
          </a:xfrm>
          <a:prstGeom prst="rect">
            <a:avLst/>
          </a:prstGeom>
          <a:solidFill>
            <a:schemeClr val="accent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Light" panose="020B0502040204020203"/>
              <a:ea typeface="思源黑体 CN Light"/>
              <a:cs typeface="+mn-cs"/>
            </a:endParaRPr>
          </a:p>
        </p:txBody>
      </p:sp>
      <p:sp>
        <p:nvSpPr>
          <p:cNvPr id="31" name="箭头: V 形 30"/>
          <p:cNvSpPr/>
          <p:nvPr/>
        </p:nvSpPr>
        <p:spPr>
          <a:xfrm rot="5400000">
            <a:off x="1423968" y="3746271"/>
            <a:ext cx="345204" cy="484868"/>
          </a:xfrm>
          <a:prstGeom prst="chevron">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Segoe UI Light" panose="020B0502040204020203"/>
              <a:ea typeface="思源黑体 CN Light"/>
              <a:cs typeface="+mn-cs"/>
            </a:endParaRPr>
          </a:p>
        </p:txBody>
      </p:sp>
      <p:sp>
        <p:nvSpPr>
          <p:cNvPr id="32" name="箭头: V 形 31"/>
          <p:cNvSpPr/>
          <p:nvPr/>
        </p:nvSpPr>
        <p:spPr>
          <a:xfrm rot="5400000">
            <a:off x="3673683" y="3746271"/>
            <a:ext cx="345204" cy="484868"/>
          </a:xfrm>
          <a:prstGeom prst="chevron">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Segoe UI Light" panose="020B0502040204020203"/>
              <a:ea typeface="思源黑体 CN Light"/>
              <a:cs typeface="+mn-cs"/>
            </a:endParaRPr>
          </a:p>
        </p:txBody>
      </p:sp>
      <p:sp>
        <p:nvSpPr>
          <p:cNvPr id="33" name="箭头: V 形 32"/>
          <p:cNvSpPr/>
          <p:nvPr/>
        </p:nvSpPr>
        <p:spPr>
          <a:xfrm rot="5400000">
            <a:off x="5923398" y="3746271"/>
            <a:ext cx="345204" cy="484868"/>
          </a:xfrm>
          <a:prstGeom prst="chevron">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Segoe UI Light" panose="020B0502040204020203"/>
              <a:ea typeface="思源黑体 CN Light"/>
              <a:cs typeface="+mn-cs"/>
            </a:endParaRPr>
          </a:p>
        </p:txBody>
      </p:sp>
      <p:sp>
        <p:nvSpPr>
          <p:cNvPr id="34" name="箭头: V 形 33"/>
          <p:cNvSpPr/>
          <p:nvPr/>
        </p:nvSpPr>
        <p:spPr>
          <a:xfrm rot="5400000">
            <a:off x="8173113" y="3746271"/>
            <a:ext cx="345204" cy="484868"/>
          </a:xfrm>
          <a:prstGeom prst="chevron">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Segoe UI Light" panose="020B0502040204020203"/>
              <a:ea typeface="思源黑体 CN Light"/>
              <a:cs typeface="+mn-cs"/>
            </a:endParaRPr>
          </a:p>
        </p:txBody>
      </p:sp>
      <p:sp>
        <p:nvSpPr>
          <p:cNvPr id="35" name="箭头: V 形 34"/>
          <p:cNvSpPr/>
          <p:nvPr/>
        </p:nvSpPr>
        <p:spPr>
          <a:xfrm rot="5400000">
            <a:off x="10422828" y="3746271"/>
            <a:ext cx="345204" cy="484868"/>
          </a:xfrm>
          <a:prstGeom prst="chevron">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Segoe UI Light" panose="020B0502040204020203"/>
              <a:ea typeface="思源黑体 CN Light"/>
              <a:cs typeface="+mn-cs"/>
            </a:endParaRPr>
          </a:p>
        </p:txBody>
      </p:sp>
      <p:sp>
        <p:nvSpPr>
          <p:cNvPr id="36" name="文本框 35"/>
          <p:cNvSpPr txBox="1"/>
          <p:nvPr/>
        </p:nvSpPr>
        <p:spPr>
          <a:xfrm>
            <a:off x="862965" y="3109595"/>
            <a:ext cx="1685925" cy="706755"/>
          </a:xfrm>
          <a:prstGeom prst="rect">
            <a:avLst/>
          </a:prstGeom>
          <a:noFill/>
        </p:spPr>
        <p:txBody>
          <a:bodyPr wrap="square" rtlCol="0">
            <a:spAutoFit/>
          </a:bodyPr>
          <a:lstStyle/>
          <a:p>
            <a:pPr algn="just"/>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科学性</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—根本特点</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3312160" y="3109595"/>
            <a:ext cx="1365250" cy="706755"/>
          </a:xfrm>
          <a:prstGeom prst="rect">
            <a:avLst/>
          </a:prstGeom>
          <a:noFill/>
        </p:spPr>
        <p:txBody>
          <a:bodyPr wrap="square" rtlCol="0">
            <a:spAutoFit/>
          </a:bodyPr>
          <a:lstStyle/>
          <a:p>
            <a:pPr algn="just"/>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创新性</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    —核心</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5150093" y="3216514"/>
            <a:ext cx="1904510" cy="398780"/>
          </a:xfrm>
          <a:prstGeom prst="rect">
            <a:avLst/>
          </a:prstGeom>
          <a:noFill/>
        </p:spPr>
        <p:txBody>
          <a:bodyPr wrap="square" rtlCol="0">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学术性</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7393460" y="3216514"/>
            <a:ext cx="1904510" cy="398780"/>
          </a:xfrm>
          <a:prstGeom prst="rect">
            <a:avLst/>
          </a:prstGeom>
          <a:noFill/>
        </p:spPr>
        <p:txBody>
          <a:bodyPr wrap="square" rtlCol="0">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实用性</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9636827" y="3216514"/>
            <a:ext cx="1904510" cy="398780"/>
          </a:xfrm>
          <a:prstGeom prst="rect">
            <a:avLst/>
          </a:prstGeom>
          <a:noFill/>
        </p:spPr>
        <p:txBody>
          <a:bodyPr wrap="square" rtlCol="0">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规范性</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681080" y="4361149"/>
            <a:ext cx="2049420" cy="1370965"/>
          </a:xfrm>
          <a:prstGeom prst="rect">
            <a:avLst/>
          </a:prstGeom>
          <a:noFill/>
        </p:spPr>
        <p:txBody>
          <a:bodyPr wrap="square" rtlCol="0">
            <a:spAutoFit/>
          </a:bodyPr>
          <a:lstStyle/>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实事求是、真实可靠、</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内容全面、概念明确、结构严密、论证有力、</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层次分明、重点突出。</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p:txBody>
      </p:sp>
      <p:sp>
        <p:nvSpPr>
          <p:cNvPr id="42" name="文本框 41"/>
          <p:cNvSpPr txBox="1"/>
          <p:nvPr/>
        </p:nvSpPr>
        <p:spPr>
          <a:xfrm>
            <a:off x="3065780" y="4441825"/>
            <a:ext cx="1751330" cy="1050925"/>
          </a:xfrm>
          <a:prstGeom prst="rect">
            <a:avLst/>
          </a:prstGeom>
          <a:noFill/>
        </p:spPr>
        <p:txBody>
          <a:bodyPr wrap="square" rtlCol="0">
            <a:spAutoFit/>
          </a:bodyPr>
          <a:lstStyle/>
          <a:p>
            <a:pPr algn="just">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新方法、新发现、</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a:p>
            <a:pPr algn="just">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新规律、新见解、</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a:p>
            <a:pPr algn="just">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新理论、新问题。</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p:txBody>
      </p:sp>
      <p:sp>
        <p:nvSpPr>
          <p:cNvPr id="43" name="文本框 42"/>
          <p:cNvSpPr txBox="1"/>
          <p:nvPr/>
        </p:nvSpPr>
        <p:spPr>
          <a:xfrm>
            <a:off x="5071290" y="4442429"/>
            <a:ext cx="2049420" cy="1050925"/>
          </a:xfrm>
          <a:prstGeom prst="rect">
            <a:avLst/>
          </a:prstGeom>
          <a:noFill/>
        </p:spPr>
        <p:txBody>
          <a:bodyPr wrap="square" rtlCol="0">
            <a:spAutoFit/>
          </a:bodyPr>
          <a:lstStyle/>
          <a:p>
            <a:pPr algn="just">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专业性强，非科普性或基础理论的一般知识。</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p:txBody>
      </p:sp>
      <p:sp>
        <p:nvSpPr>
          <p:cNvPr id="44" name="文本框 43"/>
          <p:cNvSpPr txBox="1"/>
          <p:nvPr/>
        </p:nvSpPr>
        <p:spPr>
          <a:xfrm>
            <a:off x="7445375" y="4361180"/>
            <a:ext cx="1852295" cy="1050925"/>
          </a:xfrm>
          <a:prstGeom prst="rect">
            <a:avLst/>
          </a:prstGeom>
          <a:noFill/>
        </p:spPr>
        <p:txBody>
          <a:bodyPr wrap="square" rtlCol="0">
            <a:spAutoFit/>
          </a:bodyPr>
          <a:lstStyle/>
          <a:p>
            <a:pPr algn="just">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对读者有价值，能产生社会和经济效益。</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p:txBody>
      </p:sp>
      <p:sp>
        <p:nvSpPr>
          <p:cNvPr id="45" name="文本框 44"/>
          <p:cNvSpPr txBox="1"/>
          <p:nvPr/>
        </p:nvSpPr>
        <p:spPr>
          <a:xfrm>
            <a:off x="9564372" y="4361149"/>
            <a:ext cx="2049420" cy="1050925"/>
          </a:xfrm>
          <a:prstGeom prst="rect">
            <a:avLst/>
          </a:prstGeom>
          <a:noFill/>
        </p:spPr>
        <p:txBody>
          <a:bodyPr wrap="square" rtlCol="0">
            <a:spAutoFit/>
          </a:bodyPr>
          <a:lstStyle/>
          <a:p>
            <a:pPr algn="just">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按照特定的规范和标准来撰写，达到所投期刊的规范要求。</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p:txBody>
      </p:sp>
      <p:pic>
        <p:nvPicPr>
          <p:cNvPr id="46" name="图形 4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218745" y="1931305"/>
            <a:ext cx="755650" cy="755650"/>
          </a:xfrm>
          <a:prstGeom prst="rect">
            <a:avLst/>
          </a:prstGeom>
        </p:spPr>
      </p:pic>
      <p:pic>
        <p:nvPicPr>
          <p:cNvPr id="47" name="图形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8326" y="1882413"/>
            <a:ext cx="855918" cy="855918"/>
          </a:xfrm>
          <a:prstGeom prst="rect">
            <a:avLst/>
          </a:prstGeom>
        </p:spPr>
      </p:pic>
      <p:pic>
        <p:nvPicPr>
          <p:cNvPr id="48" name="图形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638" y="1931305"/>
            <a:ext cx="755650" cy="755650"/>
          </a:xfrm>
          <a:prstGeom prst="rect">
            <a:avLst/>
          </a:prstGeom>
        </p:spPr>
      </p:pic>
      <p:pic>
        <p:nvPicPr>
          <p:cNvPr id="49" name="图形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9768" y="1844486"/>
            <a:ext cx="922420" cy="922420"/>
          </a:xfrm>
          <a:prstGeom prst="rect">
            <a:avLst/>
          </a:prstGeom>
        </p:spPr>
      </p:pic>
      <p:pic>
        <p:nvPicPr>
          <p:cNvPr id="50" name="图形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5364" y="2013095"/>
            <a:ext cx="767436" cy="767436"/>
          </a:xfrm>
          <a:prstGeom prst="rect">
            <a:avLst/>
          </a:prstGeom>
        </p:spPr>
      </p:pic>
      <p:sp>
        <p:nvSpPr>
          <p:cNvPr id="3" name="矩形 2"/>
          <p:cNvSpPr/>
          <p:nvPr/>
        </p:nvSpPr>
        <p:spPr>
          <a:xfrm>
            <a:off x="11125200" y="144780"/>
            <a:ext cx="911860" cy="7569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138535" y="181610"/>
            <a:ext cx="882650" cy="71310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1115" y="915760"/>
            <a:ext cx="5272237" cy="5971149"/>
          </a:xfrm>
          <a:prstGeom prst="rect">
            <a:avLst/>
          </a:prstGeom>
        </p:spPr>
      </p:pic>
      <p:grpSp>
        <p:nvGrpSpPr>
          <p:cNvPr id="4" name="组合 3"/>
          <p:cNvGrpSpPr/>
          <p:nvPr/>
        </p:nvGrpSpPr>
        <p:grpSpPr>
          <a:xfrm>
            <a:off x="4812527" y="4302988"/>
            <a:ext cx="7160895" cy="1886585"/>
            <a:chOff x="4925980" y="2905020"/>
            <a:chExt cx="7160895" cy="1886585"/>
          </a:xfrm>
        </p:grpSpPr>
        <p:grpSp>
          <p:nvGrpSpPr>
            <p:cNvPr id="9" name="组合 8"/>
            <p:cNvGrpSpPr/>
            <p:nvPr/>
          </p:nvGrpSpPr>
          <p:grpSpPr>
            <a:xfrm>
              <a:off x="5799105" y="3432705"/>
              <a:ext cx="5396230" cy="755650"/>
              <a:chOff x="3063" y="3761"/>
              <a:chExt cx="8498" cy="1190"/>
            </a:xfrm>
          </p:grpSpPr>
          <p:cxnSp>
            <p:nvCxnSpPr>
              <p:cNvPr id="10" name="直接连接符 9"/>
              <p:cNvCxnSpPr/>
              <p:nvPr/>
            </p:nvCxnSpPr>
            <p:spPr>
              <a:xfrm rot="18900000">
                <a:off x="3063" y="4355"/>
                <a:ext cx="1191" cy="0"/>
              </a:xfrm>
              <a:prstGeom prst="line">
                <a:avLst/>
              </a:prstGeom>
              <a:ln w="3175">
                <a:solidFill>
                  <a:schemeClr val="tx1">
                    <a:lumMod val="50000"/>
                    <a:lumOff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2700000" flipH="1">
                <a:off x="5051" y="4356"/>
                <a:ext cx="1191" cy="0"/>
              </a:xfrm>
              <a:prstGeom prst="line">
                <a:avLst/>
              </a:prstGeom>
              <a:ln w="3175">
                <a:solidFill>
                  <a:schemeClr val="tx1">
                    <a:lumMod val="50000"/>
                    <a:lumOff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18900000">
                <a:off x="6659" y="4331"/>
                <a:ext cx="1191" cy="0"/>
              </a:xfrm>
              <a:prstGeom prst="line">
                <a:avLst/>
              </a:prstGeom>
              <a:ln w="3175">
                <a:solidFill>
                  <a:schemeClr val="tx1">
                    <a:lumMod val="50000"/>
                    <a:lumOff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2700000" flipH="1">
                <a:off x="8705" y="4356"/>
                <a:ext cx="1191" cy="0"/>
              </a:xfrm>
              <a:prstGeom prst="line">
                <a:avLst/>
              </a:prstGeom>
              <a:ln w="3175">
                <a:solidFill>
                  <a:schemeClr val="tx1">
                    <a:lumMod val="50000"/>
                    <a:lumOff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18900000">
                <a:off x="10371" y="4400"/>
                <a:ext cx="1191" cy="0"/>
              </a:xfrm>
              <a:prstGeom prst="line">
                <a:avLst/>
              </a:prstGeom>
              <a:ln w="3175">
                <a:solidFill>
                  <a:schemeClr val="tx1">
                    <a:lumMod val="50000"/>
                    <a:lumOff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p:nvGrpSpPr>
          <p:grpSpPr>
            <a:xfrm>
              <a:off x="4925980" y="2905020"/>
              <a:ext cx="7160895" cy="1776730"/>
              <a:chOff x="1688" y="2930"/>
              <a:chExt cx="11277" cy="2798"/>
            </a:xfrm>
          </p:grpSpPr>
          <p:sp>
            <p:nvSpPr>
              <p:cNvPr id="16" name="TextBox 19"/>
              <p:cNvSpPr txBox="1">
                <a:spLocks noChangeArrowheads="1"/>
              </p:cNvSpPr>
              <p:nvPr/>
            </p:nvSpPr>
            <p:spPr bwMode="auto">
              <a:xfrm>
                <a:off x="1688" y="3020"/>
                <a:ext cx="2198" cy="8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5" rIns="68572" bIns="34285" rtlCol="0">
                <a:spAutoFit/>
              </a:bodyPr>
              <a:lstStyle>
                <a:defPPr>
                  <a:defRPr lang="zh-CN"/>
                </a:defPPr>
                <a:lvl1pPr marR="0" lvl="0" indent="0" defTabSz="914400" fontAlgn="auto">
                  <a:lnSpc>
                    <a:spcPct val="100000"/>
                  </a:lnSpc>
                  <a:spcBef>
                    <a:spcPts val="0"/>
                  </a:spcBef>
                  <a:spcAft>
                    <a:spcPts val="0"/>
                  </a:spcAft>
                  <a:buClrTx/>
                  <a:buSzTx/>
                  <a:buFontTx/>
                  <a:buNone/>
                  <a:defRPr kumimoji="0" sz="1400" b="1" i="0" u="none" strike="noStrike" cap="none" spc="0" normalizeH="0" baseline="0">
                    <a:ln>
                      <a:noFill/>
                    </a:ln>
                    <a:solidFill>
                      <a:prstClr val="black">
                        <a:lumMod val="50000"/>
                        <a:lumOff val="50000"/>
                      </a:prstClr>
                    </a:solidFill>
                    <a:effectLst/>
                    <a:uLnTx/>
                    <a:uFillTx/>
                    <a:cs typeface="+mn-ea"/>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1200" b="0" noProof="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a:t>
                </a:r>
                <a:r>
                  <a:rPr lang="zh-CN" altLang="en-US" sz="1200" b="0" noProof="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避免过大或过小</a:t>
                </a:r>
                <a:endParaRPr kumimoji="0" lang="en-US" altLang="zh-CN" sz="12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1200" b="0" noProof="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a:t>
                </a:r>
                <a:r>
                  <a:rPr lang="zh-CN" altLang="en-US" sz="1200" b="0" noProof="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与内容契合</a:t>
                </a:r>
                <a:endParaRPr lang="zh-CN" altLang="en-US" sz="1200" b="0" noProof="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7" name="TextBox 19"/>
              <p:cNvSpPr txBox="1">
                <a:spLocks noChangeArrowheads="1"/>
              </p:cNvSpPr>
              <p:nvPr/>
            </p:nvSpPr>
            <p:spPr bwMode="auto">
              <a:xfrm>
                <a:off x="5285" y="2956"/>
                <a:ext cx="2374" cy="8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5" rIns="68572" bIns="34285" rtlCol="0">
                <a:spAutoFit/>
              </a:bodyPr>
              <a:lstStyle>
                <a:defPPr>
                  <a:defRPr lang="zh-CN"/>
                </a:defPPr>
                <a:lvl1pPr marR="0" lvl="0" indent="0" defTabSz="914400" fontAlgn="auto">
                  <a:lnSpc>
                    <a:spcPct val="100000"/>
                  </a:lnSpc>
                  <a:spcBef>
                    <a:spcPts val="0"/>
                  </a:spcBef>
                  <a:spcAft>
                    <a:spcPts val="0"/>
                  </a:spcAft>
                  <a:buClrTx/>
                  <a:buSzTx/>
                  <a:buFontTx/>
                  <a:buNone/>
                  <a:defRPr kumimoji="0" sz="1400" b="1" i="0" u="none" strike="noStrike" cap="none" spc="0" normalizeH="0" baseline="0">
                    <a:ln>
                      <a:noFill/>
                    </a:ln>
                    <a:solidFill>
                      <a:prstClr val="black">
                        <a:lumMod val="50000"/>
                        <a:lumOff val="50000"/>
                      </a:prstClr>
                    </a:solidFill>
                    <a:effectLst/>
                    <a:uLnTx/>
                    <a:uFillTx/>
                    <a:cs typeface="+mn-ea"/>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1200" b="0" noProof="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a:t>
                </a:r>
                <a:r>
                  <a:rPr lang="zh-CN" altLang="en-US" sz="1200" b="0" noProof="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以往研究的综合</a:t>
                </a:r>
                <a:endParaRPr kumimoji="0" lang="en-US" altLang="zh-CN" sz="12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1200" b="0" noProof="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a:t>
                </a:r>
                <a:r>
                  <a:rPr lang="zh-CN" altLang="en-US" sz="1200" b="0" noProof="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本人的思考与评价</a:t>
                </a:r>
                <a:endParaRPr lang="zh-CN" altLang="en-US" sz="1200" b="0" noProof="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20" name="TextBox 19"/>
              <p:cNvSpPr txBox="1">
                <a:spLocks noChangeArrowheads="1"/>
              </p:cNvSpPr>
              <p:nvPr/>
            </p:nvSpPr>
            <p:spPr bwMode="auto">
              <a:xfrm>
                <a:off x="8853" y="2930"/>
                <a:ext cx="2668" cy="8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5" rIns="68572" bIns="34285" rtlCol="0">
                <a:spAutoFit/>
              </a:bodyPr>
              <a:lstStyle>
                <a:defPPr>
                  <a:defRPr lang="zh-CN"/>
                </a:defPPr>
                <a:lvl1pPr marR="0" lvl="0" indent="0" defTabSz="914400" fontAlgn="auto">
                  <a:lnSpc>
                    <a:spcPct val="100000"/>
                  </a:lnSpc>
                  <a:spcBef>
                    <a:spcPts val="0"/>
                  </a:spcBef>
                  <a:spcAft>
                    <a:spcPts val="0"/>
                  </a:spcAft>
                  <a:buClrTx/>
                  <a:buSzTx/>
                  <a:buFontTx/>
                  <a:buNone/>
                  <a:defRPr kumimoji="0" sz="1400" b="1" i="0" u="none" strike="noStrike" cap="none" spc="0" normalizeH="0" baseline="0">
                    <a:ln>
                      <a:noFill/>
                    </a:ln>
                    <a:solidFill>
                      <a:prstClr val="black">
                        <a:lumMod val="50000"/>
                        <a:lumOff val="50000"/>
                      </a:prstClr>
                    </a:solidFill>
                    <a:effectLst/>
                    <a:uLnTx/>
                    <a:uFillTx/>
                    <a:cs typeface="+mn-ea"/>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1200" b="0" noProof="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1.总结全文，适当升华</a:t>
                </a:r>
                <a:endParaRPr kumimoji="0" lang="en-US" altLang="zh-CN" sz="12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1200" b="0" noProof="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2.避免引用</a:t>
                </a:r>
                <a:endParaRPr lang="en-US" altLang="zh-CN" sz="1200" b="0" noProof="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22" name="TextBox 19"/>
              <p:cNvSpPr txBox="1">
                <a:spLocks noChangeArrowheads="1"/>
              </p:cNvSpPr>
              <p:nvPr/>
            </p:nvSpPr>
            <p:spPr bwMode="auto">
              <a:xfrm>
                <a:off x="3886" y="4879"/>
                <a:ext cx="1535" cy="8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5" rIns="68572" bIns="34285" rtlCol="0">
                <a:spAutoFit/>
              </a:bodyPr>
              <a:lstStyle>
                <a:defPPr>
                  <a:defRPr lang="zh-CN"/>
                </a:defPPr>
                <a:lvl1pPr marR="0" lvl="0" indent="0" defTabSz="914400" fontAlgn="auto">
                  <a:lnSpc>
                    <a:spcPct val="100000"/>
                  </a:lnSpc>
                  <a:spcBef>
                    <a:spcPts val="0"/>
                  </a:spcBef>
                  <a:spcAft>
                    <a:spcPts val="0"/>
                  </a:spcAft>
                  <a:buClrTx/>
                  <a:buSzTx/>
                  <a:buFontTx/>
                  <a:buNone/>
                  <a:defRPr kumimoji="0" sz="1400" b="1" i="0" u="none" strike="noStrike" cap="none" spc="0" normalizeH="0" baseline="0">
                    <a:ln>
                      <a:noFill/>
                    </a:ln>
                    <a:solidFill>
                      <a:prstClr val="black">
                        <a:lumMod val="50000"/>
                        <a:lumOff val="50000"/>
                      </a:prstClr>
                    </a:solidFill>
                    <a:effectLst/>
                    <a:uLnTx/>
                    <a:uFillTx/>
                    <a:cs typeface="+mn-ea"/>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1200" b="0" noProof="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1.短小精悍</a:t>
                </a:r>
                <a:endParaRPr kumimoji="0" lang="en-US" altLang="zh-CN" sz="12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1200" b="0" noProof="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2.一目了然</a:t>
                </a:r>
                <a:endParaRPr lang="en-US" altLang="zh-CN" sz="1200" b="0" noProof="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23" name="TextBox 19"/>
              <p:cNvSpPr txBox="1">
                <a:spLocks noChangeArrowheads="1"/>
              </p:cNvSpPr>
              <p:nvPr/>
            </p:nvSpPr>
            <p:spPr bwMode="auto">
              <a:xfrm>
                <a:off x="7099" y="4926"/>
                <a:ext cx="2417" cy="8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5" rIns="68572" bIns="34285" rtlCol="0">
                <a:spAutoFit/>
              </a:bodyPr>
              <a:lstStyle>
                <a:defPPr>
                  <a:defRPr lang="zh-CN"/>
                </a:defPPr>
                <a:lvl1pPr marR="0" lvl="0" indent="0" defTabSz="914400" fontAlgn="auto">
                  <a:lnSpc>
                    <a:spcPct val="100000"/>
                  </a:lnSpc>
                  <a:spcBef>
                    <a:spcPts val="0"/>
                  </a:spcBef>
                  <a:spcAft>
                    <a:spcPts val="0"/>
                  </a:spcAft>
                  <a:buClrTx/>
                  <a:buSzTx/>
                  <a:buFontTx/>
                  <a:buNone/>
                  <a:defRPr kumimoji="0" sz="1400" b="1" i="0" u="none" strike="noStrike" cap="none" spc="0" normalizeH="0" baseline="0">
                    <a:ln>
                      <a:noFill/>
                    </a:ln>
                    <a:solidFill>
                      <a:prstClr val="black">
                        <a:lumMod val="50000"/>
                        <a:lumOff val="50000"/>
                      </a:prstClr>
                    </a:solidFill>
                    <a:effectLst/>
                    <a:uLnTx/>
                    <a:uFillTx/>
                    <a:cs typeface="+mn-ea"/>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1200" b="0" noProof="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1.论点论据有机结合</a:t>
                </a:r>
                <a:endParaRPr kumimoji="0" lang="en-US" altLang="zh-CN" sz="12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1200" b="0" noProof="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2.理论框架严谨有效</a:t>
                </a:r>
                <a:endParaRPr lang="en-US" altLang="zh-CN" sz="1200" b="0" noProof="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24" name="TextBox 19"/>
              <p:cNvSpPr txBox="1">
                <a:spLocks noChangeArrowheads="1"/>
              </p:cNvSpPr>
              <p:nvPr/>
            </p:nvSpPr>
            <p:spPr bwMode="auto">
              <a:xfrm>
                <a:off x="10884" y="4926"/>
                <a:ext cx="2081" cy="8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5" rIns="68572" bIns="34285" rtlCol="0">
                <a:spAutoFit/>
              </a:bodyPr>
              <a:lstStyle>
                <a:defPPr>
                  <a:defRPr lang="zh-CN"/>
                </a:defPPr>
                <a:lvl1pPr marR="0" lvl="0" indent="0" defTabSz="914400" fontAlgn="auto">
                  <a:lnSpc>
                    <a:spcPct val="100000"/>
                  </a:lnSpc>
                  <a:spcBef>
                    <a:spcPts val="0"/>
                  </a:spcBef>
                  <a:spcAft>
                    <a:spcPts val="0"/>
                  </a:spcAft>
                  <a:buClrTx/>
                  <a:buSzTx/>
                  <a:buFontTx/>
                  <a:buNone/>
                  <a:defRPr kumimoji="0" sz="1400" b="1" i="0" u="none" strike="noStrike" cap="none" spc="0" normalizeH="0" baseline="0">
                    <a:ln>
                      <a:noFill/>
                    </a:ln>
                    <a:solidFill>
                      <a:prstClr val="black">
                        <a:lumMod val="50000"/>
                        <a:lumOff val="50000"/>
                      </a:prstClr>
                    </a:solidFill>
                    <a:effectLst/>
                    <a:uLnTx/>
                    <a:uFillTx/>
                    <a:cs typeface="+mn-ea"/>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1200" b="0" noProof="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1.掌握引用规范</a:t>
                </a:r>
                <a:endParaRPr kumimoji="0" lang="en-US" altLang="zh-CN" sz="12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1200" b="0" noProof="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2.参照期刊标准</a:t>
                </a:r>
                <a:endParaRPr lang="en-US" altLang="zh-CN" sz="1200" b="0" noProof="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grpSp>
        <p:grpSp>
          <p:nvGrpSpPr>
            <p:cNvPr id="25" name="组合 24"/>
            <p:cNvGrpSpPr/>
            <p:nvPr/>
          </p:nvGrpSpPr>
          <p:grpSpPr>
            <a:xfrm>
              <a:off x="5301900" y="2921530"/>
              <a:ext cx="6464935" cy="1870075"/>
              <a:chOff x="2280" y="2956"/>
              <a:chExt cx="10181" cy="2945"/>
            </a:xfrm>
          </p:grpSpPr>
          <p:grpSp>
            <p:nvGrpSpPr>
              <p:cNvPr id="26" name="组合 25"/>
              <p:cNvGrpSpPr/>
              <p:nvPr/>
            </p:nvGrpSpPr>
            <p:grpSpPr>
              <a:xfrm>
                <a:off x="2280" y="4754"/>
                <a:ext cx="1147" cy="1147"/>
                <a:chOff x="1302940" y="2971177"/>
                <a:chExt cx="728363" cy="728363"/>
              </a:xfrm>
            </p:grpSpPr>
            <p:sp>
              <p:nvSpPr>
                <p:cNvPr id="42" name="椭圆 41"/>
                <p:cNvSpPr/>
                <p:nvPr/>
              </p:nvSpPr>
              <p:spPr>
                <a:xfrm>
                  <a:off x="1302940" y="2971177"/>
                  <a:ext cx="728363" cy="7283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5" b="0" i="0" u="none" strike="noStrike" kern="1200" cap="none" spc="0" normalizeH="0" baseline="0" noProof="0">
                    <a:ln>
                      <a:noFill/>
                    </a:ln>
                    <a:solidFill>
                      <a:prstClr val="white"/>
                    </a:solidFill>
                    <a:effectLst/>
                    <a:uLnTx/>
                    <a:uFillTx/>
                    <a:cs typeface="+mn-ea"/>
                    <a:sym typeface="+mn-lt"/>
                  </a:endParaRPr>
                </a:p>
              </p:txBody>
            </p:sp>
            <p:sp>
              <p:nvSpPr>
                <p:cNvPr id="43" name="TextBox 19"/>
                <p:cNvSpPr txBox="1">
                  <a:spLocks noChangeArrowheads="1"/>
                </p:cNvSpPr>
                <p:nvPr/>
              </p:nvSpPr>
              <p:spPr bwMode="auto">
                <a:xfrm>
                  <a:off x="1329137" y="3115005"/>
                  <a:ext cx="675887" cy="38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9972" tIns="34985" rIns="69972" bIns="34985"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25" b="0" i="0" u="none" strike="noStrike" kern="1200" cap="none" spc="0" normalizeH="0" baseline="0" noProof="0" dirty="0">
                      <a:ln>
                        <a:noFill/>
                      </a:ln>
                      <a:solidFill>
                        <a:prstClr val="white"/>
                      </a:solidFill>
                      <a:effectLst/>
                      <a:uLnTx/>
                      <a:uFillTx/>
                      <a:cs typeface="+mn-ea"/>
                      <a:sym typeface="+mn-lt"/>
                    </a:rPr>
                    <a:t>标题</a:t>
                  </a:r>
                  <a:endParaRPr kumimoji="0" lang="zh-CN" altLang="en-US" sz="2025" b="0" i="0" u="none" strike="noStrike" kern="1200" cap="none" spc="0" normalizeH="0" baseline="0" noProof="0" dirty="0">
                    <a:ln>
                      <a:noFill/>
                    </a:ln>
                    <a:solidFill>
                      <a:prstClr val="white"/>
                    </a:solidFill>
                    <a:effectLst/>
                    <a:uLnTx/>
                    <a:uFillTx/>
                    <a:cs typeface="+mn-ea"/>
                    <a:sym typeface="+mn-lt"/>
                  </a:endParaRPr>
                </a:p>
              </p:txBody>
            </p:sp>
          </p:grpSp>
          <p:grpSp>
            <p:nvGrpSpPr>
              <p:cNvPr id="27" name="组合 26"/>
              <p:cNvGrpSpPr/>
              <p:nvPr/>
            </p:nvGrpSpPr>
            <p:grpSpPr>
              <a:xfrm>
                <a:off x="5856" y="4754"/>
                <a:ext cx="1168" cy="1147"/>
                <a:chOff x="3573984" y="2971176"/>
                <a:chExt cx="741700" cy="728363"/>
              </a:xfrm>
            </p:grpSpPr>
            <p:sp>
              <p:nvSpPr>
                <p:cNvPr id="40" name="椭圆 39"/>
                <p:cNvSpPr/>
                <p:nvPr/>
              </p:nvSpPr>
              <p:spPr>
                <a:xfrm>
                  <a:off x="3587321" y="2971176"/>
                  <a:ext cx="728363" cy="7283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5" b="0" i="0" u="none" strike="noStrike" kern="1200" cap="none" spc="0" normalizeH="0" baseline="0" noProof="0">
                    <a:ln>
                      <a:noFill/>
                    </a:ln>
                    <a:solidFill>
                      <a:prstClr val="white"/>
                    </a:solidFill>
                    <a:effectLst/>
                    <a:uLnTx/>
                    <a:uFillTx/>
                    <a:cs typeface="+mn-ea"/>
                    <a:sym typeface="+mn-lt"/>
                  </a:endParaRPr>
                </a:p>
              </p:txBody>
            </p:sp>
            <p:sp>
              <p:nvSpPr>
                <p:cNvPr id="41" name="TextBox 19"/>
                <p:cNvSpPr txBox="1">
                  <a:spLocks noChangeArrowheads="1"/>
                </p:cNvSpPr>
                <p:nvPr/>
              </p:nvSpPr>
              <p:spPr bwMode="auto">
                <a:xfrm>
                  <a:off x="3573984" y="3115004"/>
                  <a:ext cx="690176" cy="38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9972" tIns="34985" rIns="69972" bIns="34985"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25" b="0" i="0" u="none" strike="noStrike" kern="1200" cap="none" spc="0" normalizeH="0" baseline="0" noProof="0" dirty="0">
                      <a:ln>
                        <a:noFill/>
                      </a:ln>
                      <a:solidFill>
                        <a:prstClr val="white"/>
                      </a:solidFill>
                      <a:effectLst/>
                      <a:uLnTx/>
                      <a:uFillTx/>
                      <a:cs typeface="+mn-ea"/>
                      <a:sym typeface="+mn-lt"/>
                    </a:rPr>
                    <a:t>综述</a:t>
                  </a:r>
                  <a:endParaRPr kumimoji="0" lang="zh-CN" altLang="en-US" sz="2025" b="0" i="0" u="none" strike="noStrike" kern="1200" cap="none" spc="0" normalizeH="0" baseline="0" noProof="0" dirty="0">
                    <a:ln>
                      <a:noFill/>
                    </a:ln>
                    <a:solidFill>
                      <a:prstClr val="white"/>
                    </a:solidFill>
                    <a:effectLst/>
                    <a:uLnTx/>
                    <a:uFillTx/>
                    <a:cs typeface="+mn-ea"/>
                    <a:sym typeface="+mn-lt"/>
                  </a:endParaRPr>
                </a:p>
              </p:txBody>
            </p:sp>
          </p:grpSp>
          <p:grpSp>
            <p:nvGrpSpPr>
              <p:cNvPr id="28" name="组合 27"/>
              <p:cNvGrpSpPr/>
              <p:nvPr/>
            </p:nvGrpSpPr>
            <p:grpSpPr>
              <a:xfrm>
                <a:off x="9516" y="4754"/>
                <a:ext cx="1148" cy="1147"/>
                <a:chOff x="5898524" y="2971176"/>
                <a:chExt cx="728758" cy="728363"/>
              </a:xfrm>
            </p:grpSpPr>
            <p:sp>
              <p:nvSpPr>
                <p:cNvPr id="38" name="椭圆 37"/>
                <p:cNvSpPr/>
                <p:nvPr/>
              </p:nvSpPr>
              <p:spPr>
                <a:xfrm>
                  <a:off x="5898524" y="2971176"/>
                  <a:ext cx="728363" cy="72836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5" b="0" i="0" u="none" strike="noStrike" kern="1200" cap="none" spc="0" normalizeH="0" baseline="0" noProof="0">
                    <a:ln>
                      <a:noFill/>
                    </a:ln>
                    <a:solidFill>
                      <a:prstClr val="white"/>
                    </a:solidFill>
                    <a:effectLst/>
                    <a:uLnTx/>
                    <a:uFillTx/>
                    <a:cs typeface="+mn-ea"/>
                    <a:sym typeface="+mn-lt"/>
                  </a:endParaRPr>
                </a:p>
              </p:txBody>
            </p:sp>
            <p:sp>
              <p:nvSpPr>
                <p:cNvPr id="39" name="TextBox 19"/>
                <p:cNvSpPr txBox="1">
                  <a:spLocks noChangeArrowheads="1"/>
                </p:cNvSpPr>
                <p:nvPr/>
              </p:nvSpPr>
              <p:spPr bwMode="auto">
                <a:xfrm>
                  <a:off x="5898524" y="3115004"/>
                  <a:ext cx="728758" cy="38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9972" tIns="34985" rIns="69972" bIns="34985"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25" b="0" i="0" u="none" strike="noStrike" kern="1200" cap="none" spc="0" normalizeH="0" baseline="0" noProof="0" dirty="0">
                      <a:ln>
                        <a:noFill/>
                      </a:ln>
                      <a:solidFill>
                        <a:prstClr val="white"/>
                      </a:solidFill>
                      <a:effectLst/>
                      <a:uLnTx/>
                      <a:uFillTx/>
                      <a:cs typeface="+mn-ea"/>
                      <a:sym typeface="+mn-lt"/>
                    </a:rPr>
                    <a:t>结论</a:t>
                  </a:r>
                  <a:endParaRPr kumimoji="0" lang="zh-CN" altLang="en-US" sz="2025" b="0" i="0" u="none" strike="noStrike" kern="1200" cap="none" spc="0" normalizeH="0" baseline="0" noProof="0" dirty="0">
                    <a:ln>
                      <a:noFill/>
                    </a:ln>
                    <a:solidFill>
                      <a:prstClr val="white"/>
                    </a:solidFill>
                    <a:effectLst/>
                    <a:uLnTx/>
                    <a:uFillTx/>
                    <a:cs typeface="+mn-ea"/>
                    <a:sym typeface="+mn-lt"/>
                  </a:endParaRPr>
                </a:p>
              </p:txBody>
            </p:sp>
          </p:grpSp>
          <p:grpSp>
            <p:nvGrpSpPr>
              <p:cNvPr id="29" name="组合 28"/>
              <p:cNvGrpSpPr/>
              <p:nvPr/>
            </p:nvGrpSpPr>
            <p:grpSpPr>
              <a:xfrm>
                <a:off x="4079" y="2956"/>
                <a:ext cx="1147" cy="1147"/>
                <a:chOff x="2445531" y="1829388"/>
                <a:chExt cx="728363" cy="728363"/>
              </a:xfrm>
            </p:grpSpPr>
            <p:sp>
              <p:nvSpPr>
                <p:cNvPr id="36" name="椭圆 35"/>
                <p:cNvSpPr/>
                <p:nvPr/>
              </p:nvSpPr>
              <p:spPr>
                <a:xfrm>
                  <a:off x="2445531" y="1829388"/>
                  <a:ext cx="728363" cy="7283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5" b="0" i="0" u="none" strike="noStrike" kern="1200" cap="none" spc="0" normalizeH="0" baseline="0" noProof="0">
                    <a:ln>
                      <a:noFill/>
                    </a:ln>
                    <a:solidFill>
                      <a:prstClr val="white"/>
                    </a:solidFill>
                    <a:effectLst/>
                    <a:uLnTx/>
                    <a:uFillTx/>
                    <a:cs typeface="+mn-ea"/>
                    <a:sym typeface="+mn-lt"/>
                  </a:endParaRPr>
                </a:p>
              </p:txBody>
            </p:sp>
            <p:sp>
              <p:nvSpPr>
                <p:cNvPr id="37" name="TextBox 19"/>
                <p:cNvSpPr txBox="1">
                  <a:spLocks noChangeArrowheads="1"/>
                </p:cNvSpPr>
                <p:nvPr/>
              </p:nvSpPr>
              <p:spPr bwMode="auto">
                <a:xfrm>
                  <a:off x="2446007" y="1980385"/>
                  <a:ext cx="685889" cy="38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9972" tIns="34985" rIns="69972" bIns="34985"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25" b="0" i="0" u="none" strike="noStrike" kern="1200" cap="none" spc="0" normalizeH="0" baseline="0" noProof="0" dirty="0">
                      <a:ln>
                        <a:noFill/>
                      </a:ln>
                      <a:solidFill>
                        <a:prstClr val="white"/>
                      </a:solidFill>
                      <a:effectLst/>
                      <a:uLnTx/>
                      <a:uFillTx/>
                      <a:cs typeface="+mn-ea"/>
                      <a:sym typeface="+mn-lt"/>
                    </a:rPr>
                    <a:t>摘要</a:t>
                  </a:r>
                  <a:endParaRPr kumimoji="0" lang="zh-CN" altLang="en-US" sz="2025" b="0" i="0" u="none" strike="noStrike" kern="1200" cap="none" spc="0" normalizeH="0" baseline="0" noProof="0" dirty="0">
                    <a:ln>
                      <a:noFill/>
                    </a:ln>
                    <a:solidFill>
                      <a:prstClr val="white"/>
                    </a:solidFill>
                    <a:effectLst/>
                    <a:uLnTx/>
                    <a:uFillTx/>
                    <a:cs typeface="+mn-ea"/>
                    <a:sym typeface="+mn-lt"/>
                  </a:endParaRPr>
                </a:p>
              </p:txBody>
            </p:sp>
          </p:grpSp>
          <p:grpSp>
            <p:nvGrpSpPr>
              <p:cNvPr id="30" name="组合 29"/>
              <p:cNvGrpSpPr/>
              <p:nvPr/>
            </p:nvGrpSpPr>
            <p:grpSpPr>
              <a:xfrm>
                <a:off x="7675" y="2956"/>
                <a:ext cx="1147" cy="1147"/>
                <a:chOff x="4729110" y="1829388"/>
                <a:chExt cx="728363" cy="728363"/>
              </a:xfrm>
            </p:grpSpPr>
            <p:sp>
              <p:nvSpPr>
                <p:cNvPr id="34" name="椭圆 33"/>
                <p:cNvSpPr/>
                <p:nvPr/>
              </p:nvSpPr>
              <p:spPr>
                <a:xfrm>
                  <a:off x="4729110" y="1829388"/>
                  <a:ext cx="728363" cy="7283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5" b="0" i="0" u="none" strike="noStrike" kern="1200" cap="none" spc="0" normalizeH="0" baseline="0" noProof="0">
                    <a:ln>
                      <a:noFill/>
                    </a:ln>
                    <a:solidFill>
                      <a:prstClr val="white"/>
                    </a:solidFill>
                    <a:effectLst/>
                    <a:uLnTx/>
                    <a:uFillTx/>
                    <a:cs typeface="+mn-ea"/>
                    <a:sym typeface="+mn-lt"/>
                  </a:endParaRPr>
                </a:p>
              </p:txBody>
            </p:sp>
            <p:sp>
              <p:nvSpPr>
                <p:cNvPr id="35" name="TextBox 19"/>
                <p:cNvSpPr txBox="1">
                  <a:spLocks noChangeArrowheads="1"/>
                </p:cNvSpPr>
                <p:nvPr/>
              </p:nvSpPr>
              <p:spPr bwMode="auto">
                <a:xfrm>
                  <a:off x="4761975" y="1981104"/>
                  <a:ext cx="671600" cy="38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9972" tIns="34985" rIns="69972" bIns="34985"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25" b="0" i="0" u="none" strike="noStrike" kern="1200" cap="none" spc="0" normalizeH="0" baseline="0" noProof="0" dirty="0">
                      <a:ln>
                        <a:noFill/>
                      </a:ln>
                      <a:solidFill>
                        <a:prstClr val="white"/>
                      </a:solidFill>
                      <a:effectLst/>
                      <a:uLnTx/>
                      <a:uFillTx/>
                      <a:cs typeface="+mn-ea"/>
                      <a:sym typeface="+mn-lt"/>
                    </a:rPr>
                    <a:t>结构</a:t>
                  </a:r>
                  <a:endParaRPr kumimoji="0" lang="zh-CN" altLang="en-US" sz="2025" b="0" i="0" u="none" strike="noStrike" kern="1200" cap="none" spc="0" normalizeH="0" baseline="0" noProof="0" dirty="0">
                    <a:ln>
                      <a:noFill/>
                    </a:ln>
                    <a:solidFill>
                      <a:prstClr val="white"/>
                    </a:solidFill>
                    <a:effectLst/>
                    <a:uLnTx/>
                    <a:uFillTx/>
                    <a:cs typeface="+mn-ea"/>
                    <a:sym typeface="+mn-lt"/>
                  </a:endParaRPr>
                </a:p>
              </p:txBody>
            </p:sp>
          </p:grpSp>
          <p:grpSp>
            <p:nvGrpSpPr>
              <p:cNvPr id="31" name="组合 30"/>
              <p:cNvGrpSpPr/>
              <p:nvPr/>
            </p:nvGrpSpPr>
            <p:grpSpPr>
              <a:xfrm>
                <a:off x="11314" y="2956"/>
                <a:ext cx="1147" cy="1147"/>
                <a:chOff x="7040313" y="1829388"/>
                <a:chExt cx="728363" cy="728363"/>
              </a:xfrm>
            </p:grpSpPr>
            <p:sp>
              <p:nvSpPr>
                <p:cNvPr id="32" name="椭圆 31"/>
                <p:cNvSpPr/>
                <p:nvPr/>
              </p:nvSpPr>
              <p:spPr>
                <a:xfrm>
                  <a:off x="7040313" y="1829388"/>
                  <a:ext cx="728363" cy="7283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5" b="0" i="0" u="none" strike="noStrike" kern="1200" cap="none" spc="0" normalizeH="0" baseline="0" noProof="0">
                    <a:ln>
                      <a:noFill/>
                    </a:ln>
                    <a:solidFill>
                      <a:prstClr val="white"/>
                    </a:solidFill>
                    <a:effectLst/>
                    <a:uLnTx/>
                    <a:uFillTx/>
                    <a:cs typeface="+mn-ea"/>
                    <a:sym typeface="+mn-lt"/>
                  </a:endParaRPr>
                </a:p>
              </p:txBody>
            </p:sp>
            <p:sp>
              <p:nvSpPr>
                <p:cNvPr id="33" name="TextBox 19"/>
                <p:cNvSpPr txBox="1">
                  <a:spLocks noChangeArrowheads="1"/>
                </p:cNvSpPr>
                <p:nvPr/>
              </p:nvSpPr>
              <p:spPr bwMode="auto">
                <a:xfrm>
                  <a:off x="7087468" y="1980385"/>
                  <a:ext cx="681126" cy="38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9972" tIns="34985" rIns="69972" bIns="34985"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25" b="0" i="0" u="none" strike="noStrike" kern="1200" cap="none" spc="0" normalizeH="0" baseline="0" noProof="0" dirty="0">
                      <a:ln>
                        <a:noFill/>
                      </a:ln>
                      <a:solidFill>
                        <a:prstClr val="white"/>
                      </a:solidFill>
                      <a:effectLst/>
                      <a:uLnTx/>
                      <a:uFillTx/>
                      <a:cs typeface="+mn-ea"/>
                      <a:sym typeface="+mn-lt"/>
                    </a:rPr>
                    <a:t>格式</a:t>
                  </a:r>
                  <a:endParaRPr kumimoji="0" lang="zh-CN" altLang="en-US" sz="2025" b="0" i="0" u="none" strike="noStrike" kern="1200" cap="none" spc="0" normalizeH="0" baseline="0" noProof="0" dirty="0">
                    <a:ln>
                      <a:noFill/>
                    </a:ln>
                    <a:solidFill>
                      <a:prstClr val="white"/>
                    </a:solidFill>
                    <a:effectLst/>
                    <a:uLnTx/>
                    <a:uFillTx/>
                    <a:cs typeface="+mn-ea"/>
                    <a:sym typeface="+mn-lt"/>
                  </a:endParaRPr>
                </a:p>
              </p:txBody>
            </p:sp>
          </p:grpSp>
        </p:grpSp>
      </p:grpSp>
      <p:sp>
        <p:nvSpPr>
          <p:cNvPr id="8" name="文本框 7"/>
          <p:cNvSpPr txBox="1"/>
          <p:nvPr/>
        </p:nvSpPr>
        <p:spPr>
          <a:xfrm>
            <a:off x="747395" y="241935"/>
            <a:ext cx="4335145"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写作投稿——文章结构</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pic>
        <p:nvPicPr>
          <p:cNvPr id="5" name="国际锐评 中国已做好全面应对的准备 -_高清">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5996440" y="173355"/>
            <a:ext cx="5235663" cy="392674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184255" y="136525"/>
            <a:ext cx="789940" cy="7277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4" name="文本框 3"/>
          <p:cNvSpPr txBox="1"/>
          <p:nvPr/>
        </p:nvSpPr>
        <p:spPr>
          <a:xfrm>
            <a:off x="806873" y="1025313"/>
            <a:ext cx="10608733" cy="5025390"/>
          </a:xfrm>
          <a:prstGeom prst="rect">
            <a:avLst/>
          </a:prstGeom>
          <a:noFill/>
        </p:spPr>
        <p:txBody>
          <a:bodyPr wrap="square" rtlCol="0">
            <a:spAutoFit/>
          </a:bodyPr>
          <a:lstStyle/>
          <a:p>
            <a:pPr indent="457200" fontAlgn="auto"/>
            <a:r>
              <a:rPr lang="zh-CN" altLang="en-US" sz="2135" b="1">
                <a:solidFill>
                  <a:srgbClr val="FF0000"/>
                </a:solidFill>
              </a:rPr>
              <a:t>标题</a:t>
            </a:r>
            <a:r>
              <a:rPr lang="zh-CN" altLang="en-US" sz="2135" b="1"/>
              <a:t>：本台刊播国际锐评：中国已做好全面应对的准备（</a:t>
            </a:r>
            <a:r>
              <a:rPr lang="zh-CN" altLang="en-US" sz="2135" b="1">
                <a:solidFill>
                  <a:srgbClr val="FF0000"/>
                </a:solidFill>
              </a:rPr>
              <a:t>避免过大或过小，与内容契合）</a:t>
            </a:r>
            <a:endParaRPr lang="zh-CN" altLang="en-US" sz="2135" b="1">
              <a:solidFill>
                <a:srgbClr val="FF0000"/>
              </a:solidFill>
            </a:endParaRPr>
          </a:p>
          <a:p>
            <a:pPr indent="457200" fontAlgn="auto"/>
            <a:r>
              <a:rPr lang="zh-CN" altLang="en-US" sz="2135" b="1">
                <a:solidFill>
                  <a:srgbClr val="FF0000"/>
                </a:solidFill>
              </a:rPr>
              <a:t>摘要</a:t>
            </a:r>
            <a:r>
              <a:rPr lang="zh-CN" altLang="en-US" sz="2135" b="1"/>
              <a:t>：锐评指出，对于美方发起的贸易战，中国早就表明态度：不愿打，但也不怕打，必要时不得不打。</a:t>
            </a:r>
            <a:r>
              <a:rPr lang="zh-CN" altLang="en-US" sz="2135" b="1">
                <a:solidFill>
                  <a:srgbClr val="FF0000"/>
                </a:solidFill>
              </a:rPr>
              <a:t>（短小精悍，一目了然）</a:t>
            </a:r>
            <a:endParaRPr lang="zh-CN" altLang="en-US" sz="2135" b="1">
              <a:solidFill>
                <a:srgbClr val="FF0000"/>
              </a:solidFill>
            </a:endParaRPr>
          </a:p>
          <a:p>
            <a:pPr indent="457200" fontAlgn="auto"/>
            <a:r>
              <a:rPr lang="zh-CN" altLang="en-US" sz="2135" b="1">
                <a:solidFill>
                  <a:srgbClr val="FF0000"/>
                </a:solidFill>
              </a:rPr>
              <a:t>论述</a:t>
            </a:r>
            <a:r>
              <a:rPr lang="zh-CN" altLang="en-US" sz="2135" b="1"/>
              <a:t>：面对美国的软硬两手，中国也早已给出答案：谈，大门敞开；打，奉陪到底。经历了5000多年风风雨雨的中华民族，什么样的阵势没见过？在实现民族复兴的伟大进程中，必然会有艰难险阻甚至惊涛骇浪。美国发起的对华贸易战，不过是中国发展进程中的一道坎儿，没什么大不了，中国必将坚定信心、迎难而上，化危为机，斗出一片新天地。无论外部风云如何变幻，对中国来说，最重要的就是做好自己的事情，不断深化改革，扩大开放，实现经济高质量发展。</a:t>
            </a:r>
            <a:r>
              <a:rPr lang="zh-CN" altLang="en-US" sz="2135" b="1">
                <a:solidFill>
                  <a:srgbClr val="FF0000"/>
                </a:solidFill>
              </a:rPr>
              <a:t>（论点论据有机结合，理论框架严谨有效）</a:t>
            </a:r>
            <a:endParaRPr lang="zh-CN" altLang="en-US" sz="2135" b="1">
              <a:solidFill>
                <a:srgbClr val="FF0000"/>
              </a:solidFill>
            </a:endParaRPr>
          </a:p>
          <a:p>
            <a:pPr indent="457200" fontAlgn="auto"/>
            <a:r>
              <a:rPr lang="zh-CN" altLang="en-US" sz="2135" b="1">
                <a:solidFill>
                  <a:srgbClr val="FF0000"/>
                </a:solidFill>
              </a:rPr>
              <a:t>结论</a:t>
            </a:r>
            <a:r>
              <a:rPr lang="zh-CN" altLang="en-US" sz="2135" b="1"/>
              <a:t>：美国下一步是要谈，还是要打，抑或是采取别的动作，中国都已备足了政策工具箱，做好了全面应对的准备。</a:t>
            </a:r>
            <a:r>
              <a:rPr lang="zh-CN" altLang="en-US" sz="2135" b="1">
                <a:solidFill>
                  <a:srgbClr val="FF0000"/>
                </a:solidFill>
              </a:rPr>
              <a:t>（叙述简明）</a:t>
            </a:r>
            <a:endParaRPr lang="zh-CN" altLang="en-US" sz="2135" b="1"/>
          </a:p>
          <a:p>
            <a:pPr indent="457200" fontAlgn="auto"/>
            <a:r>
              <a:rPr lang="zh-CN" altLang="en-US" sz="2135" b="1">
                <a:solidFill>
                  <a:srgbClr val="FF0000"/>
                </a:solidFill>
              </a:rPr>
              <a:t>展望</a:t>
            </a:r>
            <a:r>
              <a:rPr lang="zh-CN" altLang="en-US" sz="2135" b="1"/>
              <a:t>：这正如习近平主席所指出，中国经济是一片大海，而不是一个小池塘；狂风骤雨可以掀翻小池塘，但不能掀翻大海；经历了无数次狂风骤雨，大海依旧在那儿！</a:t>
            </a:r>
            <a:r>
              <a:rPr lang="zh-CN" altLang="en-US" sz="2135" b="1">
                <a:solidFill>
                  <a:srgbClr val="FF0000"/>
                </a:solidFill>
              </a:rPr>
              <a:t>（总结全文，适当升华）</a:t>
            </a:r>
            <a:endParaRPr lang="zh-CN" altLang="en-US" sz="2135" b="1">
              <a:solidFill>
                <a:srgbClr val="FF0000"/>
              </a:solidFill>
            </a:endParaRPr>
          </a:p>
        </p:txBody>
      </p:sp>
      <p:sp>
        <p:nvSpPr>
          <p:cNvPr id="3" name="文本框 2"/>
          <p:cNvSpPr txBox="1"/>
          <p:nvPr/>
        </p:nvSpPr>
        <p:spPr>
          <a:xfrm>
            <a:off x="747395" y="241935"/>
            <a:ext cx="4164965"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写作投稿——文章结构</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64"/>
          <p:cNvGrpSpPr/>
          <p:nvPr/>
        </p:nvGrpSpPr>
        <p:grpSpPr>
          <a:xfrm>
            <a:off x="1489689" y="1539560"/>
            <a:ext cx="4119291" cy="1824033"/>
            <a:chOff x="1490077" y="1538466"/>
            <a:chExt cx="4120364" cy="1824508"/>
          </a:xfrm>
        </p:grpSpPr>
        <p:sp>
          <p:nvSpPr>
            <p:cNvPr id="66" name="任意多边形 65"/>
            <p:cNvSpPr/>
            <p:nvPr/>
          </p:nvSpPr>
          <p:spPr>
            <a:xfrm>
              <a:off x="1700277" y="1538466"/>
              <a:ext cx="3685604" cy="1716378"/>
            </a:xfrm>
            <a:custGeom>
              <a:avLst/>
              <a:gdLst>
                <a:gd name="connsiteX0" fmla="*/ 702018 w 793458"/>
                <a:gd name="connsiteY0" fmla="*/ 1664080 h 1755520"/>
                <a:gd name="connsiteX1" fmla="*/ 286769 w 793458"/>
                <a:gd name="connsiteY1" fmla="*/ 1664080 h 1755520"/>
                <a:gd name="connsiteX2" fmla="*/ 286769 w 793458"/>
                <a:gd name="connsiteY2" fmla="*/ 771911 h 1755520"/>
                <a:gd name="connsiteX3" fmla="*/ 277518 w 793458"/>
                <a:gd name="connsiteY3" fmla="*/ 539619 h 1755520"/>
                <a:gd name="connsiteX4" fmla="*/ 226640 w 793458"/>
                <a:gd name="connsiteY4" fmla="*/ 480518 h 1755520"/>
                <a:gd name="connsiteX5" fmla="*/ 41114 w 793458"/>
                <a:gd name="connsiteY5" fmla="*/ 460475 h 1755520"/>
                <a:gd name="connsiteX6" fmla="*/ 0 w 793458"/>
                <a:gd name="connsiteY6" fmla="*/ 460475 h 1755520"/>
                <a:gd name="connsiteX7" fmla="*/ 0 w 793458"/>
                <a:gd name="connsiteY7" fmla="*/ 266469 h 1755520"/>
                <a:gd name="connsiteX8" fmla="*/ 457391 w 793458"/>
                <a:gd name="connsiteY8" fmla="*/ 0 h 1755520"/>
                <a:gd name="connsiteX9" fmla="*/ 702018 w 793458"/>
                <a:gd name="connsiteY9" fmla="*/ 0 h 1755520"/>
                <a:gd name="connsiteX10" fmla="*/ 793458 w 793458"/>
                <a:gd name="connsiteY10" fmla="*/ 1755520 h 1755520"/>
                <a:gd name="connsiteX0-1" fmla="*/ 0 w 1958340"/>
                <a:gd name="connsiteY0-2" fmla="*/ 1676780 h 1755520"/>
                <a:gd name="connsiteX1-3" fmla="*/ 1451651 w 1958340"/>
                <a:gd name="connsiteY1-4" fmla="*/ 1664080 h 1755520"/>
                <a:gd name="connsiteX2-5" fmla="*/ 1451651 w 1958340"/>
                <a:gd name="connsiteY2-6" fmla="*/ 771911 h 1755520"/>
                <a:gd name="connsiteX3-7" fmla="*/ 1442400 w 1958340"/>
                <a:gd name="connsiteY3-8" fmla="*/ 539619 h 1755520"/>
                <a:gd name="connsiteX4-9" fmla="*/ 1391522 w 1958340"/>
                <a:gd name="connsiteY4-10" fmla="*/ 480518 h 1755520"/>
                <a:gd name="connsiteX5-11" fmla="*/ 1205996 w 1958340"/>
                <a:gd name="connsiteY5-12" fmla="*/ 460475 h 1755520"/>
                <a:gd name="connsiteX6-13" fmla="*/ 1164882 w 1958340"/>
                <a:gd name="connsiteY6-14" fmla="*/ 460475 h 1755520"/>
                <a:gd name="connsiteX7-15" fmla="*/ 1164882 w 1958340"/>
                <a:gd name="connsiteY7-16" fmla="*/ 266469 h 1755520"/>
                <a:gd name="connsiteX8-17" fmla="*/ 1622273 w 1958340"/>
                <a:gd name="connsiteY8-18" fmla="*/ 0 h 1755520"/>
                <a:gd name="connsiteX9-19" fmla="*/ 1866900 w 1958340"/>
                <a:gd name="connsiteY9-20" fmla="*/ 0 h 1755520"/>
                <a:gd name="connsiteX10-21" fmla="*/ 1958340 w 1958340"/>
                <a:gd name="connsiteY10-22" fmla="*/ 1755520 h 1755520"/>
                <a:gd name="connsiteX0-23" fmla="*/ 0 w 1901190"/>
                <a:gd name="connsiteY0-24" fmla="*/ 1676780 h 1676780"/>
                <a:gd name="connsiteX1-25" fmla="*/ 1451651 w 1901190"/>
                <a:gd name="connsiteY1-26" fmla="*/ 1664080 h 1676780"/>
                <a:gd name="connsiteX2-27" fmla="*/ 1451651 w 1901190"/>
                <a:gd name="connsiteY2-28" fmla="*/ 771911 h 1676780"/>
                <a:gd name="connsiteX3-29" fmla="*/ 1442400 w 1901190"/>
                <a:gd name="connsiteY3-30" fmla="*/ 539619 h 1676780"/>
                <a:gd name="connsiteX4-31" fmla="*/ 1391522 w 1901190"/>
                <a:gd name="connsiteY4-32" fmla="*/ 480518 h 1676780"/>
                <a:gd name="connsiteX5-33" fmla="*/ 1205996 w 1901190"/>
                <a:gd name="connsiteY5-34" fmla="*/ 460475 h 1676780"/>
                <a:gd name="connsiteX6-35" fmla="*/ 1164882 w 1901190"/>
                <a:gd name="connsiteY6-36" fmla="*/ 460475 h 1676780"/>
                <a:gd name="connsiteX7-37" fmla="*/ 1164882 w 1901190"/>
                <a:gd name="connsiteY7-38" fmla="*/ 266469 h 1676780"/>
                <a:gd name="connsiteX8-39" fmla="*/ 1622273 w 1901190"/>
                <a:gd name="connsiteY8-40" fmla="*/ 0 h 1676780"/>
                <a:gd name="connsiteX9-41" fmla="*/ 1866900 w 1901190"/>
                <a:gd name="connsiteY9-42" fmla="*/ 0 h 1676780"/>
                <a:gd name="connsiteX10-43" fmla="*/ 1901190 w 1901190"/>
                <a:gd name="connsiteY10-44" fmla="*/ 1666620 h 1676780"/>
                <a:gd name="connsiteX0-45" fmla="*/ 0 w 1901190"/>
                <a:gd name="connsiteY0-46" fmla="*/ 1676780 h 1687854"/>
                <a:gd name="connsiteX1-47" fmla="*/ 1451651 w 1901190"/>
                <a:gd name="connsiteY1-48" fmla="*/ 1664080 h 1687854"/>
                <a:gd name="connsiteX2-49" fmla="*/ 1451651 w 1901190"/>
                <a:gd name="connsiteY2-50" fmla="*/ 771911 h 1687854"/>
                <a:gd name="connsiteX3-51" fmla="*/ 1442400 w 1901190"/>
                <a:gd name="connsiteY3-52" fmla="*/ 539619 h 1687854"/>
                <a:gd name="connsiteX4-53" fmla="*/ 1391522 w 1901190"/>
                <a:gd name="connsiteY4-54" fmla="*/ 480518 h 1687854"/>
                <a:gd name="connsiteX5-55" fmla="*/ 1205996 w 1901190"/>
                <a:gd name="connsiteY5-56" fmla="*/ 460475 h 1687854"/>
                <a:gd name="connsiteX6-57" fmla="*/ 1164882 w 1901190"/>
                <a:gd name="connsiteY6-58" fmla="*/ 460475 h 1687854"/>
                <a:gd name="connsiteX7-59" fmla="*/ 1164882 w 1901190"/>
                <a:gd name="connsiteY7-60" fmla="*/ 266469 h 1687854"/>
                <a:gd name="connsiteX8-61" fmla="*/ 1622273 w 1901190"/>
                <a:gd name="connsiteY8-62" fmla="*/ 0 h 1687854"/>
                <a:gd name="connsiteX9-63" fmla="*/ 1866900 w 1901190"/>
                <a:gd name="connsiteY9-64" fmla="*/ 0 h 1687854"/>
                <a:gd name="connsiteX10-65" fmla="*/ 1882773 w 1901190"/>
                <a:gd name="connsiteY10-66" fmla="*/ 1519154 h 1687854"/>
                <a:gd name="connsiteX11" fmla="*/ 1901190 w 1901190"/>
                <a:gd name="connsiteY11" fmla="*/ 1666620 h 1687854"/>
                <a:gd name="connsiteX0-67" fmla="*/ 0 w 2517140"/>
                <a:gd name="connsiteY0-68" fmla="*/ 1676780 h 1681863"/>
                <a:gd name="connsiteX1-69" fmla="*/ 1451651 w 2517140"/>
                <a:gd name="connsiteY1-70" fmla="*/ 1664080 h 1681863"/>
                <a:gd name="connsiteX2-71" fmla="*/ 1451651 w 2517140"/>
                <a:gd name="connsiteY2-72" fmla="*/ 771911 h 1681863"/>
                <a:gd name="connsiteX3-73" fmla="*/ 1442400 w 2517140"/>
                <a:gd name="connsiteY3-74" fmla="*/ 539619 h 1681863"/>
                <a:gd name="connsiteX4-75" fmla="*/ 1391522 w 2517140"/>
                <a:gd name="connsiteY4-76" fmla="*/ 480518 h 1681863"/>
                <a:gd name="connsiteX5-77" fmla="*/ 1205996 w 2517140"/>
                <a:gd name="connsiteY5-78" fmla="*/ 460475 h 1681863"/>
                <a:gd name="connsiteX6-79" fmla="*/ 1164882 w 2517140"/>
                <a:gd name="connsiteY6-80" fmla="*/ 460475 h 1681863"/>
                <a:gd name="connsiteX7-81" fmla="*/ 1164882 w 2517140"/>
                <a:gd name="connsiteY7-82" fmla="*/ 266469 h 1681863"/>
                <a:gd name="connsiteX8-83" fmla="*/ 1622273 w 2517140"/>
                <a:gd name="connsiteY8-84" fmla="*/ 0 h 1681863"/>
                <a:gd name="connsiteX9-85" fmla="*/ 1866900 w 2517140"/>
                <a:gd name="connsiteY9-86" fmla="*/ 0 h 1681863"/>
                <a:gd name="connsiteX10-87" fmla="*/ 1882773 w 2517140"/>
                <a:gd name="connsiteY10-88" fmla="*/ 1519154 h 1681863"/>
                <a:gd name="connsiteX11-89" fmla="*/ 2517140 w 2517140"/>
                <a:gd name="connsiteY11-90" fmla="*/ 1653920 h 1681863"/>
                <a:gd name="connsiteX0-91" fmla="*/ 0 w 2517140"/>
                <a:gd name="connsiteY0-92" fmla="*/ 1676780 h 1752086"/>
                <a:gd name="connsiteX1-93" fmla="*/ 1451651 w 2517140"/>
                <a:gd name="connsiteY1-94" fmla="*/ 1664080 h 1752086"/>
                <a:gd name="connsiteX2-95" fmla="*/ 1451651 w 2517140"/>
                <a:gd name="connsiteY2-96" fmla="*/ 771911 h 1752086"/>
                <a:gd name="connsiteX3-97" fmla="*/ 1442400 w 2517140"/>
                <a:gd name="connsiteY3-98" fmla="*/ 539619 h 1752086"/>
                <a:gd name="connsiteX4-99" fmla="*/ 1391522 w 2517140"/>
                <a:gd name="connsiteY4-100" fmla="*/ 480518 h 1752086"/>
                <a:gd name="connsiteX5-101" fmla="*/ 1205996 w 2517140"/>
                <a:gd name="connsiteY5-102" fmla="*/ 460475 h 1752086"/>
                <a:gd name="connsiteX6-103" fmla="*/ 1164882 w 2517140"/>
                <a:gd name="connsiteY6-104" fmla="*/ 460475 h 1752086"/>
                <a:gd name="connsiteX7-105" fmla="*/ 1164882 w 2517140"/>
                <a:gd name="connsiteY7-106" fmla="*/ 266469 h 1752086"/>
                <a:gd name="connsiteX8-107" fmla="*/ 1622273 w 2517140"/>
                <a:gd name="connsiteY8-108" fmla="*/ 0 h 1752086"/>
                <a:gd name="connsiteX9-109" fmla="*/ 1866900 w 2517140"/>
                <a:gd name="connsiteY9-110" fmla="*/ 0 h 1752086"/>
                <a:gd name="connsiteX10-111" fmla="*/ 1882773 w 2517140"/>
                <a:gd name="connsiteY10-112" fmla="*/ 1627104 h 1752086"/>
                <a:gd name="connsiteX11-113" fmla="*/ 2517140 w 2517140"/>
                <a:gd name="connsiteY11-114" fmla="*/ 1653920 h 1752086"/>
                <a:gd name="connsiteX0-115" fmla="*/ 0 w 2517140"/>
                <a:gd name="connsiteY0-116" fmla="*/ 1676780 h 1752086"/>
                <a:gd name="connsiteX1-117" fmla="*/ 1451651 w 2517140"/>
                <a:gd name="connsiteY1-118" fmla="*/ 1664080 h 1752086"/>
                <a:gd name="connsiteX2-119" fmla="*/ 1451651 w 2517140"/>
                <a:gd name="connsiteY2-120" fmla="*/ 771911 h 1752086"/>
                <a:gd name="connsiteX3-121" fmla="*/ 1442400 w 2517140"/>
                <a:gd name="connsiteY3-122" fmla="*/ 539619 h 1752086"/>
                <a:gd name="connsiteX4-123" fmla="*/ 1391522 w 2517140"/>
                <a:gd name="connsiteY4-124" fmla="*/ 480518 h 1752086"/>
                <a:gd name="connsiteX5-125" fmla="*/ 1205996 w 2517140"/>
                <a:gd name="connsiteY5-126" fmla="*/ 460475 h 1752086"/>
                <a:gd name="connsiteX6-127" fmla="*/ 1164882 w 2517140"/>
                <a:gd name="connsiteY6-128" fmla="*/ 460475 h 1752086"/>
                <a:gd name="connsiteX7-129" fmla="*/ 1164882 w 2517140"/>
                <a:gd name="connsiteY7-130" fmla="*/ 266469 h 1752086"/>
                <a:gd name="connsiteX8-131" fmla="*/ 1622273 w 2517140"/>
                <a:gd name="connsiteY8-132" fmla="*/ 0 h 1752086"/>
                <a:gd name="connsiteX9-133" fmla="*/ 1866900 w 2517140"/>
                <a:gd name="connsiteY9-134" fmla="*/ 0 h 1752086"/>
                <a:gd name="connsiteX10-135" fmla="*/ 1882773 w 2517140"/>
                <a:gd name="connsiteY10-136" fmla="*/ 1627104 h 1752086"/>
                <a:gd name="connsiteX11-137" fmla="*/ 2517140 w 2517140"/>
                <a:gd name="connsiteY11-138" fmla="*/ 1653920 h 1752086"/>
                <a:gd name="connsiteX0-139" fmla="*/ 0 w 2517140"/>
                <a:gd name="connsiteY0-140" fmla="*/ 1676780 h 1752086"/>
                <a:gd name="connsiteX1-141" fmla="*/ 1451651 w 2517140"/>
                <a:gd name="connsiteY1-142" fmla="*/ 1664080 h 1752086"/>
                <a:gd name="connsiteX2-143" fmla="*/ 1451651 w 2517140"/>
                <a:gd name="connsiteY2-144" fmla="*/ 771911 h 1752086"/>
                <a:gd name="connsiteX3-145" fmla="*/ 1442400 w 2517140"/>
                <a:gd name="connsiteY3-146" fmla="*/ 539619 h 1752086"/>
                <a:gd name="connsiteX4-147" fmla="*/ 1391522 w 2517140"/>
                <a:gd name="connsiteY4-148" fmla="*/ 480518 h 1752086"/>
                <a:gd name="connsiteX5-149" fmla="*/ 1205996 w 2517140"/>
                <a:gd name="connsiteY5-150" fmla="*/ 460475 h 1752086"/>
                <a:gd name="connsiteX6-151" fmla="*/ 1164882 w 2517140"/>
                <a:gd name="connsiteY6-152" fmla="*/ 460475 h 1752086"/>
                <a:gd name="connsiteX7-153" fmla="*/ 1164882 w 2517140"/>
                <a:gd name="connsiteY7-154" fmla="*/ 266469 h 1752086"/>
                <a:gd name="connsiteX8-155" fmla="*/ 1622273 w 2517140"/>
                <a:gd name="connsiteY8-156" fmla="*/ 0 h 1752086"/>
                <a:gd name="connsiteX9-157" fmla="*/ 1866900 w 2517140"/>
                <a:gd name="connsiteY9-158" fmla="*/ 0 h 1752086"/>
                <a:gd name="connsiteX10-159" fmla="*/ 1882773 w 2517140"/>
                <a:gd name="connsiteY10-160" fmla="*/ 1627104 h 1752086"/>
                <a:gd name="connsiteX11-161" fmla="*/ 2517140 w 2517140"/>
                <a:gd name="connsiteY11-162" fmla="*/ 1653920 h 1752086"/>
                <a:gd name="connsiteX0-163" fmla="*/ 0 w 2929890"/>
                <a:gd name="connsiteY0-164" fmla="*/ 1676780 h 1744818"/>
                <a:gd name="connsiteX1-165" fmla="*/ 1451651 w 2929890"/>
                <a:gd name="connsiteY1-166" fmla="*/ 1664080 h 1744818"/>
                <a:gd name="connsiteX2-167" fmla="*/ 1451651 w 2929890"/>
                <a:gd name="connsiteY2-168" fmla="*/ 771911 h 1744818"/>
                <a:gd name="connsiteX3-169" fmla="*/ 1442400 w 2929890"/>
                <a:gd name="connsiteY3-170" fmla="*/ 539619 h 1744818"/>
                <a:gd name="connsiteX4-171" fmla="*/ 1391522 w 2929890"/>
                <a:gd name="connsiteY4-172" fmla="*/ 480518 h 1744818"/>
                <a:gd name="connsiteX5-173" fmla="*/ 1205996 w 2929890"/>
                <a:gd name="connsiteY5-174" fmla="*/ 460475 h 1744818"/>
                <a:gd name="connsiteX6-175" fmla="*/ 1164882 w 2929890"/>
                <a:gd name="connsiteY6-176" fmla="*/ 460475 h 1744818"/>
                <a:gd name="connsiteX7-177" fmla="*/ 1164882 w 2929890"/>
                <a:gd name="connsiteY7-178" fmla="*/ 266469 h 1744818"/>
                <a:gd name="connsiteX8-179" fmla="*/ 1622273 w 2929890"/>
                <a:gd name="connsiteY8-180" fmla="*/ 0 h 1744818"/>
                <a:gd name="connsiteX9-181" fmla="*/ 1866900 w 2929890"/>
                <a:gd name="connsiteY9-182" fmla="*/ 0 h 1744818"/>
                <a:gd name="connsiteX10-183" fmla="*/ 1882773 w 2929890"/>
                <a:gd name="connsiteY10-184" fmla="*/ 1627104 h 1744818"/>
                <a:gd name="connsiteX11-185" fmla="*/ 2929890 w 2929890"/>
                <a:gd name="connsiteY11-186" fmla="*/ 1634870 h 1744818"/>
                <a:gd name="connsiteX0-187" fmla="*/ 0 w 2929890"/>
                <a:gd name="connsiteY0-188" fmla="*/ 1676780 h 1767931"/>
                <a:gd name="connsiteX1-189" fmla="*/ 1451651 w 2929890"/>
                <a:gd name="connsiteY1-190" fmla="*/ 1664080 h 1767931"/>
                <a:gd name="connsiteX2-191" fmla="*/ 1451651 w 2929890"/>
                <a:gd name="connsiteY2-192" fmla="*/ 771911 h 1767931"/>
                <a:gd name="connsiteX3-193" fmla="*/ 1442400 w 2929890"/>
                <a:gd name="connsiteY3-194" fmla="*/ 539619 h 1767931"/>
                <a:gd name="connsiteX4-195" fmla="*/ 1391522 w 2929890"/>
                <a:gd name="connsiteY4-196" fmla="*/ 480518 h 1767931"/>
                <a:gd name="connsiteX5-197" fmla="*/ 1205996 w 2929890"/>
                <a:gd name="connsiteY5-198" fmla="*/ 460475 h 1767931"/>
                <a:gd name="connsiteX6-199" fmla="*/ 1164882 w 2929890"/>
                <a:gd name="connsiteY6-200" fmla="*/ 460475 h 1767931"/>
                <a:gd name="connsiteX7-201" fmla="*/ 1164882 w 2929890"/>
                <a:gd name="connsiteY7-202" fmla="*/ 266469 h 1767931"/>
                <a:gd name="connsiteX8-203" fmla="*/ 1622273 w 2929890"/>
                <a:gd name="connsiteY8-204" fmla="*/ 0 h 1767931"/>
                <a:gd name="connsiteX9-205" fmla="*/ 1866900 w 2929890"/>
                <a:gd name="connsiteY9-206" fmla="*/ 0 h 1767931"/>
                <a:gd name="connsiteX10-207" fmla="*/ 1882773 w 2929890"/>
                <a:gd name="connsiteY10-208" fmla="*/ 1627104 h 1767931"/>
                <a:gd name="connsiteX11-209" fmla="*/ 2929890 w 2929890"/>
                <a:gd name="connsiteY11-210" fmla="*/ 1634870 h 1767931"/>
                <a:gd name="connsiteX0-211" fmla="*/ 0 w 2929890"/>
                <a:gd name="connsiteY0-212" fmla="*/ 1676780 h 1768155"/>
                <a:gd name="connsiteX1-213" fmla="*/ 1451651 w 2929890"/>
                <a:gd name="connsiteY1-214" fmla="*/ 1664080 h 1768155"/>
                <a:gd name="connsiteX2-215" fmla="*/ 1451651 w 2929890"/>
                <a:gd name="connsiteY2-216" fmla="*/ 771911 h 1768155"/>
                <a:gd name="connsiteX3-217" fmla="*/ 1442400 w 2929890"/>
                <a:gd name="connsiteY3-218" fmla="*/ 539619 h 1768155"/>
                <a:gd name="connsiteX4-219" fmla="*/ 1391522 w 2929890"/>
                <a:gd name="connsiteY4-220" fmla="*/ 480518 h 1768155"/>
                <a:gd name="connsiteX5-221" fmla="*/ 1205996 w 2929890"/>
                <a:gd name="connsiteY5-222" fmla="*/ 460475 h 1768155"/>
                <a:gd name="connsiteX6-223" fmla="*/ 1164882 w 2929890"/>
                <a:gd name="connsiteY6-224" fmla="*/ 460475 h 1768155"/>
                <a:gd name="connsiteX7-225" fmla="*/ 1164882 w 2929890"/>
                <a:gd name="connsiteY7-226" fmla="*/ 266469 h 1768155"/>
                <a:gd name="connsiteX8-227" fmla="*/ 1622273 w 2929890"/>
                <a:gd name="connsiteY8-228" fmla="*/ 0 h 1768155"/>
                <a:gd name="connsiteX9-229" fmla="*/ 1866900 w 2929890"/>
                <a:gd name="connsiteY9-230" fmla="*/ 0 h 1768155"/>
                <a:gd name="connsiteX10-231" fmla="*/ 1882773 w 2929890"/>
                <a:gd name="connsiteY10-232" fmla="*/ 1627104 h 1768155"/>
                <a:gd name="connsiteX11-233" fmla="*/ 2929890 w 2929890"/>
                <a:gd name="connsiteY11-234" fmla="*/ 1634870 h 1768155"/>
                <a:gd name="connsiteX0-235" fmla="*/ 0 w 2929890"/>
                <a:gd name="connsiteY0-236" fmla="*/ 1676780 h 1792399"/>
                <a:gd name="connsiteX1-237" fmla="*/ 1451651 w 2929890"/>
                <a:gd name="connsiteY1-238" fmla="*/ 1664080 h 1792399"/>
                <a:gd name="connsiteX2-239" fmla="*/ 1451651 w 2929890"/>
                <a:gd name="connsiteY2-240" fmla="*/ 771911 h 1792399"/>
                <a:gd name="connsiteX3-241" fmla="*/ 1442400 w 2929890"/>
                <a:gd name="connsiteY3-242" fmla="*/ 539619 h 1792399"/>
                <a:gd name="connsiteX4-243" fmla="*/ 1391522 w 2929890"/>
                <a:gd name="connsiteY4-244" fmla="*/ 480518 h 1792399"/>
                <a:gd name="connsiteX5-245" fmla="*/ 1205996 w 2929890"/>
                <a:gd name="connsiteY5-246" fmla="*/ 460475 h 1792399"/>
                <a:gd name="connsiteX6-247" fmla="*/ 1164882 w 2929890"/>
                <a:gd name="connsiteY6-248" fmla="*/ 460475 h 1792399"/>
                <a:gd name="connsiteX7-249" fmla="*/ 1164882 w 2929890"/>
                <a:gd name="connsiteY7-250" fmla="*/ 266469 h 1792399"/>
                <a:gd name="connsiteX8-251" fmla="*/ 1622273 w 2929890"/>
                <a:gd name="connsiteY8-252" fmla="*/ 0 h 1792399"/>
                <a:gd name="connsiteX9-253" fmla="*/ 1866900 w 2929890"/>
                <a:gd name="connsiteY9-254" fmla="*/ 0 h 1792399"/>
                <a:gd name="connsiteX10-255" fmla="*/ 1895473 w 2929890"/>
                <a:gd name="connsiteY10-256" fmla="*/ 1658854 h 1792399"/>
                <a:gd name="connsiteX11-257" fmla="*/ 2929890 w 2929890"/>
                <a:gd name="connsiteY11-258" fmla="*/ 1634870 h 1792399"/>
                <a:gd name="connsiteX0-259" fmla="*/ 0 w 2929890"/>
                <a:gd name="connsiteY0-260" fmla="*/ 1676780 h 1792399"/>
                <a:gd name="connsiteX1-261" fmla="*/ 1451651 w 2929890"/>
                <a:gd name="connsiteY1-262" fmla="*/ 1664080 h 1792399"/>
                <a:gd name="connsiteX2-263" fmla="*/ 1451651 w 2929890"/>
                <a:gd name="connsiteY2-264" fmla="*/ 771911 h 1792399"/>
                <a:gd name="connsiteX3-265" fmla="*/ 1442400 w 2929890"/>
                <a:gd name="connsiteY3-266" fmla="*/ 539619 h 1792399"/>
                <a:gd name="connsiteX4-267" fmla="*/ 1391522 w 2929890"/>
                <a:gd name="connsiteY4-268" fmla="*/ 480518 h 1792399"/>
                <a:gd name="connsiteX5-269" fmla="*/ 1205996 w 2929890"/>
                <a:gd name="connsiteY5-270" fmla="*/ 460475 h 1792399"/>
                <a:gd name="connsiteX6-271" fmla="*/ 1164882 w 2929890"/>
                <a:gd name="connsiteY6-272" fmla="*/ 460475 h 1792399"/>
                <a:gd name="connsiteX7-273" fmla="*/ 1164882 w 2929890"/>
                <a:gd name="connsiteY7-274" fmla="*/ 266469 h 1792399"/>
                <a:gd name="connsiteX8-275" fmla="*/ 1622273 w 2929890"/>
                <a:gd name="connsiteY8-276" fmla="*/ 0 h 1792399"/>
                <a:gd name="connsiteX9-277" fmla="*/ 1866900 w 2929890"/>
                <a:gd name="connsiteY9-278" fmla="*/ 0 h 1792399"/>
                <a:gd name="connsiteX10-279" fmla="*/ 1895473 w 2929890"/>
                <a:gd name="connsiteY10-280" fmla="*/ 1658854 h 1792399"/>
                <a:gd name="connsiteX11-281" fmla="*/ 2929890 w 2929890"/>
                <a:gd name="connsiteY11-282" fmla="*/ 1634870 h 1792399"/>
                <a:gd name="connsiteX0-283" fmla="*/ 0 w 2929890"/>
                <a:gd name="connsiteY0-284" fmla="*/ 1676780 h 1792399"/>
                <a:gd name="connsiteX1-285" fmla="*/ 1451651 w 2929890"/>
                <a:gd name="connsiteY1-286" fmla="*/ 1664080 h 1792399"/>
                <a:gd name="connsiteX2-287" fmla="*/ 1451651 w 2929890"/>
                <a:gd name="connsiteY2-288" fmla="*/ 771911 h 1792399"/>
                <a:gd name="connsiteX3-289" fmla="*/ 1442400 w 2929890"/>
                <a:gd name="connsiteY3-290" fmla="*/ 539619 h 1792399"/>
                <a:gd name="connsiteX4-291" fmla="*/ 1391522 w 2929890"/>
                <a:gd name="connsiteY4-292" fmla="*/ 480518 h 1792399"/>
                <a:gd name="connsiteX5-293" fmla="*/ 1205996 w 2929890"/>
                <a:gd name="connsiteY5-294" fmla="*/ 460475 h 1792399"/>
                <a:gd name="connsiteX6-295" fmla="*/ 1164882 w 2929890"/>
                <a:gd name="connsiteY6-296" fmla="*/ 460475 h 1792399"/>
                <a:gd name="connsiteX7-297" fmla="*/ 1164882 w 2929890"/>
                <a:gd name="connsiteY7-298" fmla="*/ 266469 h 1792399"/>
                <a:gd name="connsiteX8-299" fmla="*/ 1622273 w 2929890"/>
                <a:gd name="connsiteY8-300" fmla="*/ 0 h 1792399"/>
                <a:gd name="connsiteX9-301" fmla="*/ 1866900 w 2929890"/>
                <a:gd name="connsiteY9-302" fmla="*/ 0 h 1792399"/>
                <a:gd name="connsiteX10-303" fmla="*/ 1895473 w 2929890"/>
                <a:gd name="connsiteY10-304" fmla="*/ 1658854 h 1792399"/>
                <a:gd name="connsiteX11-305" fmla="*/ 2929890 w 2929890"/>
                <a:gd name="connsiteY11-306" fmla="*/ 1634870 h 1792399"/>
                <a:gd name="connsiteX0-307" fmla="*/ 0 w 2929890"/>
                <a:gd name="connsiteY0-308" fmla="*/ 1676780 h 1807315"/>
                <a:gd name="connsiteX1-309" fmla="*/ 1451651 w 2929890"/>
                <a:gd name="connsiteY1-310" fmla="*/ 1664080 h 1807315"/>
                <a:gd name="connsiteX2-311" fmla="*/ 1451651 w 2929890"/>
                <a:gd name="connsiteY2-312" fmla="*/ 771911 h 1807315"/>
                <a:gd name="connsiteX3-313" fmla="*/ 1442400 w 2929890"/>
                <a:gd name="connsiteY3-314" fmla="*/ 539619 h 1807315"/>
                <a:gd name="connsiteX4-315" fmla="*/ 1391522 w 2929890"/>
                <a:gd name="connsiteY4-316" fmla="*/ 480518 h 1807315"/>
                <a:gd name="connsiteX5-317" fmla="*/ 1205996 w 2929890"/>
                <a:gd name="connsiteY5-318" fmla="*/ 460475 h 1807315"/>
                <a:gd name="connsiteX6-319" fmla="*/ 1164882 w 2929890"/>
                <a:gd name="connsiteY6-320" fmla="*/ 460475 h 1807315"/>
                <a:gd name="connsiteX7-321" fmla="*/ 1164882 w 2929890"/>
                <a:gd name="connsiteY7-322" fmla="*/ 266469 h 1807315"/>
                <a:gd name="connsiteX8-323" fmla="*/ 1622273 w 2929890"/>
                <a:gd name="connsiteY8-324" fmla="*/ 0 h 1807315"/>
                <a:gd name="connsiteX9-325" fmla="*/ 1866900 w 2929890"/>
                <a:gd name="connsiteY9-326" fmla="*/ 0 h 1807315"/>
                <a:gd name="connsiteX10-327" fmla="*/ 1876423 w 2929890"/>
                <a:gd name="connsiteY10-328" fmla="*/ 1677904 h 1807315"/>
                <a:gd name="connsiteX11-329" fmla="*/ 2929890 w 2929890"/>
                <a:gd name="connsiteY11-330" fmla="*/ 1634870 h 1807315"/>
                <a:gd name="connsiteX0-331" fmla="*/ 0 w 2929890"/>
                <a:gd name="connsiteY0-332" fmla="*/ 1676780 h 1807316"/>
                <a:gd name="connsiteX1-333" fmla="*/ 1451651 w 2929890"/>
                <a:gd name="connsiteY1-334" fmla="*/ 1664080 h 1807316"/>
                <a:gd name="connsiteX2-335" fmla="*/ 1451651 w 2929890"/>
                <a:gd name="connsiteY2-336" fmla="*/ 771911 h 1807316"/>
                <a:gd name="connsiteX3-337" fmla="*/ 1442400 w 2929890"/>
                <a:gd name="connsiteY3-338" fmla="*/ 539619 h 1807316"/>
                <a:gd name="connsiteX4-339" fmla="*/ 1391522 w 2929890"/>
                <a:gd name="connsiteY4-340" fmla="*/ 480518 h 1807316"/>
                <a:gd name="connsiteX5-341" fmla="*/ 1205996 w 2929890"/>
                <a:gd name="connsiteY5-342" fmla="*/ 460475 h 1807316"/>
                <a:gd name="connsiteX6-343" fmla="*/ 1164882 w 2929890"/>
                <a:gd name="connsiteY6-344" fmla="*/ 460475 h 1807316"/>
                <a:gd name="connsiteX7-345" fmla="*/ 1164882 w 2929890"/>
                <a:gd name="connsiteY7-346" fmla="*/ 266469 h 1807316"/>
                <a:gd name="connsiteX8-347" fmla="*/ 1622273 w 2929890"/>
                <a:gd name="connsiteY8-348" fmla="*/ 0 h 1807316"/>
                <a:gd name="connsiteX9-349" fmla="*/ 1866900 w 2929890"/>
                <a:gd name="connsiteY9-350" fmla="*/ 0 h 1807316"/>
                <a:gd name="connsiteX10-351" fmla="*/ 1876423 w 2929890"/>
                <a:gd name="connsiteY10-352" fmla="*/ 1677904 h 1807316"/>
                <a:gd name="connsiteX11-353" fmla="*/ 2929890 w 2929890"/>
                <a:gd name="connsiteY11-354" fmla="*/ 1634870 h 1807316"/>
                <a:gd name="connsiteX0-355" fmla="*/ 0 w 2929890"/>
                <a:gd name="connsiteY0-356" fmla="*/ 1676780 h 1807316"/>
                <a:gd name="connsiteX1-357" fmla="*/ 1451651 w 2929890"/>
                <a:gd name="connsiteY1-358" fmla="*/ 1664080 h 1807316"/>
                <a:gd name="connsiteX2-359" fmla="*/ 1451651 w 2929890"/>
                <a:gd name="connsiteY2-360" fmla="*/ 771911 h 1807316"/>
                <a:gd name="connsiteX3-361" fmla="*/ 1442400 w 2929890"/>
                <a:gd name="connsiteY3-362" fmla="*/ 539619 h 1807316"/>
                <a:gd name="connsiteX4-363" fmla="*/ 1391522 w 2929890"/>
                <a:gd name="connsiteY4-364" fmla="*/ 480518 h 1807316"/>
                <a:gd name="connsiteX5-365" fmla="*/ 1205996 w 2929890"/>
                <a:gd name="connsiteY5-366" fmla="*/ 460475 h 1807316"/>
                <a:gd name="connsiteX6-367" fmla="*/ 1164882 w 2929890"/>
                <a:gd name="connsiteY6-368" fmla="*/ 460475 h 1807316"/>
                <a:gd name="connsiteX7-369" fmla="*/ 1164882 w 2929890"/>
                <a:gd name="connsiteY7-370" fmla="*/ 266469 h 1807316"/>
                <a:gd name="connsiteX8-371" fmla="*/ 1622273 w 2929890"/>
                <a:gd name="connsiteY8-372" fmla="*/ 0 h 1807316"/>
                <a:gd name="connsiteX9-373" fmla="*/ 1866900 w 2929890"/>
                <a:gd name="connsiteY9-374" fmla="*/ 0 h 1807316"/>
                <a:gd name="connsiteX10-375" fmla="*/ 1876423 w 2929890"/>
                <a:gd name="connsiteY10-376" fmla="*/ 1677904 h 1807316"/>
                <a:gd name="connsiteX11-377" fmla="*/ 2929890 w 2929890"/>
                <a:gd name="connsiteY11-378" fmla="*/ 1634870 h 1807316"/>
                <a:gd name="connsiteX0-379" fmla="*/ 0 w 2929890"/>
                <a:gd name="connsiteY0-380" fmla="*/ 1676780 h 1807316"/>
                <a:gd name="connsiteX1-381" fmla="*/ 1451651 w 2929890"/>
                <a:gd name="connsiteY1-382" fmla="*/ 1664080 h 1807316"/>
                <a:gd name="connsiteX2-383" fmla="*/ 1451651 w 2929890"/>
                <a:gd name="connsiteY2-384" fmla="*/ 771911 h 1807316"/>
                <a:gd name="connsiteX3-385" fmla="*/ 1442400 w 2929890"/>
                <a:gd name="connsiteY3-386" fmla="*/ 539619 h 1807316"/>
                <a:gd name="connsiteX4-387" fmla="*/ 1391522 w 2929890"/>
                <a:gd name="connsiteY4-388" fmla="*/ 480518 h 1807316"/>
                <a:gd name="connsiteX5-389" fmla="*/ 1205996 w 2929890"/>
                <a:gd name="connsiteY5-390" fmla="*/ 460475 h 1807316"/>
                <a:gd name="connsiteX6-391" fmla="*/ 1164882 w 2929890"/>
                <a:gd name="connsiteY6-392" fmla="*/ 460475 h 1807316"/>
                <a:gd name="connsiteX7-393" fmla="*/ 1164882 w 2929890"/>
                <a:gd name="connsiteY7-394" fmla="*/ 266469 h 1807316"/>
                <a:gd name="connsiteX8-395" fmla="*/ 1622273 w 2929890"/>
                <a:gd name="connsiteY8-396" fmla="*/ 0 h 1807316"/>
                <a:gd name="connsiteX9-397" fmla="*/ 1866900 w 2929890"/>
                <a:gd name="connsiteY9-398" fmla="*/ 0 h 1807316"/>
                <a:gd name="connsiteX10-399" fmla="*/ 1876423 w 2929890"/>
                <a:gd name="connsiteY10-400" fmla="*/ 1677904 h 1807316"/>
                <a:gd name="connsiteX11-401" fmla="*/ 2929890 w 2929890"/>
                <a:gd name="connsiteY11-402" fmla="*/ 1634870 h 1807316"/>
                <a:gd name="connsiteX0-403" fmla="*/ 0 w 2929890"/>
                <a:gd name="connsiteY0-404" fmla="*/ 1676780 h 1677904"/>
                <a:gd name="connsiteX1-405" fmla="*/ 1451651 w 2929890"/>
                <a:gd name="connsiteY1-406" fmla="*/ 1664080 h 1677904"/>
                <a:gd name="connsiteX2-407" fmla="*/ 1451651 w 2929890"/>
                <a:gd name="connsiteY2-408" fmla="*/ 771911 h 1677904"/>
                <a:gd name="connsiteX3-409" fmla="*/ 1442400 w 2929890"/>
                <a:gd name="connsiteY3-410" fmla="*/ 539619 h 1677904"/>
                <a:gd name="connsiteX4-411" fmla="*/ 1391522 w 2929890"/>
                <a:gd name="connsiteY4-412" fmla="*/ 480518 h 1677904"/>
                <a:gd name="connsiteX5-413" fmla="*/ 1205996 w 2929890"/>
                <a:gd name="connsiteY5-414" fmla="*/ 460475 h 1677904"/>
                <a:gd name="connsiteX6-415" fmla="*/ 1164882 w 2929890"/>
                <a:gd name="connsiteY6-416" fmla="*/ 460475 h 1677904"/>
                <a:gd name="connsiteX7-417" fmla="*/ 1164882 w 2929890"/>
                <a:gd name="connsiteY7-418" fmla="*/ 266469 h 1677904"/>
                <a:gd name="connsiteX8-419" fmla="*/ 1622273 w 2929890"/>
                <a:gd name="connsiteY8-420" fmla="*/ 0 h 1677904"/>
                <a:gd name="connsiteX9-421" fmla="*/ 1866900 w 2929890"/>
                <a:gd name="connsiteY9-422" fmla="*/ 0 h 1677904"/>
                <a:gd name="connsiteX10-423" fmla="*/ 1876423 w 2929890"/>
                <a:gd name="connsiteY10-424" fmla="*/ 1677904 h 1677904"/>
                <a:gd name="connsiteX11-425" fmla="*/ 2929890 w 2929890"/>
                <a:gd name="connsiteY11-426" fmla="*/ 1634870 h 1677904"/>
                <a:gd name="connsiteX0-427" fmla="*/ 0 w 2942590"/>
                <a:gd name="connsiteY0-428" fmla="*/ 1676780 h 1677904"/>
                <a:gd name="connsiteX1-429" fmla="*/ 1451651 w 2942590"/>
                <a:gd name="connsiteY1-430" fmla="*/ 1664080 h 1677904"/>
                <a:gd name="connsiteX2-431" fmla="*/ 1451651 w 2942590"/>
                <a:gd name="connsiteY2-432" fmla="*/ 771911 h 1677904"/>
                <a:gd name="connsiteX3-433" fmla="*/ 1442400 w 2942590"/>
                <a:gd name="connsiteY3-434" fmla="*/ 539619 h 1677904"/>
                <a:gd name="connsiteX4-435" fmla="*/ 1391522 w 2942590"/>
                <a:gd name="connsiteY4-436" fmla="*/ 480518 h 1677904"/>
                <a:gd name="connsiteX5-437" fmla="*/ 1205996 w 2942590"/>
                <a:gd name="connsiteY5-438" fmla="*/ 460475 h 1677904"/>
                <a:gd name="connsiteX6-439" fmla="*/ 1164882 w 2942590"/>
                <a:gd name="connsiteY6-440" fmla="*/ 460475 h 1677904"/>
                <a:gd name="connsiteX7-441" fmla="*/ 1164882 w 2942590"/>
                <a:gd name="connsiteY7-442" fmla="*/ 266469 h 1677904"/>
                <a:gd name="connsiteX8-443" fmla="*/ 1622273 w 2942590"/>
                <a:gd name="connsiteY8-444" fmla="*/ 0 h 1677904"/>
                <a:gd name="connsiteX9-445" fmla="*/ 1866900 w 2942590"/>
                <a:gd name="connsiteY9-446" fmla="*/ 0 h 1677904"/>
                <a:gd name="connsiteX10-447" fmla="*/ 1876423 w 2942590"/>
                <a:gd name="connsiteY10-448" fmla="*/ 1677904 h 1677904"/>
                <a:gd name="connsiteX11-449" fmla="*/ 2942590 w 2942590"/>
                <a:gd name="connsiteY11-450" fmla="*/ 1653920 h 1677904"/>
                <a:gd name="connsiteX0-451" fmla="*/ 0 w 2580640"/>
                <a:gd name="connsiteY0-452" fmla="*/ 1676780 h 1692020"/>
                <a:gd name="connsiteX1-453" fmla="*/ 1451651 w 2580640"/>
                <a:gd name="connsiteY1-454" fmla="*/ 1664080 h 1692020"/>
                <a:gd name="connsiteX2-455" fmla="*/ 1451651 w 2580640"/>
                <a:gd name="connsiteY2-456" fmla="*/ 771911 h 1692020"/>
                <a:gd name="connsiteX3-457" fmla="*/ 1442400 w 2580640"/>
                <a:gd name="connsiteY3-458" fmla="*/ 539619 h 1692020"/>
                <a:gd name="connsiteX4-459" fmla="*/ 1391522 w 2580640"/>
                <a:gd name="connsiteY4-460" fmla="*/ 480518 h 1692020"/>
                <a:gd name="connsiteX5-461" fmla="*/ 1205996 w 2580640"/>
                <a:gd name="connsiteY5-462" fmla="*/ 460475 h 1692020"/>
                <a:gd name="connsiteX6-463" fmla="*/ 1164882 w 2580640"/>
                <a:gd name="connsiteY6-464" fmla="*/ 460475 h 1692020"/>
                <a:gd name="connsiteX7-465" fmla="*/ 1164882 w 2580640"/>
                <a:gd name="connsiteY7-466" fmla="*/ 266469 h 1692020"/>
                <a:gd name="connsiteX8-467" fmla="*/ 1622273 w 2580640"/>
                <a:gd name="connsiteY8-468" fmla="*/ 0 h 1692020"/>
                <a:gd name="connsiteX9-469" fmla="*/ 1866900 w 2580640"/>
                <a:gd name="connsiteY9-470" fmla="*/ 0 h 1692020"/>
                <a:gd name="connsiteX10-471" fmla="*/ 1876423 w 2580640"/>
                <a:gd name="connsiteY10-472" fmla="*/ 1677904 h 1692020"/>
                <a:gd name="connsiteX11-473" fmla="*/ 2580640 w 2580640"/>
                <a:gd name="connsiteY11-474" fmla="*/ 1692020 h 1692020"/>
                <a:gd name="connsiteX0-475" fmla="*/ 0 w 2574290"/>
                <a:gd name="connsiteY0-476" fmla="*/ 1676780 h 1677904"/>
                <a:gd name="connsiteX1-477" fmla="*/ 1451651 w 2574290"/>
                <a:gd name="connsiteY1-478" fmla="*/ 1664080 h 1677904"/>
                <a:gd name="connsiteX2-479" fmla="*/ 1451651 w 2574290"/>
                <a:gd name="connsiteY2-480" fmla="*/ 771911 h 1677904"/>
                <a:gd name="connsiteX3-481" fmla="*/ 1442400 w 2574290"/>
                <a:gd name="connsiteY3-482" fmla="*/ 539619 h 1677904"/>
                <a:gd name="connsiteX4-483" fmla="*/ 1391522 w 2574290"/>
                <a:gd name="connsiteY4-484" fmla="*/ 480518 h 1677904"/>
                <a:gd name="connsiteX5-485" fmla="*/ 1205996 w 2574290"/>
                <a:gd name="connsiteY5-486" fmla="*/ 460475 h 1677904"/>
                <a:gd name="connsiteX6-487" fmla="*/ 1164882 w 2574290"/>
                <a:gd name="connsiteY6-488" fmla="*/ 460475 h 1677904"/>
                <a:gd name="connsiteX7-489" fmla="*/ 1164882 w 2574290"/>
                <a:gd name="connsiteY7-490" fmla="*/ 266469 h 1677904"/>
                <a:gd name="connsiteX8-491" fmla="*/ 1622273 w 2574290"/>
                <a:gd name="connsiteY8-492" fmla="*/ 0 h 1677904"/>
                <a:gd name="connsiteX9-493" fmla="*/ 1866900 w 2574290"/>
                <a:gd name="connsiteY9-494" fmla="*/ 0 h 1677904"/>
                <a:gd name="connsiteX10-495" fmla="*/ 1876423 w 2574290"/>
                <a:gd name="connsiteY10-496" fmla="*/ 1677904 h 1677904"/>
                <a:gd name="connsiteX11-497" fmla="*/ 2574290 w 2574290"/>
                <a:gd name="connsiteY11-498" fmla="*/ 1672970 h 1677904"/>
                <a:gd name="connsiteX0-499" fmla="*/ 0 w 2580640"/>
                <a:gd name="connsiteY0-500" fmla="*/ 1670430 h 1677904"/>
                <a:gd name="connsiteX1-501" fmla="*/ 1458001 w 2580640"/>
                <a:gd name="connsiteY1-502" fmla="*/ 1664080 h 1677904"/>
                <a:gd name="connsiteX2-503" fmla="*/ 1458001 w 2580640"/>
                <a:gd name="connsiteY2-504" fmla="*/ 771911 h 1677904"/>
                <a:gd name="connsiteX3-505" fmla="*/ 1448750 w 2580640"/>
                <a:gd name="connsiteY3-506" fmla="*/ 539619 h 1677904"/>
                <a:gd name="connsiteX4-507" fmla="*/ 1397872 w 2580640"/>
                <a:gd name="connsiteY4-508" fmla="*/ 480518 h 1677904"/>
                <a:gd name="connsiteX5-509" fmla="*/ 1212346 w 2580640"/>
                <a:gd name="connsiteY5-510" fmla="*/ 460475 h 1677904"/>
                <a:gd name="connsiteX6-511" fmla="*/ 1171232 w 2580640"/>
                <a:gd name="connsiteY6-512" fmla="*/ 460475 h 1677904"/>
                <a:gd name="connsiteX7-513" fmla="*/ 1171232 w 2580640"/>
                <a:gd name="connsiteY7-514" fmla="*/ 266469 h 1677904"/>
                <a:gd name="connsiteX8-515" fmla="*/ 1628623 w 2580640"/>
                <a:gd name="connsiteY8-516" fmla="*/ 0 h 1677904"/>
                <a:gd name="connsiteX9-517" fmla="*/ 1873250 w 2580640"/>
                <a:gd name="connsiteY9-518" fmla="*/ 0 h 1677904"/>
                <a:gd name="connsiteX10-519" fmla="*/ 1882773 w 2580640"/>
                <a:gd name="connsiteY10-520" fmla="*/ 1677904 h 1677904"/>
                <a:gd name="connsiteX11-521" fmla="*/ 2580640 w 2580640"/>
                <a:gd name="connsiteY11-522" fmla="*/ 1672970 h 1677904"/>
                <a:gd name="connsiteX0-523" fmla="*/ 0 w 3602990"/>
                <a:gd name="connsiteY0-524" fmla="*/ 1683130 h 1683130"/>
                <a:gd name="connsiteX1-525" fmla="*/ 2480351 w 3602990"/>
                <a:gd name="connsiteY1-526" fmla="*/ 1664080 h 1683130"/>
                <a:gd name="connsiteX2-527" fmla="*/ 2480351 w 3602990"/>
                <a:gd name="connsiteY2-528" fmla="*/ 771911 h 1683130"/>
                <a:gd name="connsiteX3-529" fmla="*/ 2471100 w 3602990"/>
                <a:gd name="connsiteY3-530" fmla="*/ 539619 h 1683130"/>
                <a:gd name="connsiteX4-531" fmla="*/ 2420222 w 3602990"/>
                <a:gd name="connsiteY4-532" fmla="*/ 480518 h 1683130"/>
                <a:gd name="connsiteX5-533" fmla="*/ 2234696 w 3602990"/>
                <a:gd name="connsiteY5-534" fmla="*/ 460475 h 1683130"/>
                <a:gd name="connsiteX6-535" fmla="*/ 2193582 w 3602990"/>
                <a:gd name="connsiteY6-536" fmla="*/ 460475 h 1683130"/>
                <a:gd name="connsiteX7-537" fmla="*/ 2193582 w 3602990"/>
                <a:gd name="connsiteY7-538" fmla="*/ 266469 h 1683130"/>
                <a:gd name="connsiteX8-539" fmla="*/ 2650973 w 3602990"/>
                <a:gd name="connsiteY8-540" fmla="*/ 0 h 1683130"/>
                <a:gd name="connsiteX9-541" fmla="*/ 2895600 w 3602990"/>
                <a:gd name="connsiteY9-542" fmla="*/ 0 h 1683130"/>
                <a:gd name="connsiteX10-543" fmla="*/ 2905123 w 3602990"/>
                <a:gd name="connsiteY10-544" fmla="*/ 1677904 h 1683130"/>
                <a:gd name="connsiteX11-545" fmla="*/ 3602990 w 3602990"/>
                <a:gd name="connsiteY11-546" fmla="*/ 1672970 h 1683130"/>
                <a:gd name="connsiteX0-547" fmla="*/ 0 w 3602990"/>
                <a:gd name="connsiteY0-548" fmla="*/ 1676780 h 1677904"/>
                <a:gd name="connsiteX1-549" fmla="*/ 2480351 w 3602990"/>
                <a:gd name="connsiteY1-550" fmla="*/ 1664080 h 1677904"/>
                <a:gd name="connsiteX2-551" fmla="*/ 2480351 w 3602990"/>
                <a:gd name="connsiteY2-552" fmla="*/ 771911 h 1677904"/>
                <a:gd name="connsiteX3-553" fmla="*/ 2471100 w 3602990"/>
                <a:gd name="connsiteY3-554" fmla="*/ 539619 h 1677904"/>
                <a:gd name="connsiteX4-555" fmla="*/ 2420222 w 3602990"/>
                <a:gd name="connsiteY4-556" fmla="*/ 480518 h 1677904"/>
                <a:gd name="connsiteX5-557" fmla="*/ 2234696 w 3602990"/>
                <a:gd name="connsiteY5-558" fmla="*/ 460475 h 1677904"/>
                <a:gd name="connsiteX6-559" fmla="*/ 2193582 w 3602990"/>
                <a:gd name="connsiteY6-560" fmla="*/ 460475 h 1677904"/>
                <a:gd name="connsiteX7-561" fmla="*/ 2193582 w 3602990"/>
                <a:gd name="connsiteY7-562" fmla="*/ 266469 h 1677904"/>
                <a:gd name="connsiteX8-563" fmla="*/ 2650973 w 3602990"/>
                <a:gd name="connsiteY8-564" fmla="*/ 0 h 1677904"/>
                <a:gd name="connsiteX9-565" fmla="*/ 2895600 w 3602990"/>
                <a:gd name="connsiteY9-566" fmla="*/ 0 h 1677904"/>
                <a:gd name="connsiteX10-567" fmla="*/ 2905123 w 3602990"/>
                <a:gd name="connsiteY10-568" fmla="*/ 1677904 h 1677904"/>
                <a:gd name="connsiteX11-569" fmla="*/ 3602990 w 3602990"/>
                <a:gd name="connsiteY11-570" fmla="*/ 1672970 h 167790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89" y="connsiteY11-90"/>
                </a:cxn>
              </a:cxnLst>
              <a:rect l="l" t="t" r="r" b="b"/>
              <a:pathLst>
                <a:path w="3602990" h="1677904">
                  <a:moveTo>
                    <a:pt x="0" y="1676780"/>
                  </a:moveTo>
                  <a:lnTo>
                    <a:pt x="2480351" y="1664080"/>
                  </a:lnTo>
                  <a:lnTo>
                    <a:pt x="2480351" y="771911"/>
                  </a:lnTo>
                  <a:cubicBezTo>
                    <a:pt x="2480351" y="643088"/>
                    <a:pt x="2477267" y="565657"/>
                    <a:pt x="2471100" y="539619"/>
                  </a:cubicBezTo>
                  <a:cubicBezTo>
                    <a:pt x="2464933" y="513580"/>
                    <a:pt x="2447974" y="493880"/>
                    <a:pt x="2420222" y="480518"/>
                  </a:cubicBezTo>
                  <a:cubicBezTo>
                    <a:pt x="2392470" y="467156"/>
                    <a:pt x="2330628" y="460475"/>
                    <a:pt x="2234696" y="460475"/>
                  </a:cubicBezTo>
                  <a:lnTo>
                    <a:pt x="2193582" y="460475"/>
                  </a:lnTo>
                  <a:lnTo>
                    <a:pt x="2193582" y="266469"/>
                  </a:lnTo>
                  <a:cubicBezTo>
                    <a:pt x="2394355" y="223257"/>
                    <a:pt x="2546818" y="134434"/>
                    <a:pt x="2650973" y="0"/>
                  </a:cubicBezTo>
                  <a:lnTo>
                    <a:pt x="2895600" y="0"/>
                  </a:lnTo>
                  <a:cubicBezTo>
                    <a:pt x="2907267" y="614084"/>
                    <a:pt x="2905758" y="859326"/>
                    <a:pt x="2905123" y="1677904"/>
                  </a:cubicBezTo>
                  <a:lnTo>
                    <a:pt x="3602990" y="1672970"/>
                  </a:lnTo>
                </a:path>
              </a:pathLst>
            </a:custGeom>
            <a:noFill/>
            <a:ln w="38100">
              <a:solidFill>
                <a:srgbClr val="006D33"/>
              </a:solidFill>
            </a:ln>
            <a:effectLst>
              <a:outerShdw blurRad="1524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solidFill>
                    <a:srgbClr val="006D39"/>
                  </a:solidFill>
                </a:ln>
                <a:noFill/>
                <a:effectLst/>
                <a:uLnTx/>
                <a:uFillTx/>
                <a:latin typeface="等线" panose="02010600030101010101" charset="-122"/>
                <a:ea typeface="等线" panose="02010600030101010101" charset="-122"/>
                <a:cs typeface="+mn-cs"/>
              </a:endParaRPr>
            </a:p>
          </p:txBody>
        </p:sp>
        <p:grpSp>
          <p:nvGrpSpPr>
            <p:cNvPr id="67" name="组合 66"/>
            <p:cNvGrpSpPr/>
            <p:nvPr/>
          </p:nvGrpSpPr>
          <p:grpSpPr>
            <a:xfrm>
              <a:off x="1490077" y="3146713"/>
              <a:ext cx="216261" cy="216261"/>
              <a:chOff x="2218721" y="3717673"/>
              <a:chExt cx="248226" cy="248226"/>
            </a:xfrm>
          </p:grpSpPr>
          <p:sp>
            <p:nvSpPr>
              <p:cNvPr id="71" name="椭圆 70"/>
              <p:cNvSpPr/>
              <p:nvPr/>
            </p:nvSpPr>
            <p:spPr>
              <a:xfrm>
                <a:off x="2218721" y="3717673"/>
                <a:ext cx="248226" cy="248226"/>
              </a:xfrm>
              <a:prstGeom prst="ellipse">
                <a:avLst/>
              </a:prstGeom>
              <a:solidFill>
                <a:schemeClr val="bg1"/>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2" name="椭圆 71"/>
              <p:cNvSpPr/>
              <p:nvPr/>
            </p:nvSpPr>
            <p:spPr>
              <a:xfrm>
                <a:off x="2262420" y="3763753"/>
                <a:ext cx="156066" cy="156066"/>
              </a:xfrm>
              <a:prstGeom prst="ellipse">
                <a:avLst/>
              </a:prstGeom>
              <a:solidFill>
                <a:srgbClr val="0070C0"/>
              </a:solidFill>
              <a:ln>
                <a:noFill/>
              </a:ln>
              <a:effectLst>
                <a:innerShdw blurRad="76200" dist="25400" dir="13500000">
                  <a:prstClr val="black">
                    <a:alpha val="4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68" name="组合 67"/>
            <p:cNvGrpSpPr/>
            <p:nvPr/>
          </p:nvGrpSpPr>
          <p:grpSpPr>
            <a:xfrm>
              <a:off x="5394180" y="3146713"/>
              <a:ext cx="216261" cy="216261"/>
              <a:chOff x="2218721" y="3717673"/>
              <a:chExt cx="248226" cy="248226"/>
            </a:xfrm>
          </p:grpSpPr>
          <p:sp>
            <p:nvSpPr>
              <p:cNvPr id="69" name="椭圆 68"/>
              <p:cNvSpPr/>
              <p:nvPr/>
            </p:nvSpPr>
            <p:spPr>
              <a:xfrm>
                <a:off x="2218721" y="3717673"/>
                <a:ext cx="248226" cy="248226"/>
              </a:xfrm>
              <a:prstGeom prst="ellipse">
                <a:avLst/>
              </a:prstGeom>
              <a:solidFill>
                <a:schemeClr val="bg1"/>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0" name="椭圆 69"/>
              <p:cNvSpPr/>
              <p:nvPr/>
            </p:nvSpPr>
            <p:spPr>
              <a:xfrm>
                <a:off x="2262420" y="3763753"/>
                <a:ext cx="156066" cy="156066"/>
              </a:xfrm>
              <a:prstGeom prst="ellipse">
                <a:avLst/>
              </a:prstGeom>
              <a:solidFill>
                <a:srgbClr val="0070C0"/>
              </a:solidFill>
              <a:ln>
                <a:noFill/>
              </a:ln>
              <a:effectLst>
                <a:innerShdw blurRad="76200" dist="25400" dir="13500000">
                  <a:prstClr val="black">
                    <a:alpha val="4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sp>
        <p:nvSpPr>
          <p:cNvPr id="73" name="文本框 23"/>
          <p:cNvSpPr txBox="1"/>
          <p:nvPr/>
        </p:nvSpPr>
        <p:spPr>
          <a:xfrm>
            <a:off x="1725507" y="2332567"/>
            <a:ext cx="2382520" cy="666336"/>
          </a:xfrm>
          <a:prstGeom prst="rect">
            <a:avLst/>
          </a:prstGeom>
          <a:noFill/>
        </p:spPr>
        <p:txBody>
          <a:bodyPr wrap="square" rtlCol="0">
            <a:spAutoFit/>
          </a:bodyPr>
          <a:lstStyle/>
          <a:p>
            <a:pPr lvl="0">
              <a:defRPr/>
            </a:pPr>
            <a:r>
              <a:rPr lang="zh-CN" altLang="en-US" sz="1865" dirty="0">
                <a:solidFill>
                  <a:prstClr val="black">
                    <a:lumMod val="50000"/>
                    <a:lumOff val="50000"/>
                  </a:prstClr>
                </a:solidFill>
                <a:latin typeface="微软雅黑" panose="020B0503020204020204" pitchFamily="34" charset="-122"/>
                <a:ea typeface="微软雅黑" panose="020B0503020204020204" pitchFamily="34" charset="-122"/>
              </a:rPr>
              <a:t>无法在线笔记</a:t>
            </a:r>
            <a:endParaRPr lang="zh-CN" altLang="en-US" sz="1865" dirty="0">
              <a:solidFill>
                <a:prstClr val="black">
                  <a:lumMod val="50000"/>
                  <a:lumOff val="50000"/>
                </a:prstClr>
              </a:solidFill>
              <a:latin typeface="微软雅黑" panose="020B0503020204020204" pitchFamily="34" charset="-122"/>
              <a:ea typeface="微软雅黑" panose="020B0503020204020204" pitchFamily="34" charset="-122"/>
            </a:endParaRPr>
          </a:p>
          <a:p>
            <a:pPr lvl="0">
              <a:defRPr/>
            </a:pPr>
            <a:r>
              <a:rPr lang="zh-CN" altLang="en-US" sz="1865" dirty="0">
                <a:solidFill>
                  <a:prstClr val="black">
                    <a:lumMod val="50000"/>
                    <a:lumOff val="50000"/>
                  </a:prstClr>
                </a:solidFill>
                <a:latin typeface="微软雅黑" panose="020B0503020204020204" pitchFamily="34" charset="-122"/>
                <a:ea typeface="微软雅黑" panose="020B0503020204020204" pitchFamily="34" charset="-122"/>
              </a:rPr>
              <a:t>重要内容不易收集</a:t>
            </a:r>
            <a:endParaRPr lang="zh-CN" altLang="en-US" sz="1865"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nvGrpSpPr>
          <p:cNvPr id="74" name="组合 73"/>
          <p:cNvGrpSpPr/>
          <p:nvPr/>
        </p:nvGrpSpPr>
        <p:grpSpPr>
          <a:xfrm>
            <a:off x="1809205" y="1651695"/>
            <a:ext cx="1441928" cy="655644"/>
            <a:chOff x="4806096" y="2627316"/>
            <a:chExt cx="1442304" cy="655815"/>
          </a:xfrm>
          <a:gradFill>
            <a:gsLst>
              <a:gs pos="0">
                <a:srgbClr val="0070C0"/>
              </a:gs>
              <a:gs pos="100000">
                <a:srgbClr val="00B0F0"/>
              </a:gs>
            </a:gsLst>
            <a:lin ang="5400000" scaled="1"/>
          </a:gradFill>
        </p:grpSpPr>
        <p:sp>
          <p:nvSpPr>
            <p:cNvPr id="75" name="矩形 74"/>
            <p:cNvSpPr/>
            <p:nvPr/>
          </p:nvSpPr>
          <p:spPr>
            <a:xfrm>
              <a:off x="4806316" y="2705100"/>
              <a:ext cx="1442084" cy="495300"/>
            </a:xfrm>
            <a:prstGeom prst="rect">
              <a:avLst/>
            </a:prstGeom>
            <a:solidFill>
              <a:srgbClr val="006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76" name="图片 75"/>
            <p:cNvPicPr>
              <a:picLocks noChangeAspect="1"/>
            </p:cNvPicPr>
            <p:nvPr/>
          </p:nvPicPr>
          <p:blipFill rotWithShape="1">
            <a:blip r:embed="rId1" cstate="screen">
              <a:extLst>
                <a:ext uri="{BEBA8EAE-BF5A-486C-A8C5-ECC9F3942E4B}">
                  <a14:imgProps xmlns:a14="http://schemas.microsoft.com/office/drawing/2010/main">
                    <a14:imgLayer r:embed="rId2">
                      <a14:imgEffect>
                        <a14:saturation sat="66000"/>
                      </a14:imgEffect>
                    </a14:imgLayer>
                  </a14:imgProps>
                </a:ext>
              </a:extLst>
            </a:blip>
            <a:srcRect/>
            <a:stretch>
              <a:fillRect/>
            </a:stretch>
          </p:blipFill>
          <p:spPr>
            <a:xfrm rot="16200000" flipH="1">
              <a:off x="4505604" y="2927808"/>
              <a:ext cx="655815" cy="54832"/>
            </a:xfrm>
            <a:prstGeom prst="rect">
              <a:avLst/>
            </a:prstGeom>
            <a:grpFill/>
          </p:spPr>
        </p:pic>
        <p:sp>
          <p:nvSpPr>
            <p:cNvPr id="77" name="文本框 32"/>
            <p:cNvSpPr txBox="1"/>
            <p:nvPr/>
          </p:nvSpPr>
          <p:spPr>
            <a:xfrm>
              <a:off x="4901794" y="2767900"/>
              <a:ext cx="1346551" cy="400214"/>
            </a:xfrm>
            <a:prstGeom prst="rect">
              <a:avLst/>
            </a:prstGeom>
            <a:solidFill>
              <a:srgbClr val="006D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b="1" dirty="0">
                  <a:solidFill>
                    <a:prstClr val="white"/>
                  </a:solidFill>
                  <a:latin typeface="微软雅黑" panose="020B0503020204020204" pitchFamily="34" charset="-122"/>
                  <a:ea typeface="微软雅黑" panose="020B0503020204020204" pitchFamily="34" charset="-122"/>
                </a:rPr>
                <a:t>资料学习</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78" name="组合 77"/>
          <p:cNvGrpSpPr/>
          <p:nvPr/>
        </p:nvGrpSpPr>
        <p:grpSpPr>
          <a:xfrm>
            <a:off x="6220331" y="1480140"/>
            <a:ext cx="4437199" cy="1879363"/>
            <a:chOff x="6221950" y="1479032"/>
            <a:chExt cx="4438354" cy="1879852"/>
          </a:xfrm>
        </p:grpSpPr>
        <p:sp>
          <p:nvSpPr>
            <p:cNvPr id="79" name="任意多边形 78"/>
            <p:cNvSpPr/>
            <p:nvPr/>
          </p:nvSpPr>
          <p:spPr>
            <a:xfrm>
              <a:off x="6330080" y="1479032"/>
              <a:ext cx="4239939" cy="1771721"/>
            </a:xfrm>
            <a:custGeom>
              <a:avLst/>
              <a:gdLst>
                <a:gd name="connsiteX0" fmla="*/ 1095678 w 1187118"/>
                <a:gd name="connsiteY0" fmla="*/ 2033597 h 2125037"/>
                <a:gd name="connsiteX1" fmla="*/ 0 w 1187118"/>
                <a:gd name="connsiteY1" fmla="*/ 2033597 h 2125037"/>
                <a:gd name="connsiteX2" fmla="*/ 308 w 1187118"/>
                <a:gd name="connsiteY2" fmla="*/ 1748894 h 2125037"/>
                <a:gd name="connsiteX3" fmla="*/ 578959 w 1187118"/>
                <a:gd name="connsiteY3" fmla="*/ 763524 h 2125037"/>
                <a:gd name="connsiteX4" fmla="*/ 670779 w 1187118"/>
                <a:gd name="connsiteY4" fmla="*/ 468344 h 2125037"/>
                <a:gd name="connsiteX5" fmla="*/ 643010 w 1187118"/>
                <a:gd name="connsiteY5" fmla="*/ 346944 h 2125037"/>
                <a:gd name="connsiteX6" fmla="*/ 558469 w 1187118"/>
                <a:gd name="connsiteY6" fmla="*/ 306889 h 2125037"/>
                <a:gd name="connsiteX7" fmla="*/ 473928 w 1187118"/>
                <a:gd name="connsiteY7" fmla="*/ 351258 h 2125037"/>
                <a:gd name="connsiteX8" fmla="*/ 446159 w 1187118"/>
                <a:gd name="connsiteY8" fmla="*/ 527503 h 2125037"/>
                <a:gd name="connsiteX9" fmla="*/ 446159 w 1187118"/>
                <a:gd name="connsiteY9" fmla="*/ 717305 h 2125037"/>
                <a:gd name="connsiteX10" fmla="*/ 0 w 1187118"/>
                <a:gd name="connsiteY10" fmla="*/ 717305 h 2125037"/>
                <a:gd name="connsiteX11" fmla="*/ 0 w 1187118"/>
                <a:gd name="connsiteY11" fmla="*/ 644589 h 2125037"/>
                <a:gd name="connsiteX12" fmla="*/ 17255 w 1187118"/>
                <a:gd name="connsiteY12" fmla="*/ 380221 h 2125037"/>
                <a:gd name="connsiteX13" fmla="*/ 102296 w 1187118"/>
                <a:gd name="connsiteY13" fmla="*/ 189803 h 2125037"/>
                <a:gd name="connsiteX14" fmla="*/ 278541 w 1187118"/>
                <a:gd name="connsiteY14" fmla="*/ 48067 h 2125037"/>
                <a:gd name="connsiteX15" fmla="*/ 538595 w 1187118"/>
                <a:gd name="connsiteY15" fmla="*/ 0 h 2125037"/>
                <a:gd name="connsiteX16" fmla="*/ 987835 w 1187118"/>
                <a:gd name="connsiteY16" fmla="*/ 147282 h 2125037"/>
                <a:gd name="connsiteX17" fmla="*/ 1140047 w 1187118"/>
                <a:gd name="connsiteY17" fmla="*/ 520108 h 2125037"/>
                <a:gd name="connsiteX18" fmla="*/ 1054380 w 1187118"/>
                <a:gd name="connsiteY18" fmla="*/ 882458 h 2125037"/>
                <a:gd name="connsiteX19" fmla="*/ 549649 w 1187118"/>
                <a:gd name="connsiteY19" fmla="*/ 1693432 h 2125037"/>
                <a:gd name="connsiteX20" fmla="*/ 1095678 w 1187118"/>
                <a:gd name="connsiteY20" fmla="*/ 1693432 h 2125037"/>
                <a:gd name="connsiteX21" fmla="*/ 1187118 w 1187118"/>
                <a:gd name="connsiteY21" fmla="*/ 2125037 h 2125037"/>
                <a:gd name="connsiteX0-1" fmla="*/ 0 w 3901440"/>
                <a:gd name="connsiteY0-2" fmla="*/ 2033597 h 2125037"/>
                <a:gd name="connsiteX1-3" fmla="*/ 2714322 w 3901440"/>
                <a:gd name="connsiteY1-4" fmla="*/ 2033597 h 2125037"/>
                <a:gd name="connsiteX2-5" fmla="*/ 2714630 w 3901440"/>
                <a:gd name="connsiteY2-6" fmla="*/ 1748894 h 2125037"/>
                <a:gd name="connsiteX3-7" fmla="*/ 3293281 w 3901440"/>
                <a:gd name="connsiteY3-8" fmla="*/ 763524 h 2125037"/>
                <a:gd name="connsiteX4-9" fmla="*/ 3385101 w 3901440"/>
                <a:gd name="connsiteY4-10" fmla="*/ 468344 h 2125037"/>
                <a:gd name="connsiteX5-11" fmla="*/ 3357332 w 3901440"/>
                <a:gd name="connsiteY5-12" fmla="*/ 346944 h 2125037"/>
                <a:gd name="connsiteX6-13" fmla="*/ 3272791 w 3901440"/>
                <a:gd name="connsiteY6-14" fmla="*/ 306889 h 2125037"/>
                <a:gd name="connsiteX7-15" fmla="*/ 3188250 w 3901440"/>
                <a:gd name="connsiteY7-16" fmla="*/ 351258 h 2125037"/>
                <a:gd name="connsiteX8-17" fmla="*/ 3160481 w 3901440"/>
                <a:gd name="connsiteY8-18" fmla="*/ 527503 h 2125037"/>
                <a:gd name="connsiteX9-19" fmla="*/ 3160481 w 3901440"/>
                <a:gd name="connsiteY9-20" fmla="*/ 717305 h 2125037"/>
                <a:gd name="connsiteX10-21" fmla="*/ 2714322 w 3901440"/>
                <a:gd name="connsiteY10-22" fmla="*/ 717305 h 2125037"/>
                <a:gd name="connsiteX11-23" fmla="*/ 2714322 w 3901440"/>
                <a:gd name="connsiteY11-24" fmla="*/ 644589 h 2125037"/>
                <a:gd name="connsiteX12-25" fmla="*/ 2731577 w 3901440"/>
                <a:gd name="connsiteY12-26" fmla="*/ 380221 h 2125037"/>
                <a:gd name="connsiteX13-27" fmla="*/ 2816618 w 3901440"/>
                <a:gd name="connsiteY13-28" fmla="*/ 189803 h 2125037"/>
                <a:gd name="connsiteX14-29" fmla="*/ 2992863 w 3901440"/>
                <a:gd name="connsiteY14-30" fmla="*/ 48067 h 2125037"/>
                <a:gd name="connsiteX15-31" fmla="*/ 3252917 w 3901440"/>
                <a:gd name="connsiteY15-32" fmla="*/ 0 h 2125037"/>
                <a:gd name="connsiteX16-33" fmla="*/ 3702157 w 3901440"/>
                <a:gd name="connsiteY16-34" fmla="*/ 147282 h 2125037"/>
                <a:gd name="connsiteX17-35" fmla="*/ 3854369 w 3901440"/>
                <a:gd name="connsiteY17-36" fmla="*/ 520108 h 2125037"/>
                <a:gd name="connsiteX18-37" fmla="*/ 3768702 w 3901440"/>
                <a:gd name="connsiteY18-38" fmla="*/ 882458 h 2125037"/>
                <a:gd name="connsiteX19-39" fmla="*/ 3263971 w 3901440"/>
                <a:gd name="connsiteY19-40" fmla="*/ 1693432 h 2125037"/>
                <a:gd name="connsiteX20-41" fmla="*/ 3810000 w 3901440"/>
                <a:gd name="connsiteY20-42" fmla="*/ 1693432 h 2125037"/>
                <a:gd name="connsiteX21-43" fmla="*/ 3901440 w 3901440"/>
                <a:gd name="connsiteY21-44" fmla="*/ 2125037 h 2125037"/>
                <a:gd name="connsiteX0-45" fmla="*/ 0 w 4148183"/>
                <a:gd name="connsiteY0-46" fmla="*/ 2033597 h 2125037"/>
                <a:gd name="connsiteX1-47" fmla="*/ 2961065 w 4148183"/>
                <a:gd name="connsiteY1-48" fmla="*/ 2033597 h 2125037"/>
                <a:gd name="connsiteX2-49" fmla="*/ 2961373 w 4148183"/>
                <a:gd name="connsiteY2-50" fmla="*/ 1748894 h 2125037"/>
                <a:gd name="connsiteX3-51" fmla="*/ 3540024 w 4148183"/>
                <a:gd name="connsiteY3-52" fmla="*/ 763524 h 2125037"/>
                <a:gd name="connsiteX4-53" fmla="*/ 3631844 w 4148183"/>
                <a:gd name="connsiteY4-54" fmla="*/ 468344 h 2125037"/>
                <a:gd name="connsiteX5-55" fmla="*/ 3604075 w 4148183"/>
                <a:gd name="connsiteY5-56" fmla="*/ 346944 h 2125037"/>
                <a:gd name="connsiteX6-57" fmla="*/ 3519534 w 4148183"/>
                <a:gd name="connsiteY6-58" fmla="*/ 306889 h 2125037"/>
                <a:gd name="connsiteX7-59" fmla="*/ 3434993 w 4148183"/>
                <a:gd name="connsiteY7-60" fmla="*/ 351258 h 2125037"/>
                <a:gd name="connsiteX8-61" fmla="*/ 3407224 w 4148183"/>
                <a:gd name="connsiteY8-62" fmla="*/ 527503 h 2125037"/>
                <a:gd name="connsiteX9-63" fmla="*/ 3407224 w 4148183"/>
                <a:gd name="connsiteY9-64" fmla="*/ 717305 h 2125037"/>
                <a:gd name="connsiteX10-65" fmla="*/ 2961065 w 4148183"/>
                <a:gd name="connsiteY10-66" fmla="*/ 717305 h 2125037"/>
                <a:gd name="connsiteX11-67" fmla="*/ 2961065 w 4148183"/>
                <a:gd name="connsiteY11-68" fmla="*/ 644589 h 2125037"/>
                <a:gd name="connsiteX12-69" fmla="*/ 2978320 w 4148183"/>
                <a:gd name="connsiteY12-70" fmla="*/ 380221 h 2125037"/>
                <a:gd name="connsiteX13-71" fmla="*/ 3063361 w 4148183"/>
                <a:gd name="connsiteY13-72" fmla="*/ 189803 h 2125037"/>
                <a:gd name="connsiteX14-73" fmla="*/ 3239606 w 4148183"/>
                <a:gd name="connsiteY14-74" fmla="*/ 48067 h 2125037"/>
                <a:gd name="connsiteX15-75" fmla="*/ 3499660 w 4148183"/>
                <a:gd name="connsiteY15-76" fmla="*/ 0 h 2125037"/>
                <a:gd name="connsiteX16-77" fmla="*/ 3948900 w 4148183"/>
                <a:gd name="connsiteY16-78" fmla="*/ 147282 h 2125037"/>
                <a:gd name="connsiteX17-79" fmla="*/ 4101112 w 4148183"/>
                <a:gd name="connsiteY17-80" fmla="*/ 520108 h 2125037"/>
                <a:gd name="connsiteX18-81" fmla="*/ 4015445 w 4148183"/>
                <a:gd name="connsiteY18-82" fmla="*/ 882458 h 2125037"/>
                <a:gd name="connsiteX19-83" fmla="*/ 3510714 w 4148183"/>
                <a:gd name="connsiteY19-84" fmla="*/ 1693432 h 2125037"/>
                <a:gd name="connsiteX20-85" fmla="*/ 4056743 w 4148183"/>
                <a:gd name="connsiteY20-86" fmla="*/ 1693432 h 2125037"/>
                <a:gd name="connsiteX21-87" fmla="*/ 4148183 w 4148183"/>
                <a:gd name="connsiteY21-88" fmla="*/ 2125037 h 2125037"/>
                <a:gd name="connsiteX0-89" fmla="*/ 0 w 4003040"/>
                <a:gd name="connsiteY0-90" fmla="*/ 2033597 h 2125037"/>
                <a:gd name="connsiteX1-91" fmla="*/ 2815922 w 4003040"/>
                <a:gd name="connsiteY1-92" fmla="*/ 2033597 h 2125037"/>
                <a:gd name="connsiteX2-93" fmla="*/ 2816230 w 4003040"/>
                <a:gd name="connsiteY2-94" fmla="*/ 1748894 h 2125037"/>
                <a:gd name="connsiteX3-95" fmla="*/ 3394881 w 4003040"/>
                <a:gd name="connsiteY3-96" fmla="*/ 763524 h 2125037"/>
                <a:gd name="connsiteX4-97" fmla="*/ 3486701 w 4003040"/>
                <a:gd name="connsiteY4-98" fmla="*/ 468344 h 2125037"/>
                <a:gd name="connsiteX5-99" fmla="*/ 3458932 w 4003040"/>
                <a:gd name="connsiteY5-100" fmla="*/ 346944 h 2125037"/>
                <a:gd name="connsiteX6-101" fmla="*/ 3374391 w 4003040"/>
                <a:gd name="connsiteY6-102" fmla="*/ 306889 h 2125037"/>
                <a:gd name="connsiteX7-103" fmla="*/ 3289850 w 4003040"/>
                <a:gd name="connsiteY7-104" fmla="*/ 351258 h 2125037"/>
                <a:gd name="connsiteX8-105" fmla="*/ 3262081 w 4003040"/>
                <a:gd name="connsiteY8-106" fmla="*/ 527503 h 2125037"/>
                <a:gd name="connsiteX9-107" fmla="*/ 3262081 w 4003040"/>
                <a:gd name="connsiteY9-108" fmla="*/ 717305 h 2125037"/>
                <a:gd name="connsiteX10-109" fmla="*/ 2815922 w 4003040"/>
                <a:gd name="connsiteY10-110" fmla="*/ 717305 h 2125037"/>
                <a:gd name="connsiteX11-111" fmla="*/ 2815922 w 4003040"/>
                <a:gd name="connsiteY11-112" fmla="*/ 644589 h 2125037"/>
                <a:gd name="connsiteX12-113" fmla="*/ 2833177 w 4003040"/>
                <a:gd name="connsiteY12-114" fmla="*/ 380221 h 2125037"/>
                <a:gd name="connsiteX13-115" fmla="*/ 2918218 w 4003040"/>
                <a:gd name="connsiteY13-116" fmla="*/ 189803 h 2125037"/>
                <a:gd name="connsiteX14-117" fmla="*/ 3094463 w 4003040"/>
                <a:gd name="connsiteY14-118" fmla="*/ 48067 h 2125037"/>
                <a:gd name="connsiteX15-119" fmla="*/ 3354517 w 4003040"/>
                <a:gd name="connsiteY15-120" fmla="*/ 0 h 2125037"/>
                <a:gd name="connsiteX16-121" fmla="*/ 3803757 w 4003040"/>
                <a:gd name="connsiteY16-122" fmla="*/ 147282 h 2125037"/>
                <a:gd name="connsiteX17-123" fmla="*/ 3955969 w 4003040"/>
                <a:gd name="connsiteY17-124" fmla="*/ 520108 h 2125037"/>
                <a:gd name="connsiteX18-125" fmla="*/ 3870302 w 4003040"/>
                <a:gd name="connsiteY18-126" fmla="*/ 882458 h 2125037"/>
                <a:gd name="connsiteX19-127" fmla="*/ 3365571 w 4003040"/>
                <a:gd name="connsiteY19-128" fmla="*/ 1693432 h 2125037"/>
                <a:gd name="connsiteX20-129" fmla="*/ 3911600 w 4003040"/>
                <a:gd name="connsiteY20-130" fmla="*/ 1693432 h 2125037"/>
                <a:gd name="connsiteX21-131" fmla="*/ 4003040 w 4003040"/>
                <a:gd name="connsiteY21-132" fmla="*/ 2125037 h 2125037"/>
                <a:gd name="connsiteX0-133" fmla="*/ 0 w 4003040"/>
                <a:gd name="connsiteY0-134" fmla="*/ 2033597 h 2125037"/>
                <a:gd name="connsiteX1-135" fmla="*/ 2815922 w 4003040"/>
                <a:gd name="connsiteY1-136" fmla="*/ 2033597 h 2125037"/>
                <a:gd name="connsiteX2-137" fmla="*/ 2816230 w 4003040"/>
                <a:gd name="connsiteY2-138" fmla="*/ 1748894 h 2125037"/>
                <a:gd name="connsiteX3-139" fmla="*/ 3394881 w 4003040"/>
                <a:gd name="connsiteY3-140" fmla="*/ 763524 h 2125037"/>
                <a:gd name="connsiteX4-141" fmla="*/ 3486701 w 4003040"/>
                <a:gd name="connsiteY4-142" fmla="*/ 468344 h 2125037"/>
                <a:gd name="connsiteX5-143" fmla="*/ 3458932 w 4003040"/>
                <a:gd name="connsiteY5-144" fmla="*/ 346944 h 2125037"/>
                <a:gd name="connsiteX6-145" fmla="*/ 3374391 w 4003040"/>
                <a:gd name="connsiteY6-146" fmla="*/ 306889 h 2125037"/>
                <a:gd name="connsiteX7-147" fmla="*/ 3289850 w 4003040"/>
                <a:gd name="connsiteY7-148" fmla="*/ 351258 h 2125037"/>
                <a:gd name="connsiteX8-149" fmla="*/ 3262081 w 4003040"/>
                <a:gd name="connsiteY8-150" fmla="*/ 527503 h 2125037"/>
                <a:gd name="connsiteX9-151" fmla="*/ 3262081 w 4003040"/>
                <a:gd name="connsiteY9-152" fmla="*/ 717305 h 2125037"/>
                <a:gd name="connsiteX10-153" fmla="*/ 2815922 w 4003040"/>
                <a:gd name="connsiteY10-154" fmla="*/ 717305 h 2125037"/>
                <a:gd name="connsiteX11-155" fmla="*/ 2815922 w 4003040"/>
                <a:gd name="connsiteY11-156" fmla="*/ 644589 h 2125037"/>
                <a:gd name="connsiteX12-157" fmla="*/ 2833177 w 4003040"/>
                <a:gd name="connsiteY12-158" fmla="*/ 380221 h 2125037"/>
                <a:gd name="connsiteX13-159" fmla="*/ 2918218 w 4003040"/>
                <a:gd name="connsiteY13-160" fmla="*/ 189803 h 2125037"/>
                <a:gd name="connsiteX14-161" fmla="*/ 3094463 w 4003040"/>
                <a:gd name="connsiteY14-162" fmla="*/ 48067 h 2125037"/>
                <a:gd name="connsiteX15-163" fmla="*/ 3354517 w 4003040"/>
                <a:gd name="connsiteY15-164" fmla="*/ 0 h 2125037"/>
                <a:gd name="connsiteX16-165" fmla="*/ 3803757 w 4003040"/>
                <a:gd name="connsiteY16-166" fmla="*/ 147282 h 2125037"/>
                <a:gd name="connsiteX17-167" fmla="*/ 3955969 w 4003040"/>
                <a:gd name="connsiteY17-168" fmla="*/ 520108 h 2125037"/>
                <a:gd name="connsiteX18-169" fmla="*/ 3870302 w 4003040"/>
                <a:gd name="connsiteY18-170" fmla="*/ 882458 h 2125037"/>
                <a:gd name="connsiteX19-171" fmla="*/ 3365571 w 4003040"/>
                <a:gd name="connsiteY19-172" fmla="*/ 1693432 h 2125037"/>
                <a:gd name="connsiteX20-173" fmla="*/ 3911600 w 4003040"/>
                <a:gd name="connsiteY20-174" fmla="*/ 1693432 h 2125037"/>
                <a:gd name="connsiteX21-175" fmla="*/ 3956897 w 4003040"/>
                <a:gd name="connsiteY21-176" fmla="*/ 1974406 h 2125037"/>
                <a:gd name="connsiteX22" fmla="*/ 4003040 w 4003040"/>
                <a:gd name="connsiteY22" fmla="*/ 2125037 h 2125037"/>
                <a:gd name="connsiteX0-177" fmla="*/ 0 w 4923790"/>
                <a:gd name="connsiteY0-178" fmla="*/ 2033597 h 2033597"/>
                <a:gd name="connsiteX1-179" fmla="*/ 2815922 w 4923790"/>
                <a:gd name="connsiteY1-180" fmla="*/ 2033597 h 2033597"/>
                <a:gd name="connsiteX2-181" fmla="*/ 2816230 w 4923790"/>
                <a:gd name="connsiteY2-182" fmla="*/ 1748894 h 2033597"/>
                <a:gd name="connsiteX3-183" fmla="*/ 3394881 w 4923790"/>
                <a:gd name="connsiteY3-184" fmla="*/ 763524 h 2033597"/>
                <a:gd name="connsiteX4-185" fmla="*/ 3486701 w 4923790"/>
                <a:gd name="connsiteY4-186" fmla="*/ 468344 h 2033597"/>
                <a:gd name="connsiteX5-187" fmla="*/ 3458932 w 4923790"/>
                <a:gd name="connsiteY5-188" fmla="*/ 346944 h 2033597"/>
                <a:gd name="connsiteX6-189" fmla="*/ 3374391 w 4923790"/>
                <a:gd name="connsiteY6-190" fmla="*/ 306889 h 2033597"/>
                <a:gd name="connsiteX7-191" fmla="*/ 3289850 w 4923790"/>
                <a:gd name="connsiteY7-192" fmla="*/ 351258 h 2033597"/>
                <a:gd name="connsiteX8-193" fmla="*/ 3262081 w 4923790"/>
                <a:gd name="connsiteY8-194" fmla="*/ 527503 h 2033597"/>
                <a:gd name="connsiteX9-195" fmla="*/ 3262081 w 4923790"/>
                <a:gd name="connsiteY9-196" fmla="*/ 717305 h 2033597"/>
                <a:gd name="connsiteX10-197" fmla="*/ 2815922 w 4923790"/>
                <a:gd name="connsiteY10-198" fmla="*/ 717305 h 2033597"/>
                <a:gd name="connsiteX11-199" fmla="*/ 2815922 w 4923790"/>
                <a:gd name="connsiteY11-200" fmla="*/ 644589 h 2033597"/>
                <a:gd name="connsiteX12-201" fmla="*/ 2833177 w 4923790"/>
                <a:gd name="connsiteY12-202" fmla="*/ 380221 h 2033597"/>
                <a:gd name="connsiteX13-203" fmla="*/ 2918218 w 4923790"/>
                <a:gd name="connsiteY13-204" fmla="*/ 189803 h 2033597"/>
                <a:gd name="connsiteX14-205" fmla="*/ 3094463 w 4923790"/>
                <a:gd name="connsiteY14-206" fmla="*/ 48067 h 2033597"/>
                <a:gd name="connsiteX15-207" fmla="*/ 3354517 w 4923790"/>
                <a:gd name="connsiteY15-208" fmla="*/ 0 h 2033597"/>
                <a:gd name="connsiteX16-209" fmla="*/ 3803757 w 4923790"/>
                <a:gd name="connsiteY16-210" fmla="*/ 147282 h 2033597"/>
                <a:gd name="connsiteX17-211" fmla="*/ 3955969 w 4923790"/>
                <a:gd name="connsiteY17-212" fmla="*/ 520108 h 2033597"/>
                <a:gd name="connsiteX18-213" fmla="*/ 3870302 w 4923790"/>
                <a:gd name="connsiteY18-214" fmla="*/ 882458 h 2033597"/>
                <a:gd name="connsiteX19-215" fmla="*/ 3365571 w 4923790"/>
                <a:gd name="connsiteY19-216" fmla="*/ 1693432 h 2033597"/>
                <a:gd name="connsiteX20-217" fmla="*/ 3911600 w 4923790"/>
                <a:gd name="connsiteY20-218" fmla="*/ 1693432 h 2033597"/>
                <a:gd name="connsiteX21-219" fmla="*/ 3956897 w 4923790"/>
                <a:gd name="connsiteY21-220" fmla="*/ 1974406 h 2033597"/>
                <a:gd name="connsiteX22-221" fmla="*/ 4923790 w 4923790"/>
                <a:gd name="connsiteY22-222" fmla="*/ 1998037 h 2033597"/>
                <a:gd name="connsiteX0-223" fmla="*/ 0 w 4923790"/>
                <a:gd name="connsiteY0-224" fmla="*/ 2033597 h 2042452"/>
                <a:gd name="connsiteX1-225" fmla="*/ 2815922 w 4923790"/>
                <a:gd name="connsiteY1-226" fmla="*/ 2033597 h 2042452"/>
                <a:gd name="connsiteX2-227" fmla="*/ 2816230 w 4923790"/>
                <a:gd name="connsiteY2-228" fmla="*/ 1748894 h 2042452"/>
                <a:gd name="connsiteX3-229" fmla="*/ 3394881 w 4923790"/>
                <a:gd name="connsiteY3-230" fmla="*/ 763524 h 2042452"/>
                <a:gd name="connsiteX4-231" fmla="*/ 3486701 w 4923790"/>
                <a:gd name="connsiteY4-232" fmla="*/ 468344 h 2042452"/>
                <a:gd name="connsiteX5-233" fmla="*/ 3458932 w 4923790"/>
                <a:gd name="connsiteY5-234" fmla="*/ 346944 h 2042452"/>
                <a:gd name="connsiteX6-235" fmla="*/ 3374391 w 4923790"/>
                <a:gd name="connsiteY6-236" fmla="*/ 306889 h 2042452"/>
                <a:gd name="connsiteX7-237" fmla="*/ 3289850 w 4923790"/>
                <a:gd name="connsiteY7-238" fmla="*/ 351258 h 2042452"/>
                <a:gd name="connsiteX8-239" fmla="*/ 3262081 w 4923790"/>
                <a:gd name="connsiteY8-240" fmla="*/ 527503 h 2042452"/>
                <a:gd name="connsiteX9-241" fmla="*/ 3262081 w 4923790"/>
                <a:gd name="connsiteY9-242" fmla="*/ 717305 h 2042452"/>
                <a:gd name="connsiteX10-243" fmla="*/ 2815922 w 4923790"/>
                <a:gd name="connsiteY10-244" fmla="*/ 717305 h 2042452"/>
                <a:gd name="connsiteX11-245" fmla="*/ 2815922 w 4923790"/>
                <a:gd name="connsiteY11-246" fmla="*/ 644589 h 2042452"/>
                <a:gd name="connsiteX12-247" fmla="*/ 2833177 w 4923790"/>
                <a:gd name="connsiteY12-248" fmla="*/ 380221 h 2042452"/>
                <a:gd name="connsiteX13-249" fmla="*/ 2918218 w 4923790"/>
                <a:gd name="connsiteY13-250" fmla="*/ 189803 h 2042452"/>
                <a:gd name="connsiteX14-251" fmla="*/ 3094463 w 4923790"/>
                <a:gd name="connsiteY14-252" fmla="*/ 48067 h 2042452"/>
                <a:gd name="connsiteX15-253" fmla="*/ 3354517 w 4923790"/>
                <a:gd name="connsiteY15-254" fmla="*/ 0 h 2042452"/>
                <a:gd name="connsiteX16-255" fmla="*/ 3803757 w 4923790"/>
                <a:gd name="connsiteY16-256" fmla="*/ 147282 h 2042452"/>
                <a:gd name="connsiteX17-257" fmla="*/ 3955969 w 4923790"/>
                <a:gd name="connsiteY17-258" fmla="*/ 520108 h 2042452"/>
                <a:gd name="connsiteX18-259" fmla="*/ 3870302 w 4923790"/>
                <a:gd name="connsiteY18-260" fmla="*/ 882458 h 2042452"/>
                <a:gd name="connsiteX19-261" fmla="*/ 3365571 w 4923790"/>
                <a:gd name="connsiteY19-262" fmla="*/ 1693432 h 2042452"/>
                <a:gd name="connsiteX20-263" fmla="*/ 3911600 w 4923790"/>
                <a:gd name="connsiteY20-264" fmla="*/ 1693432 h 2042452"/>
                <a:gd name="connsiteX21-265" fmla="*/ 3944197 w 4923790"/>
                <a:gd name="connsiteY21-266" fmla="*/ 2018856 h 2042452"/>
                <a:gd name="connsiteX22-267" fmla="*/ 4923790 w 4923790"/>
                <a:gd name="connsiteY22-268" fmla="*/ 1998037 h 2042452"/>
                <a:gd name="connsiteX0-269" fmla="*/ 0 w 4923790"/>
                <a:gd name="connsiteY0-270" fmla="*/ 2033597 h 2042452"/>
                <a:gd name="connsiteX1-271" fmla="*/ 2815922 w 4923790"/>
                <a:gd name="connsiteY1-272" fmla="*/ 2033597 h 2042452"/>
                <a:gd name="connsiteX2-273" fmla="*/ 2816230 w 4923790"/>
                <a:gd name="connsiteY2-274" fmla="*/ 1748894 h 2042452"/>
                <a:gd name="connsiteX3-275" fmla="*/ 3394881 w 4923790"/>
                <a:gd name="connsiteY3-276" fmla="*/ 763524 h 2042452"/>
                <a:gd name="connsiteX4-277" fmla="*/ 3486701 w 4923790"/>
                <a:gd name="connsiteY4-278" fmla="*/ 468344 h 2042452"/>
                <a:gd name="connsiteX5-279" fmla="*/ 3458932 w 4923790"/>
                <a:gd name="connsiteY5-280" fmla="*/ 346944 h 2042452"/>
                <a:gd name="connsiteX6-281" fmla="*/ 3374391 w 4923790"/>
                <a:gd name="connsiteY6-282" fmla="*/ 306889 h 2042452"/>
                <a:gd name="connsiteX7-283" fmla="*/ 3289850 w 4923790"/>
                <a:gd name="connsiteY7-284" fmla="*/ 351258 h 2042452"/>
                <a:gd name="connsiteX8-285" fmla="*/ 3262081 w 4923790"/>
                <a:gd name="connsiteY8-286" fmla="*/ 527503 h 2042452"/>
                <a:gd name="connsiteX9-287" fmla="*/ 3262081 w 4923790"/>
                <a:gd name="connsiteY9-288" fmla="*/ 717305 h 2042452"/>
                <a:gd name="connsiteX10-289" fmla="*/ 2815922 w 4923790"/>
                <a:gd name="connsiteY10-290" fmla="*/ 717305 h 2042452"/>
                <a:gd name="connsiteX11-291" fmla="*/ 2815922 w 4923790"/>
                <a:gd name="connsiteY11-292" fmla="*/ 644589 h 2042452"/>
                <a:gd name="connsiteX12-293" fmla="*/ 2833177 w 4923790"/>
                <a:gd name="connsiteY12-294" fmla="*/ 380221 h 2042452"/>
                <a:gd name="connsiteX13-295" fmla="*/ 2918218 w 4923790"/>
                <a:gd name="connsiteY13-296" fmla="*/ 189803 h 2042452"/>
                <a:gd name="connsiteX14-297" fmla="*/ 3094463 w 4923790"/>
                <a:gd name="connsiteY14-298" fmla="*/ 48067 h 2042452"/>
                <a:gd name="connsiteX15-299" fmla="*/ 3354517 w 4923790"/>
                <a:gd name="connsiteY15-300" fmla="*/ 0 h 2042452"/>
                <a:gd name="connsiteX16-301" fmla="*/ 3803757 w 4923790"/>
                <a:gd name="connsiteY16-302" fmla="*/ 147282 h 2042452"/>
                <a:gd name="connsiteX17-303" fmla="*/ 3955969 w 4923790"/>
                <a:gd name="connsiteY17-304" fmla="*/ 520108 h 2042452"/>
                <a:gd name="connsiteX18-305" fmla="*/ 3870302 w 4923790"/>
                <a:gd name="connsiteY18-306" fmla="*/ 882458 h 2042452"/>
                <a:gd name="connsiteX19-307" fmla="*/ 3365571 w 4923790"/>
                <a:gd name="connsiteY19-308" fmla="*/ 1693432 h 2042452"/>
                <a:gd name="connsiteX20-309" fmla="*/ 3911600 w 4923790"/>
                <a:gd name="connsiteY20-310" fmla="*/ 1693432 h 2042452"/>
                <a:gd name="connsiteX21-311" fmla="*/ 3944197 w 4923790"/>
                <a:gd name="connsiteY21-312" fmla="*/ 2018856 h 2042452"/>
                <a:gd name="connsiteX22-313" fmla="*/ 4923790 w 4923790"/>
                <a:gd name="connsiteY22-314" fmla="*/ 1998037 h 2042452"/>
                <a:gd name="connsiteX0-315" fmla="*/ 0 w 4923790"/>
                <a:gd name="connsiteY0-316" fmla="*/ 2033597 h 2042452"/>
                <a:gd name="connsiteX1-317" fmla="*/ 2815922 w 4923790"/>
                <a:gd name="connsiteY1-318" fmla="*/ 2033597 h 2042452"/>
                <a:gd name="connsiteX2-319" fmla="*/ 2816230 w 4923790"/>
                <a:gd name="connsiteY2-320" fmla="*/ 1748894 h 2042452"/>
                <a:gd name="connsiteX3-321" fmla="*/ 3394881 w 4923790"/>
                <a:gd name="connsiteY3-322" fmla="*/ 763524 h 2042452"/>
                <a:gd name="connsiteX4-323" fmla="*/ 3486701 w 4923790"/>
                <a:gd name="connsiteY4-324" fmla="*/ 468344 h 2042452"/>
                <a:gd name="connsiteX5-325" fmla="*/ 3458932 w 4923790"/>
                <a:gd name="connsiteY5-326" fmla="*/ 346944 h 2042452"/>
                <a:gd name="connsiteX6-327" fmla="*/ 3374391 w 4923790"/>
                <a:gd name="connsiteY6-328" fmla="*/ 306889 h 2042452"/>
                <a:gd name="connsiteX7-329" fmla="*/ 3289850 w 4923790"/>
                <a:gd name="connsiteY7-330" fmla="*/ 351258 h 2042452"/>
                <a:gd name="connsiteX8-331" fmla="*/ 3262081 w 4923790"/>
                <a:gd name="connsiteY8-332" fmla="*/ 527503 h 2042452"/>
                <a:gd name="connsiteX9-333" fmla="*/ 3262081 w 4923790"/>
                <a:gd name="connsiteY9-334" fmla="*/ 717305 h 2042452"/>
                <a:gd name="connsiteX10-335" fmla="*/ 2815922 w 4923790"/>
                <a:gd name="connsiteY10-336" fmla="*/ 717305 h 2042452"/>
                <a:gd name="connsiteX11-337" fmla="*/ 2815922 w 4923790"/>
                <a:gd name="connsiteY11-338" fmla="*/ 644589 h 2042452"/>
                <a:gd name="connsiteX12-339" fmla="*/ 2833177 w 4923790"/>
                <a:gd name="connsiteY12-340" fmla="*/ 380221 h 2042452"/>
                <a:gd name="connsiteX13-341" fmla="*/ 2918218 w 4923790"/>
                <a:gd name="connsiteY13-342" fmla="*/ 189803 h 2042452"/>
                <a:gd name="connsiteX14-343" fmla="*/ 3094463 w 4923790"/>
                <a:gd name="connsiteY14-344" fmla="*/ 48067 h 2042452"/>
                <a:gd name="connsiteX15-345" fmla="*/ 3354517 w 4923790"/>
                <a:gd name="connsiteY15-346" fmla="*/ 0 h 2042452"/>
                <a:gd name="connsiteX16-347" fmla="*/ 3803757 w 4923790"/>
                <a:gd name="connsiteY16-348" fmla="*/ 147282 h 2042452"/>
                <a:gd name="connsiteX17-349" fmla="*/ 3955969 w 4923790"/>
                <a:gd name="connsiteY17-350" fmla="*/ 520108 h 2042452"/>
                <a:gd name="connsiteX18-351" fmla="*/ 3870302 w 4923790"/>
                <a:gd name="connsiteY18-352" fmla="*/ 882458 h 2042452"/>
                <a:gd name="connsiteX19-353" fmla="*/ 3365571 w 4923790"/>
                <a:gd name="connsiteY19-354" fmla="*/ 1693432 h 2042452"/>
                <a:gd name="connsiteX20-355" fmla="*/ 3911600 w 4923790"/>
                <a:gd name="connsiteY20-356" fmla="*/ 1693432 h 2042452"/>
                <a:gd name="connsiteX21-357" fmla="*/ 3944197 w 4923790"/>
                <a:gd name="connsiteY21-358" fmla="*/ 2018856 h 2042452"/>
                <a:gd name="connsiteX22-359" fmla="*/ 4923790 w 4923790"/>
                <a:gd name="connsiteY22-360" fmla="*/ 1998037 h 2042452"/>
                <a:gd name="connsiteX0-361" fmla="*/ 0 w 4923790"/>
                <a:gd name="connsiteY0-362" fmla="*/ 2033597 h 2034670"/>
                <a:gd name="connsiteX1-363" fmla="*/ 2815922 w 4923790"/>
                <a:gd name="connsiteY1-364" fmla="*/ 2033597 h 2034670"/>
                <a:gd name="connsiteX2-365" fmla="*/ 2816230 w 4923790"/>
                <a:gd name="connsiteY2-366" fmla="*/ 1748894 h 2034670"/>
                <a:gd name="connsiteX3-367" fmla="*/ 3394881 w 4923790"/>
                <a:gd name="connsiteY3-368" fmla="*/ 763524 h 2034670"/>
                <a:gd name="connsiteX4-369" fmla="*/ 3486701 w 4923790"/>
                <a:gd name="connsiteY4-370" fmla="*/ 468344 h 2034670"/>
                <a:gd name="connsiteX5-371" fmla="*/ 3458932 w 4923790"/>
                <a:gd name="connsiteY5-372" fmla="*/ 346944 h 2034670"/>
                <a:gd name="connsiteX6-373" fmla="*/ 3374391 w 4923790"/>
                <a:gd name="connsiteY6-374" fmla="*/ 306889 h 2034670"/>
                <a:gd name="connsiteX7-375" fmla="*/ 3289850 w 4923790"/>
                <a:gd name="connsiteY7-376" fmla="*/ 351258 h 2034670"/>
                <a:gd name="connsiteX8-377" fmla="*/ 3262081 w 4923790"/>
                <a:gd name="connsiteY8-378" fmla="*/ 527503 h 2034670"/>
                <a:gd name="connsiteX9-379" fmla="*/ 3262081 w 4923790"/>
                <a:gd name="connsiteY9-380" fmla="*/ 717305 h 2034670"/>
                <a:gd name="connsiteX10-381" fmla="*/ 2815922 w 4923790"/>
                <a:gd name="connsiteY10-382" fmla="*/ 717305 h 2034670"/>
                <a:gd name="connsiteX11-383" fmla="*/ 2815922 w 4923790"/>
                <a:gd name="connsiteY11-384" fmla="*/ 644589 h 2034670"/>
                <a:gd name="connsiteX12-385" fmla="*/ 2833177 w 4923790"/>
                <a:gd name="connsiteY12-386" fmla="*/ 380221 h 2034670"/>
                <a:gd name="connsiteX13-387" fmla="*/ 2918218 w 4923790"/>
                <a:gd name="connsiteY13-388" fmla="*/ 189803 h 2034670"/>
                <a:gd name="connsiteX14-389" fmla="*/ 3094463 w 4923790"/>
                <a:gd name="connsiteY14-390" fmla="*/ 48067 h 2034670"/>
                <a:gd name="connsiteX15-391" fmla="*/ 3354517 w 4923790"/>
                <a:gd name="connsiteY15-392" fmla="*/ 0 h 2034670"/>
                <a:gd name="connsiteX16-393" fmla="*/ 3803757 w 4923790"/>
                <a:gd name="connsiteY16-394" fmla="*/ 147282 h 2034670"/>
                <a:gd name="connsiteX17-395" fmla="*/ 3955969 w 4923790"/>
                <a:gd name="connsiteY17-396" fmla="*/ 520108 h 2034670"/>
                <a:gd name="connsiteX18-397" fmla="*/ 3870302 w 4923790"/>
                <a:gd name="connsiteY18-398" fmla="*/ 882458 h 2034670"/>
                <a:gd name="connsiteX19-399" fmla="*/ 3365571 w 4923790"/>
                <a:gd name="connsiteY19-400" fmla="*/ 1693432 h 2034670"/>
                <a:gd name="connsiteX20-401" fmla="*/ 3911600 w 4923790"/>
                <a:gd name="connsiteY20-402" fmla="*/ 1693432 h 2034670"/>
                <a:gd name="connsiteX21-403" fmla="*/ 3944197 w 4923790"/>
                <a:gd name="connsiteY21-404" fmla="*/ 2018856 h 2034670"/>
                <a:gd name="connsiteX22-405" fmla="*/ 4923790 w 4923790"/>
                <a:gd name="connsiteY22-406" fmla="*/ 1998037 h 2034670"/>
                <a:gd name="connsiteX0-407" fmla="*/ 0 w 4923790"/>
                <a:gd name="connsiteY0-408" fmla="*/ 2033597 h 2034670"/>
                <a:gd name="connsiteX1-409" fmla="*/ 2815922 w 4923790"/>
                <a:gd name="connsiteY1-410" fmla="*/ 2033597 h 2034670"/>
                <a:gd name="connsiteX2-411" fmla="*/ 2816230 w 4923790"/>
                <a:gd name="connsiteY2-412" fmla="*/ 1748894 h 2034670"/>
                <a:gd name="connsiteX3-413" fmla="*/ 3394881 w 4923790"/>
                <a:gd name="connsiteY3-414" fmla="*/ 763524 h 2034670"/>
                <a:gd name="connsiteX4-415" fmla="*/ 3486701 w 4923790"/>
                <a:gd name="connsiteY4-416" fmla="*/ 468344 h 2034670"/>
                <a:gd name="connsiteX5-417" fmla="*/ 3458932 w 4923790"/>
                <a:gd name="connsiteY5-418" fmla="*/ 346944 h 2034670"/>
                <a:gd name="connsiteX6-419" fmla="*/ 3374391 w 4923790"/>
                <a:gd name="connsiteY6-420" fmla="*/ 306889 h 2034670"/>
                <a:gd name="connsiteX7-421" fmla="*/ 3289850 w 4923790"/>
                <a:gd name="connsiteY7-422" fmla="*/ 351258 h 2034670"/>
                <a:gd name="connsiteX8-423" fmla="*/ 3262081 w 4923790"/>
                <a:gd name="connsiteY8-424" fmla="*/ 527503 h 2034670"/>
                <a:gd name="connsiteX9-425" fmla="*/ 3262081 w 4923790"/>
                <a:gd name="connsiteY9-426" fmla="*/ 717305 h 2034670"/>
                <a:gd name="connsiteX10-427" fmla="*/ 2815922 w 4923790"/>
                <a:gd name="connsiteY10-428" fmla="*/ 717305 h 2034670"/>
                <a:gd name="connsiteX11-429" fmla="*/ 2815922 w 4923790"/>
                <a:gd name="connsiteY11-430" fmla="*/ 644589 h 2034670"/>
                <a:gd name="connsiteX12-431" fmla="*/ 2833177 w 4923790"/>
                <a:gd name="connsiteY12-432" fmla="*/ 380221 h 2034670"/>
                <a:gd name="connsiteX13-433" fmla="*/ 2918218 w 4923790"/>
                <a:gd name="connsiteY13-434" fmla="*/ 189803 h 2034670"/>
                <a:gd name="connsiteX14-435" fmla="*/ 3094463 w 4923790"/>
                <a:gd name="connsiteY14-436" fmla="*/ 48067 h 2034670"/>
                <a:gd name="connsiteX15-437" fmla="*/ 3354517 w 4923790"/>
                <a:gd name="connsiteY15-438" fmla="*/ 0 h 2034670"/>
                <a:gd name="connsiteX16-439" fmla="*/ 3803757 w 4923790"/>
                <a:gd name="connsiteY16-440" fmla="*/ 147282 h 2034670"/>
                <a:gd name="connsiteX17-441" fmla="*/ 3955969 w 4923790"/>
                <a:gd name="connsiteY17-442" fmla="*/ 520108 h 2034670"/>
                <a:gd name="connsiteX18-443" fmla="*/ 3870302 w 4923790"/>
                <a:gd name="connsiteY18-444" fmla="*/ 882458 h 2034670"/>
                <a:gd name="connsiteX19-445" fmla="*/ 3365571 w 4923790"/>
                <a:gd name="connsiteY19-446" fmla="*/ 1693432 h 2034670"/>
                <a:gd name="connsiteX20-447" fmla="*/ 3911600 w 4923790"/>
                <a:gd name="connsiteY20-448" fmla="*/ 1693432 h 2034670"/>
                <a:gd name="connsiteX21-449" fmla="*/ 3944197 w 4923790"/>
                <a:gd name="connsiteY21-450" fmla="*/ 2018856 h 2034670"/>
                <a:gd name="connsiteX22-451" fmla="*/ 4923790 w 4923790"/>
                <a:gd name="connsiteY22-452" fmla="*/ 1998037 h 2034670"/>
                <a:gd name="connsiteX0-453" fmla="*/ 0 w 4923790"/>
                <a:gd name="connsiteY0-454" fmla="*/ 2033597 h 2034670"/>
                <a:gd name="connsiteX1-455" fmla="*/ 2815922 w 4923790"/>
                <a:gd name="connsiteY1-456" fmla="*/ 2033597 h 2034670"/>
                <a:gd name="connsiteX2-457" fmla="*/ 2816230 w 4923790"/>
                <a:gd name="connsiteY2-458" fmla="*/ 1748894 h 2034670"/>
                <a:gd name="connsiteX3-459" fmla="*/ 3394881 w 4923790"/>
                <a:gd name="connsiteY3-460" fmla="*/ 763524 h 2034670"/>
                <a:gd name="connsiteX4-461" fmla="*/ 3486701 w 4923790"/>
                <a:gd name="connsiteY4-462" fmla="*/ 468344 h 2034670"/>
                <a:gd name="connsiteX5-463" fmla="*/ 3458932 w 4923790"/>
                <a:gd name="connsiteY5-464" fmla="*/ 346944 h 2034670"/>
                <a:gd name="connsiteX6-465" fmla="*/ 3374391 w 4923790"/>
                <a:gd name="connsiteY6-466" fmla="*/ 306889 h 2034670"/>
                <a:gd name="connsiteX7-467" fmla="*/ 3289850 w 4923790"/>
                <a:gd name="connsiteY7-468" fmla="*/ 351258 h 2034670"/>
                <a:gd name="connsiteX8-469" fmla="*/ 3262081 w 4923790"/>
                <a:gd name="connsiteY8-470" fmla="*/ 527503 h 2034670"/>
                <a:gd name="connsiteX9-471" fmla="*/ 3262081 w 4923790"/>
                <a:gd name="connsiteY9-472" fmla="*/ 717305 h 2034670"/>
                <a:gd name="connsiteX10-473" fmla="*/ 2815922 w 4923790"/>
                <a:gd name="connsiteY10-474" fmla="*/ 717305 h 2034670"/>
                <a:gd name="connsiteX11-475" fmla="*/ 2815922 w 4923790"/>
                <a:gd name="connsiteY11-476" fmla="*/ 644589 h 2034670"/>
                <a:gd name="connsiteX12-477" fmla="*/ 2833177 w 4923790"/>
                <a:gd name="connsiteY12-478" fmla="*/ 380221 h 2034670"/>
                <a:gd name="connsiteX13-479" fmla="*/ 2918218 w 4923790"/>
                <a:gd name="connsiteY13-480" fmla="*/ 189803 h 2034670"/>
                <a:gd name="connsiteX14-481" fmla="*/ 3094463 w 4923790"/>
                <a:gd name="connsiteY14-482" fmla="*/ 48067 h 2034670"/>
                <a:gd name="connsiteX15-483" fmla="*/ 3354517 w 4923790"/>
                <a:gd name="connsiteY15-484" fmla="*/ 0 h 2034670"/>
                <a:gd name="connsiteX16-485" fmla="*/ 3803757 w 4923790"/>
                <a:gd name="connsiteY16-486" fmla="*/ 147282 h 2034670"/>
                <a:gd name="connsiteX17-487" fmla="*/ 3955969 w 4923790"/>
                <a:gd name="connsiteY17-488" fmla="*/ 520108 h 2034670"/>
                <a:gd name="connsiteX18-489" fmla="*/ 3870302 w 4923790"/>
                <a:gd name="connsiteY18-490" fmla="*/ 882458 h 2034670"/>
                <a:gd name="connsiteX19-491" fmla="*/ 3365571 w 4923790"/>
                <a:gd name="connsiteY19-492" fmla="*/ 1693432 h 2034670"/>
                <a:gd name="connsiteX20-493" fmla="*/ 3911600 w 4923790"/>
                <a:gd name="connsiteY20-494" fmla="*/ 1693432 h 2034670"/>
                <a:gd name="connsiteX21-495" fmla="*/ 3912447 w 4923790"/>
                <a:gd name="connsiteY21-496" fmla="*/ 2018856 h 2034670"/>
                <a:gd name="connsiteX22-497" fmla="*/ 4923790 w 4923790"/>
                <a:gd name="connsiteY22-498" fmla="*/ 1998037 h 2034670"/>
                <a:gd name="connsiteX0-499" fmla="*/ 0 w 4923790"/>
                <a:gd name="connsiteY0-500" fmla="*/ 2033597 h 2034670"/>
                <a:gd name="connsiteX1-501" fmla="*/ 2815922 w 4923790"/>
                <a:gd name="connsiteY1-502" fmla="*/ 2033597 h 2034670"/>
                <a:gd name="connsiteX2-503" fmla="*/ 2816230 w 4923790"/>
                <a:gd name="connsiteY2-504" fmla="*/ 1748894 h 2034670"/>
                <a:gd name="connsiteX3-505" fmla="*/ 3394881 w 4923790"/>
                <a:gd name="connsiteY3-506" fmla="*/ 763524 h 2034670"/>
                <a:gd name="connsiteX4-507" fmla="*/ 3486701 w 4923790"/>
                <a:gd name="connsiteY4-508" fmla="*/ 468344 h 2034670"/>
                <a:gd name="connsiteX5-509" fmla="*/ 3458932 w 4923790"/>
                <a:gd name="connsiteY5-510" fmla="*/ 346944 h 2034670"/>
                <a:gd name="connsiteX6-511" fmla="*/ 3374391 w 4923790"/>
                <a:gd name="connsiteY6-512" fmla="*/ 306889 h 2034670"/>
                <a:gd name="connsiteX7-513" fmla="*/ 3289850 w 4923790"/>
                <a:gd name="connsiteY7-514" fmla="*/ 351258 h 2034670"/>
                <a:gd name="connsiteX8-515" fmla="*/ 3262081 w 4923790"/>
                <a:gd name="connsiteY8-516" fmla="*/ 527503 h 2034670"/>
                <a:gd name="connsiteX9-517" fmla="*/ 3262081 w 4923790"/>
                <a:gd name="connsiteY9-518" fmla="*/ 717305 h 2034670"/>
                <a:gd name="connsiteX10-519" fmla="*/ 2815922 w 4923790"/>
                <a:gd name="connsiteY10-520" fmla="*/ 717305 h 2034670"/>
                <a:gd name="connsiteX11-521" fmla="*/ 2815922 w 4923790"/>
                <a:gd name="connsiteY11-522" fmla="*/ 644589 h 2034670"/>
                <a:gd name="connsiteX12-523" fmla="*/ 2833177 w 4923790"/>
                <a:gd name="connsiteY12-524" fmla="*/ 380221 h 2034670"/>
                <a:gd name="connsiteX13-525" fmla="*/ 2918218 w 4923790"/>
                <a:gd name="connsiteY13-526" fmla="*/ 189803 h 2034670"/>
                <a:gd name="connsiteX14-527" fmla="*/ 3094463 w 4923790"/>
                <a:gd name="connsiteY14-528" fmla="*/ 48067 h 2034670"/>
                <a:gd name="connsiteX15-529" fmla="*/ 3354517 w 4923790"/>
                <a:gd name="connsiteY15-530" fmla="*/ 0 h 2034670"/>
                <a:gd name="connsiteX16-531" fmla="*/ 3803757 w 4923790"/>
                <a:gd name="connsiteY16-532" fmla="*/ 147282 h 2034670"/>
                <a:gd name="connsiteX17-533" fmla="*/ 3955969 w 4923790"/>
                <a:gd name="connsiteY17-534" fmla="*/ 520108 h 2034670"/>
                <a:gd name="connsiteX18-535" fmla="*/ 3870302 w 4923790"/>
                <a:gd name="connsiteY18-536" fmla="*/ 882458 h 2034670"/>
                <a:gd name="connsiteX19-537" fmla="*/ 3365571 w 4923790"/>
                <a:gd name="connsiteY19-538" fmla="*/ 1693432 h 2034670"/>
                <a:gd name="connsiteX20-539" fmla="*/ 3911600 w 4923790"/>
                <a:gd name="connsiteY20-540" fmla="*/ 1693432 h 2034670"/>
                <a:gd name="connsiteX21-541" fmla="*/ 3912447 w 4923790"/>
                <a:gd name="connsiteY21-542" fmla="*/ 2018856 h 2034670"/>
                <a:gd name="connsiteX22-543" fmla="*/ 4923790 w 4923790"/>
                <a:gd name="connsiteY22-544" fmla="*/ 1998037 h 2034670"/>
                <a:gd name="connsiteX0-545" fmla="*/ 0 w 4923790"/>
                <a:gd name="connsiteY0-546" fmla="*/ 2033597 h 2034670"/>
                <a:gd name="connsiteX1-547" fmla="*/ 2815922 w 4923790"/>
                <a:gd name="connsiteY1-548" fmla="*/ 2033597 h 2034670"/>
                <a:gd name="connsiteX2-549" fmla="*/ 2816230 w 4923790"/>
                <a:gd name="connsiteY2-550" fmla="*/ 1748894 h 2034670"/>
                <a:gd name="connsiteX3-551" fmla="*/ 3394881 w 4923790"/>
                <a:gd name="connsiteY3-552" fmla="*/ 763524 h 2034670"/>
                <a:gd name="connsiteX4-553" fmla="*/ 3486701 w 4923790"/>
                <a:gd name="connsiteY4-554" fmla="*/ 468344 h 2034670"/>
                <a:gd name="connsiteX5-555" fmla="*/ 3458932 w 4923790"/>
                <a:gd name="connsiteY5-556" fmla="*/ 346944 h 2034670"/>
                <a:gd name="connsiteX6-557" fmla="*/ 3374391 w 4923790"/>
                <a:gd name="connsiteY6-558" fmla="*/ 306889 h 2034670"/>
                <a:gd name="connsiteX7-559" fmla="*/ 3289850 w 4923790"/>
                <a:gd name="connsiteY7-560" fmla="*/ 351258 h 2034670"/>
                <a:gd name="connsiteX8-561" fmla="*/ 3262081 w 4923790"/>
                <a:gd name="connsiteY8-562" fmla="*/ 527503 h 2034670"/>
                <a:gd name="connsiteX9-563" fmla="*/ 3262081 w 4923790"/>
                <a:gd name="connsiteY9-564" fmla="*/ 717305 h 2034670"/>
                <a:gd name="connsiteX10-565" fmla="*/ 2815922 w 4923790"/>
                <a:gd name="connsiteY10-566" fmla="*/ 717305 h 2034670"/>
                <a:gd name="connsiteX11-567" fmla="*/ 2815922 w 4923790"/>
                <a:gd name="connsiteY11-568" fmla="*/ 644589 h 2034670"/>
                <a:gd name="connsiteX12-569" fmla="*/ 2833177 w 4923790"/>
                <a:gd name="connsiteY12-570" fmla="*/ 380221 h 2034670"/>
                <a:gd name="connsiteX13-571" fmla="*/ 2918218 w 4923790"/>
                <a:gd name="connsiteY13-572" fmla="*/ 189803 h 2034670"/>
                <a:gd name="connsiteX14-573" fmla="*/ 3094463 w 4923790"/>
                <a:gd name="connsiteY14-574" fmla="*/ 48067 h 2034670"/>
                <a:gd name="connsiteX15-575" fmla="*/ 3354517 w 4923790"/>
                <a:gd name="connsiteY15-576" fmla="*/ 0 h 2034670"/>
                <a:gd name="connsiteX16-577" fmla="*/ 3803757 w 4923790"/>
                <a:gd name="connsiteY16-578" fmla="*/ 147282 h 2034670"/>
                <a:gd name="connsiteX17-579" fmla="*/ 3955969 w 4923790"/>
                <a:gd name="connsiteY17-580" fmla="*/ 520108 h 2034670"/>
                <a:gd name="connsiteX18-581" fmla="*/ 3870302 w 4923790"/>
                <a:gd name="connsiteY18-582" fmla="*/ 882458 h 2034670"/>
                <a:gd name="connsiteX19-583" fmla="*/ 3365571 w 4923790"/>
                <a:gd name="connsiteY19-584" fmla="*/ 1693432 h 2034670"/>
                <a:gd name="connsiteX20-585" fmla="*/ 3911600 w 4923790"/>
                <a:gd name="connsiteY20-586" fmla="*/ 1693432 h 2034670"/>
                <a:gd name="connsiteX21-587" fmla="*/ 3912447 w 4923790"/>
                <a:gd name="connsiteY21-588" fmla="*/ 2018856 h 2034670"/>
                <a:gd name="connsiteX22-589" fmla="*/ 4923790 w 4923790"/>
                <a:gd name="connsiteY22-590" fmla="*/ 1998037 h 2034670"/>
                <a:gd name="connsiteX0-591" fmla="*/ 0 w 4923790"/>
                <a:gd name="connsiteY0-592" fmla="*/ 2033597 h 2034670"/>
                <a:gd name="connsiteX1-593" fmla="*/ 2815922 w 4923790"/>
                <a:gd name="connsiteY1-594" fmla="*/ 2033597 h 2034670"/>
                <a:gd name="connsiteX2-595" fmla="*/ 2816230 w 4923790"/>
                <a:gd name="connsiteY2-596" fmla="*/ 1748894 h 2034670"/>
                <a:gd name="connsiteX3-597" fmla="*/ 3394881 w 4923790"/>
                <a:gd name="connsiteY3-598" fmla="*/ 763524 h 2034670"/>
                <a:gd name="connsiteX4-599" fmla="*/ 3486701 w 4923790"/>
                <a:gd name="connsiteY4-600" fmla="*/ 468344 h 2034670"/>
                <a:gd name="connsiteX5-601" fmla="*/ 3458932 w 4923790"/>
                <a:gd name="connsiteY5-602" fmla="*/ 346944 h 2034670"/>
                <a:gd name="connsiteX6-603" fmla="*/ 3374391 w 4923790"/>
                <a:gd name="connsiteY6-604" fmla="*/ 306889 h 2034670"/>
                <a:gd name="connsiteX7-605" fmla="*/ 3289850 w 4923790"/>
                <a:gd name="connsiteY7-606" fmla="*/ 351258 h 2034670"/>
                <a:gd name="connsiteX8-607" fmla="*/ 3262081 w 4923790"/>
                <a:gd name="connsiteY8-608" fmla="*/ 527503 h 2034670"/>
                <a:gd name="connsiteX9-609" fmla="*/ 3262081 w 4923790"/>
                <a:gd name="connsiteY9-610" fmla="*/ 717305 h 2034670"/>
                <a:gd name="connsiteX10-611" fmla="*/ 2815922 w 4923790"/>
                <a:gd name="connsiteY10-612" fmla="*/ 717305 h 2034670"/>
                <a:gd name="connsiteX11-613" fmla="*/ 2815922 w 4923790"/>
                <a:gd name="connsiteY11-614" fmla="*/ 644589 h 2034670"/>
                <a:gd name="connsiteX12-615" fmla="*/ 2833177 w 4923790"/>
                <a:gd name="connsiteY12-616" fmla="*/ 380221 h 2034670"/>
                <a:gd name="connsiteX13-617" fmla="*/ 2918218 w 4923790"/>
                <a:gd name="connsiteY13-618" fmla="*/ 189803 h 2034670"/>
                <a:gd name="connsiteX14-619" fmla="*/ 3094463 w 4923790"/>
                <a:gd name="connsiteY14-620" fmla="*/ 48067 h 2034670"/>
                <a:gd name="connsiteX15-621" fmla="*/ 3354517 w 4923790"/>
                <a:gd name="connsiteY15-622" fmla="*/ 0 h 2034670"/>
                <a:gd name="connsiteX16-623" fmla="*/ 3803757 w 4923790"/>
                <a:gd name="connsiteY16-624" fmla="*/ 147282 h 2034670"/>
                <a:gd name="connsiteX17-625" fmla="*/ 3955969 w 4923790"/>
                <a:gd name="connsiteY17-626" fmla="*/ 520108 h 2034670"/>
                <a:gd name="connsiteX18-627" fmla="*/ 3870302 w 4923790"/>
                <a:gd name="connsiteY18-628" fmla="*/ 882458 h 2034670"/>
                <a:gd name="connsiteX19-629" fmla="*/ 3365571 w 4923790"/>
                <a:gd name="connsiteY19-630" fmla="*/ 1693432 h 2034670"/>
                <a:gd name="connsiteX20-631" fmla="*/ 3911600 w 4923790"/>
                <a:gd name="connsiteY20-632" fmla="*/ 1693432 h 2034670"/>
                <a:gd name="connsiteX21-633" fmla="*/ 3912447 w 4923790"/>
                <a:gd name="connsiteY21-634" fmla="*/ 2018856 h 2034670"/>
                <a:gd name="connsiteX22-635" fmla="*/ 4923790 w 4923790"/>
                <a:gd name="connsiteY22-636" fmla="*/ 1998037 h 2034670"/>
                <a:gd name="connsiteX0-637" fmla="*/ 0 w 4923790"/>
                <a:gd name="connsiteY0-638" fmla="*/ 2033597 h 2045972"/>
                <a:gd name="connsiteX1-639" fmla="*/ 2815922 w 4923790"/>
                <a:gd name="connsiteY1-640" fmla="*/ 2033597 h 2045972"/>
                <a:gd name="connsiteX2-641" fmla="*/ 2816230 w 4923790"/>
                <a:gd name="connsiteY2-642" fmla="*/ 1748894 h 2045972"/>
                <a:gd name="connsiteX3-643" fmla="*/ 3394881 w 4923790"/>
                <a:gd name="connsiteY3-644" fmla="*/ 763524 h 2045972"/>
                <a:gd name="connsiteX4-645" fmla="*/ 3486701 w 4923790"/>
                <a:gd name="connsiteY4-646" fmla="*/ 468344 h 2045972"/>
                <a:gd name="connsiteX5-647" fmla="*/ 3458932 w 4923790"/>
                <a:gd name="connsiteY5-648" fmla="*/ 346944 h 2045972"/>
                <a:gd name="connsiteX6-649" fmla="*/ 3374391 w 4923790"/>
                <a:gd name="connsiteY6-650" fmla="*/ 306889 h 2045972"/>
                <a:gd name="connsiteX7-651" fmla="*/ 3289850 w 4923790"/>
                <a:gd name="connsiteY7-652" fmla="*/ 351258 h 2045972"/>
                <a:gd name="connsiteX8-653" fmla="*/ 3262081 w 4923790"/>
                <a:gd name="connsiteY8-654" fmla="*/ 527503 h 2045972"/>
                <a:gd name="connsiteX9-655" fmla="*/ 3262081 w 4923790"/>
                <a:gd name="connsiteY9-656" fmla="*/ 717305 h 2045972"/>
                <a:gd name="connsiteX10-657" fmla="*/ 2815922 w 4923790"/>
                <a:gd name="connsiteY10-658" fmla="*/ 717305 h 2045972"/>
                <a:gd name="connsiteX11-659" fmla="*/ 2815922 w 4923790"/>
                <a:gd name="connsiteY11-660" fmla="*/ 644589 h 2045972"/>
                <a:gd name="connsiteX12-661" fmla="*/ 2833177 w 4923790"/>
                <a:gd name="connsiteY12-662" fmla="*/ 380221 h 2045972"/>
                <a:gd name="connsiteX13-663" fmla="*/ 2918218 w 4923790"/>
                <a:gd name="connsiteY13-664" fmla="*/ 189803 h 2045972"/>
                <a:gd name="connsiteX14-665" fmla="*/ 3094463 w 4923790"/>
                <a:gd name="connsiteY14-666" fmla="*/ 48067 h 2045972"/>
                <a:gd name="connsiteX15-667" fmla="*/ 3354517 w 4923790"/>
                <a:gd name="connsiteY15-668" fmla="*/ 0 h 2045972"/>
                <a:gd name="connsiteX16-669" fmla="*/ 3803757 w 4923790"/>
                <a:gd name="connsiteY16-670" fmla="*/ 147282 h 2045972"/>
                <a:gd name="connsiteX17-671" fmla="*/ 3955969 w 4923790"/>
                <a:gd name="connsiteY17-672" fmla="*/ 520108 h 2045972"/>
                <a:gd name="connsiteX18-673" fmla="*/ 3870302 w 4923790"/>
                <a:gd name="connsiteY18-674" fmla="*/ 882458 h 2045972"/>
                <a:gd name="connsiteX19-675" fmla="*/ 3365571 w 4923790"/>
                <a:gd name="connsiteY19-676" fmla="*/ 1693432 h 2045972"/>
                <a:gd name="connsiteX20-677" fmla="*/ 3911600 w 4923790"/>
                <a:gd name="connsiteY20-678" fmla="*/ 1693432 h 2045972"/>
                <a:gd name="connsiteX21-679" fmla="*/ 3906097 w 4923790"/>
                <a:gd name="connsiteY21-680" fmla="*/ 2031556 h 2045972"/>
                <a:gd name="connsiteX22-681" fmla="*/ 4923790 w 4923790"/>
                <a:gd name="connsiteY22-682" fmla="*/ 1998037 h 2045972"/>
                <a:gd name="connsiteX0-683" fmla="*/ 0 w 4923790"/>
                <a:gd name="connsiteY0-684" fmla="*/ 2033597 h 2045972"/>
                <a:gd name="connsiteX1-685" fmla="*/ 2815922 w 4923790"/>
                <a:gd name="connsiteY1-686" fmla="*/ 2033597 h 2045972"/>
                <a:gd name="connsiteX2-687" fmla="*/ 2816230 w 4923790"/>
                <a:gd name="connsiteY2-688" fmla="*/ 1748894 h 2045972"/>
                <a:gd name="connsiteX3-689" fmla="*/ 3394881 w 4923790"/>
                <a:gd name="connsiteY3-690" fmla="*/ 763524 h 2045972"/>
                <a:gd name="connsiteX4-691" fmla="*/ 3486701 w 4923790"/>
                <a:gd name="connsiteY4-692" fmla="*/ 468344 h 2045972"/>
                <a:gd name="connsiteX5-693" fmla="*/ 3458932 w 4923790"/>
                <a:gd name="connsiteY5-694" fmla="*/ 346944 h 2045972"/>
                <a:gd name="connsiteX6-695" fmla="*/ 3374391 w 4923790"/>
                <a:gd name="connsiteY6-696" fmla="*/ 306889 h 2045972"/>
                <a:gd name="connsiteX7-697" fmla="*/ 3289850 w 4923790"/>
                <a:gd name="connsiteY7-698" fmla="*/ 351258 h 2045972"/>
                <a:gd name="connsiteX8-699" fmla="*/ 3262081 w 4923790"/>
                <a:gd name="connsiteY8-700" fmla="*/ 527503 h 2045972"/>
                <a:gd name="connsiteX9-701" fmla="*/ 3262081 w 4923790"/>
                <a:gd name="connsiteY9-702" fmla="*/ 717305 h 2045972"/>
                <a:gd name="connsiteX10-703" fmla="*/ 2815922 w 4923790"/>
                <a:gd name="connsiteY10-704" fmla="*/ 717305 h 2045972"/>
                <a:gd name="connsiteX11-705" fmla="*/ 2815922 w 4923790"/>
                <a:gd name="connsiteY11-706" fmla="*/ 644589 h 2045972"/>
                <a:gd name="connsiteX12-707" fmla="*/ 2833177 w 4923790"/>
                <a:gd name="connsiteY12-708" fmla="*/ 380221 h 2045972"/>
                <a:gd name="connsiteX13-709" fmla="*/ 2918218 w 4923790"/>
                <a:gd name="connsiteY13-710" fmla="*/ 189803 h 2045972"/>
                <a:gd name="connsiteX14-711" fmla="*/ 3094463 w 4923790"/>
                <a:gd name="connsiteY14-712" fmla="*/ 48067 h 2045972"/>
                <a:gd name="connsiteX15-713" fmla="*/ 3354517 w 4923790"/>
                <a:gd name="connsiteY15-714" fmla="*/ 0 h 2045972"/>
                <a:gd name="connsiteX16-715" fmla="*/ 3803757 w 4923790"/>
                <a:gd name="connsiteY16-716" fmla="*/ 147282 h 2045972"/>
                <a:gd name="connsiteX17-717" fmla="*/ 3955969 w 4923790"/>
                <a:gd name="connsiteY17-718" fmla="*/ 520108 h 2045972"/>
                <a:gd name="connsiteX18-719" fmla="*/ 3870302 w 4923790"/>
                <a:gd name="connsiteY18-720" fmla="*/ 882458 h 2045972"/>
                <a:gd name="connsiteX19-721" fmla="*/ 3365571 w 4923790"/>
                <a:gd name="connsiteY19-722" fmla="*/ 1693432 h 2045972"/>
                <a:gd name="connsiteX20-723" fmla="*/ 3911600 w 4923790"/>
                <a:gd name="connsiteY20-724" fmla="*/ 1693432 h 2045972"/>
                <a:gd name="connsiteX21-725" fmla="*/ 3906097 w 4923790"/>
                <a:gd name="connsiteY21-726" fmla="*/ 2031556 h 2045972"/>
                <a:gd name="connsiteX22-727" fmla="*/ 4923790 w 4923790"/>
                <a:gd name="connsiteY22-728" fmla="*/ 1998037 h 2045972"/>
                <a:gd name="connsiteX0-729" fmla="*/ 0 w 4923790"/>
                <a:gd name="connsiteY0-730" fmla="*/ 2033597 h 2033597"/>
                <a:gd name="connsiteX1-731" fmla="*/ 2815922 w 4923790"/>
                <a:gd name="connsiteY1-732" fmla="*/ 2033597 h 2033597"/>
                <a:gd name="connsiteX2-733" fmla="*/ 2816230 w 4923790"/>
                <a:gd name="connsiteY2-734" fmla="*/ 1748894 h 2033597"/>
                <a:gd name="connsiteX3-735" fmla="*/ 3394881 w 4923790"/>
                <a:gd name="connsiteY3-736" fmla="*/ 763524 h 2033597"/>
                <a:gd name="connsiteX4-737" fmla="*/ 3486701 w 4923790"/>
                <a:gd name="connsiteY4-738" fmla="*/ 468344 h 2033597"/>
                <a:gd name="connsiteX5-739" fmla="*/ 3458932 w 4923790"/>
                <a:gd name="connsiteY5-740" fmla="*/ 346944 h 2033597"/>
                <a:gd name="connsiteX6-741" fmla="*/ 3374391 w 4923790"/>
                <a:gd name="connsiteY6-742" fmla="*/ 306889 h 2033597"/>
                <a:gd name="connsiteX7-743" fmla="*/ 3289850 w 4923790"/>
                <a:gd name="connsiteY7-744" fmla="*/ 351258 h 2033597"/>
                <a:gd name="connsiteX8-745" fmla="*/ 3262081 w 4923790"/>
                <a:gd name="connsiteY8-746" fmla="*/ 527503 h 2033597"/>
                <a:gd name="connsiteX9-747" fmla="*/ 3262081 w 4923790"/>
                <a:gd name="connsiteY9-748" fmla="*/ 717305 h 2033597"/>
                <a:gd name="connsiteX10-749" fmla="*/ 2815922 w 4923790"/>
                <a:gd name="connsiteY10-750" fmla="*/ 717305 h 2033597"/>
                <a:gd name="connsiteX11-751" fmla="*/ 2815922 w 4923790"/>
                <a:gd name="connsiteY11-752" fmla="*/ 644589 h 2033597"/>
                <a:gd name="connsiteX12-753" fmla="*/ 2833177 w 4923790"/>
                <a:gd name="connsiteY12-754" fmla="*/ 380221 h 2033597"/>
                <a:gd name="connsiteX13-755" fmla="*/ 2918218 w 4923790"/>
                <a:gd name="connsiteY13-756" fmla="*/ 189803 h 2033597"/>
                <a:gd name="connsiteX14-757" fmla="*/ 3094463 w 4923790"/>
                <a:gd name="connsiteY14-758" fmla="*/ 48067 h 2033597"/>
                <a:gd name="connsiteX15-759" fmla="*/ 3354517 w 4923790"/>
                <a:gd name="connsiteY15-760" fmla="*/ 0 h 2033597"/>
                <a:gd name="connsiteX16-761" fmla="*/ 3803757 w 4923790"/>
                <a:gd name="connsiteY16-762" fmla="*/ 147282 h 2033597"/>
                <a:gd name="connsiteX17-763" fmla="*/ 3955969 w 4923790"/>
                <a:gd name="connsiteY17-764" fmla="*/ 520108 h 2033597"/>
                <a:gd name="connsiteX18-765" fmla="*/ 3870302 w 4923790"/>
                <a:gd name="connsiteY18-766" fmla="*/ 882458 h 2033597"/>
                <a:gd name="connsiteX19-767" fmla="*/ 3365571 w 4923790"/>
                <a:gd name="connsiteY19-768" fmla="*/ 1693432 h 2033597"/>
                <a:gd name="connsiteX20-769" fmla="*/ 3911600 w 4923790"/>
                <a:gd name="connsiteY20-770" fmla="*/ 1693432 h 2033597"/>
                <a:gd name="connsiteX21-771" fmla="*/ 3906097 w 4923790"/>
                <a:gd name="connsiteY21-772" fmla="*/ 2031556 h 2033597"/>
                <a:gd name="connsiteX22-773" fmla="*/ 4923790 w 4923790"/>
                <a:gd name="connsiteY22-774" fmla="*/ 1998037 h 2033597"/>
                <a:gd name="connsiteX0-775" fmla="*/ 0 w 4968240"/>
                <a:gd name="connsiteY0-776" fmla="*/ 2033597 h 2036137"/>
                <a:gd name="connsiteX1-777" fmla="*/ 2815922 w 4968240"/>
                <a:gd name="connsiteY1-778" fmla="*/ 2033597 h 2036137"/>
                <a:gd name="connsiteX2-779" fmla="*/ 2816230 w 4968240"/>
                <a:gd name="connsiteY2-780" fmla="*/ 1748894 h 2036137"/>
                <a:gd name="connsiteX3-781" fmla="*/ 3394881 w 4968240"/>
                <a:gd name="connsiteY3-782" fmla="*/ 763524 h 2036137"/>
                <a:gd name="connsiteX4-783" fmla="*/ 3486701 w 4968240"/>
                <a:gd name="connsiteY4-784" fmla="*/ 468344 h 2036137"/>
                <a:gd name="connsiteX5-785" fmla="*/ 3458932 w 4968240"/>
                <a:gd name="connsiteY5-786" fmla="*/ 346944 h 2036137"/>
                <a:gd name="connsiteX6-787" fmla="*/ 3374391 w 4968240"/>
                <a:gd name="connsiteY6-788" fmla="*/ 306889 h 2036137"/>
                <a:gd name="connsiteX7-789" fmla="*/ 3289850 w 4968240"/>
                <a:gd name="connsiteY7-790" fmla="*/ 351258 h 2036137"/>
                <a:gd name="connsiteX8-791" fmla="*/ 3262081 w 4968240"/>
                <a:gd name="connsiteY8-792" fmla="*/ 527503 h 2036137"/>
                <a:gd name="connsiteX9-793" fmla="*/ 3262081 w 4968240"/>
                <a:gd name="connsiteY9-794" fmla="*/ 717305 h 2036137"/>
                <a:gd name="connsiteX10-795" fmla="*/ 2815922 w 4968240"/>
                <a:gd name="connsiteY10-796" fmla="*/ 717305 h 2036137"/>
                <a:gd name="connsiteX11-797" fmla="*/ 2815922 w 4968240"/>
                <a:gd name="connsiteY11-798" fmla="*/ 644589 h 2036137"/>
                <a:gd name="connsiteX12-799" fmla="*/ 2833177 w 4968240"/>
                <a:gd name="connsiteY12-800" fmla="*/ 380221 h 2036137"/>
                <a:gd name="connsiteX13-801" fmla="*/ 2918218 w 4968240"/>
                <a:gd name="connsiteY13-802" fmla="*/ 189803 h 2036137"/>
                <a:gd name="connsiteX14-803" fmla="*/ 3094463 w 4968240"/>
                <a:gd name="connsiteY14-804" fmla="*/ 48067 h 2036137"/>
                <a:gd name="connsiteX15-805" fmla="*/ 3354517 w 4968240"/>
                <a:gd name="connsiteY15-806" fmla="*/ 0 h 2036137"/>
                <a:gd name="connsiteX16-807" fmla="*/ 3803757 w 4968240"/>
                <a:gd name="connsiteY16-808" fmla="*/ 147282 h 2036137"/>
                <a:gd name="connsiteX17-809" fmla="*/ 3955969 w 4968240"/>
                <a:gd name="connsiteY17-810" fmla="*/ 520108 h 2036137"/>
                <a:gd name="connsiteX18-811" fmla="*/ 3870302 w 4968240"/>
                <a:gd name="connsiteY18-812" fmla="*/ 882458 h 2036137"/>
                <a:gd name="connsiteX19-813" fmla="*/ 3365571 w 4968240"/>
                <a:gd name="connsiteY19-814" fmla="*/ 1693432 h 2036137"/>
                <a:gd name="connsiteX20-815" fmla="*/ 3911600 w 4968240"/>
                <a:gd name="connsiteY20-816" fmla="*/ 1693432 h 2036137"/>
                <a:gd name="connsiteX21-817" fmla="*/ 3906097 w 4968240"/>
                <a:gd name="connsiteY21-818" fmla="*/ 2031556 h 2036137"/>
                <a:gd name="connsiteX22-819" fmla="*/ 4968240 w 4968240"/>
                <a:gd name="connsiteY22-820" fmla="*/ 2036137 h 2036137"/>
                <a:gd name="connsiteX0-821" fmla="*/ 0 w 4968240"/>
                <a:gd name="connsiteY0-822" fmla="*/ 2033597 h 2041886"/>
                <a:gd name="connsiteX1-823" fmla="*/ 2815922 w 4968240"/>
                <a:gd name="connsiteY1-824" fmla="*/ 2033597 h 2041886"/>
                <a:gd name="connsiteX2-825" fmla="*/ 2816230 w 4968240"/>
                <a:gd name="connsiteY2-826" fmla="*/ 1748894 h 2041886"/>
                <a:gd name="connsiteX3-827" fmla="*/ 3394881 w 4968240"/>
                <a:gd name="connsiteY3-828" fmla="*/ 763524 h 2041886"/>
                <a:gd name="connsiteX4-829" fmla="*/ 3486701 w 4968240"/>
                <a:gd name="connsiteY4-830" fmla="*/ 468344 h 2041886"/>
                <a:gd name="connsiteX5-831" fmla="*/ 3458932 w 4968240"/>
                <a:gd name="connsiteY5-832" fmla="*/ 346944 h 2041886"/>
                <a:gd name="connsiteX6-833" fmla="*/ 3374391 w 4968240"/>
                <a:gd name="connsiteY6-834" fmla="*/ 306889 h 2041886"/>
                <a:gd name="connsiteX7-835" fmla="*/ 3289850 w 4968240"/>
                <a:gd name="connsiteY7-836" fmla="*/ 351258 h 2041886"/>
                <a:gd name="connsiteX8-837" fmla="*/ 3262081 w 4968240"/>
                <a:gd name="connsiteY8-838" fmla="*/ 527503 h 2041886"/>
                <a:gd name="connsiteX9-839" fmla="*/ 3262081 w 4968240"/>
                <a:gd name="connsiteY9-840" fmla="*/ 717305 h 2041886"/>
                <a:gd name="connsiteX10-841" fmla="*/ 2815922 w 4968240"/>
                <a:gd name="connsiteY10-842" fmla="*/ 717305 h 2041886"/>
                <a:gd name="connsiteX11-843" fmla="*/ 2815922 w 4968240"/>
                <a:gd name="connsiteY11-844" fmla="*/ 644589 h 2041886"/>
                <a:gd name="connsiteX12-845" fmla="*/ 2833177 w 4968240"/>
                <a:gd name="connsiteY12-846" fmla="*/ 380221 h 2041886"/>
                <a:gd name="connsiteX13-847" fmla="*/ 2918218 w 4968240"/>
                <a:gd name="connsiteY13-848" fmla="*/ 189803 h 2041886"/>
                <a:gd name="connsiteX14-849" fmla="*/ 3094463 w 4968240"/>
                <a:gd name="connsiteY14-850" fmla="*/ 48067 h 2041886"/>
                <a:gd name="connsiteX15-851" fmla="*/ 3354517 w 4968240"/>
                <a:gd name="connsiteY15-852" fmla="*/ 0 h 2041886"/>
                <a:gd name="connsiteX16-853" fmla="*/ 3803757 w 4968240"/>
                <a:gd name="connsiteY16-854" fmla="*/ 147282 h 2041886"/>
                <a:gd name="connsiteX17-855" fmla="*/ 3955969 w 4968240"/>
                <a:gd name="connsiteY17-856" fmla="*/ 520108 h 2041886"/>
                <a:gd name="connsiteX18-857" fmla="*/ 3870302 w 4968240"/>
                <a:gd name="connsiteY18-858" fmla="*/ 882458 h 2041886"/>
                <a:gd name="connsiteX19-859" fmla="*/ 3365571 w 4968240"/>
                <a:gd name="connsiteY19-860" fmla="*/ 1693432 h 2041886"/>
                <a:gd name="connsiteX20-861" fmla="*/ 3911600 w 4968240"/>
                <a:gd name="connsiteY20-862" fmla="*/ 1693432 h 2041886"/>
                <a:gd name="connsiteX21-863" fmla="*/ 3906097 w 4968240"/>
                <a:gd name="connsiteY21-864" fmla="*/ 2031556 h 2041886"/>
                <a:gd name="connsiteX22-865" fmla="*/ 4968240 w 4968240"/>
                <a:gd name="connsiteY22-866" fmla="*/ 2036137 h 2041886"/>
                <a:gd name="connsiteX0-867" fmla="*/ 0 w 4866640"/>
                <a:gd name="connsiteY0-868" fmla="*/ 2033597 h 2039247"/>
                <a:gd name="connsiteX1-869" fmla="*/ 2815922 w 4866640"/>
                <a:gd name="connsiteY1-870" fmla="*/ 2033597 h 2039247"/>
                <a:gd name="connsiteX2-871" fmla="*/ 2816230 w 4866640"/>
                <a:gd name="connsiteY2-872" fmla="*/ 1748894 h 2039247"/>
                <a:gd name="connsiteX3-873" fmla="*/ 3394881 w 4866640"/>
                <a:gd name="connsiteY3-874" fmla="*/ 763524 h 2039247"/>
                <a:gd name="connsiteX4-875" fmla="*/ 3486701 w 4866640"/>
                <a:gd name="connsiteY4-876" fmla="*/ 468344 h 2039247"/>
                <a:gd name="connsiteX5-877" fmla="*/ 3458932 w 4866640"/>
                <a:gd name="connsiteY5-878" fmla="*/ 346944 h 2039247"/>
                <a:gd name="connsiteX6-879" fmla="*/ 3374391 w 4866640"/>
                <a:gd name="connsiteY6-880" fmla="*/ 306889 h 2039247"/>
                <a:gd name="connsiteX7-881" fmla="*/ 3289850 w 4866640"/>
                <a:gd name="connsiteY7-882" fmla="*/ 351258 h 2039247"/>
                <a:gd name="connsiteX8-883" fmla="*/ 3262081 w 4866640"/>
                <a:gd name="connsiteY8-884" fmla="*/ 527503 h 2039247"/>
                <a:gd name="connsiteX9-885" fmla="*/ 3262081 w 4866640"/>
                <a:gd name="connsiteY9-886" fmla="*/ 717305 h 2039247"/>
                <a:gd name="connsiteX10-887" fmla="*/ 2815922 w 4866640"/>
                <a:gd name="connsiteY10-888" fmla="*/ 717305 h 2039247"/>
                <a:gd name="connsiteX11-889" fmla="*/ 2815922 w 4866640"/>
                <a:gd name="connsiteY11-890" fmla="*/ 644589 h 2039247"/>
                <a:gd name="connsiteX12-891" fmla="*/ 2833177 w 4866640"/>
                <a:gd name="connsiteY12-892" fmla="*/ 380221 h 2039247"/>
                <a:gd name="connsiteX13-893" fmla="*/ 2918218 w 4866640"/>
                <a:gd name="connsiteY13-894" fmla="*/ 189803 h 2039247"/>
                <a:gd name="connsiteX14-895" fmla="*/ 3094463 w 4866640"/>
                <a:gd name="connsiteY14-896" fmla="*/ 48067 h 2039247"/>
                <a:gd name="connsiteX15-897" fmla="*/ 3354517 w 4866640"/>
                <a:gd name="connsiteY15-898" fmla="*/ 0 h 2039247"/>
                <a:gd name="connsiteX16-899" fmla="*/ 3803757 w 4866640"/>
                <a:gd name="connsiteY16-900" fmla="*/ 147282 h 2039247"/>
                <a:gd name="connsiteX17-901" fmla="*/ 3955969 w 4866640"/>
                <a:gd name="connsiteY17-902" fmla="*/ 520108 h 2039247"/>
                <a:gd name="connsiteX18-903" fmla="*/ 3870302 w 4866640"/>
                <a:gd name="connsiteY18-904" fmla="*/ 882458 h 2039247"/>
                <a:gd name="connsiteX19-905" fmla="*/ 3365571 w 4866640"/>
                <a:gd name="connsiteY19-906" fmla="*/ 1693432 h 2039247"/>
                <a:gd name="connsiteX20-907" fmla="*/ 3911600 w 4866640"/>
                <a:gd name="connsiteY20-908" fmla="*/ 1693432 h 2039247"/>
                <a:gd name="connsiteX21-909" fmla="*/ 3906097 w 4866640"/>
                <a:gd name="connsiteY21-910" fmla="*/ 2031556 h 2039247"/>
                <a:gd name="connsiteX22-911" fmla="*/ 4866640 w 4866640"/>
                <a:gd name="connsiteY22-912" fmla="*/ 2029787 h 2039247"/>
                <a:gd name="connsiteX0-913" fmla="*/ 0 w 4866640"/>
                <a:gd name="connsiteY0-914" fmla="*/ 2033597 h 2037756"/>
                <a:gd name="connsiteX1-915" fmla="*/ 2815922 w 4866640"/>
                <a:gd name="connsiteY1-916" fmla="*/ 2033597 h 2037756"/>
                <a:gd name="connsiteX2-917" fmla="*/ 2816230 w 4866640"/>
                <a:gd name="connsiteY2-918" fmla="*/ 1748894 h 2037756"/>
                <a:gd name="connsiteX3-919" fmla="*/ 3394881 w 4866640"/>
                <a:gd name="connsiteY3-920" fmla="*/ 763524 h 2037756"/>
                <a:gd name="connsiteX4-921" fmla="*/ 3486701 w 4866640"/>
                <a:gd name="connsiteY4-922" fmla="*/ 468344 h 2037756"/>
                <a:gd name="connsiteX5-923" fmla="*/ 3458932 w 4866640"/>
                <a:gd name="connsiteY5-924" fmla="*/ 346944 h 2037756"/>
                <a:gd name="connsiteX6-925" fmla="*/ 3374391 w 4866640"/>
                <a:gd name="connsiteY6-926" fmla="*/ 306889 h 2037756"/>
                <a:gd name="connsiteX7-927" fmla="*/ 3289850 w 4866640"/>
                <a:gd name="connsiteY7-928" fmla="*/ 351258 h 2037756"/>
                <a:gd name="connsiteX8-929" fmla="*/ 3262081 w 4866640"/>
                <a:gd name="connsiteY8-930" fmla="*/ 527503 h 2037756"/>
                <a:gd name="connsiteX9-931" fmla="*/ 3262081 w 4866640"/>
                <a:gd name="connsiteY9-932" fmla="*/ 717305 h 2037756"/>
                <a:gd name="connsiteX10-933" fmla="*/ 2815922 w 4866640"/>
                <a:gd name="connsiteY10-934" fmla="*/ 717305 h 2037756"/>
                <a:gd name="connsiteX11-935" fmla="*/ 2815922 w 4866640"/>
                <a:gd name="connsiteY11-936" fmla="*/ 644589 h 2037756"/>
                <a:gd name="connsiteX12-937" fmla="*/ 2833177 w 4866640"/>
                <a:gd name="connsiteY12-938" fmla="*/ 380221 h 2037756"/>
                <a:gd name="connsiteX13-939" fmla="*/ 2918218 w 4866640"/>
                <a:gd name="connsiteY13-940" fmla="*/ 189803 h 2037756"/>
                <a:gd name="connsiteX14-941" fmla="*/ 3094463 w 4866640"/>
                <a:gd name="connsiteY14-942" fmla="*/ 48067 h 2037756"/>
                <a:gd name="connsiteX15-943" fmla="*/ 3354517 w 4866640"/>
                <a:gd name="connsiteY15-944" fmla="*/ 0 h 2037756"/>
                <a:gd name="connsiteX16-945" fmla="*/ 3803757 w 4866640"/>
                <a:gd name="connsiteY16-946" fmla="*/ 147282 h 2037756"/>
                <a:gd name="connsiteX17-947" fmla="*/ 3955969 w 4866640"/>
                <a:gd name="connsiteY17-948" fmla="*/ 520108 h 2037756"/>
                <a:gd name="connsiteX18-949" fmla="*/ 3870302 w 4866640"/>
                <a:gd name="connsiteY18-950" fmla="*/ 882458 h 2037756"/>
                <a:gd name="connsiteX19-951" fmla="*/ 3365571 w 4866640"/>
                <a:gd name="connsiteY19-952" fmla="*/ 1693432 h 2037756"/>
                <a:gd name="connsiteX20-953" fmla="*/ 3911600 w 4866640"/>
                <a:gd name="connsiteY20-954" fmla="*/ 1693432 h 2037756"/>
                <a:gd name="connsiteX21-955" fmla="*/ 3906097 w 4866640"/>
                <a:gd name="connsiteY21-956" fmla="*/ 2031556 h 2037756"/>
                <a:gd name="connsiteX22-957" fmla="*/ 4866640 w 4866640"/>
                <a:gd name="connsiteY22-958" fmla="*/ 2029787 h 2037756"/>
                <a:gd name="connsiteX0-959" fmla="*/ 0 w 4866640"/>
                <a:gd name="connsiteY0-960" fmla="*/ 2033597 h 2033597"/>
                <a:gd name="connsiteX1-961" fmla="*/ 2815922 w 4866640"/>
                <a:gd name="connsiteY1-962" fmla="*/ 2033597 h 2033597"/>
                <a:gd name="connsiteX2-963" fmla="*/ 2816230 w 4866640"/>
                <a:gd name="connsiteY2-964" fmla="*/ 1748894 h 2033597"/>
                <a:gd name="connsiteX3-965" fmla="*/ 3394881 w 4866640"/>
                <a:gd name="connsiteY3-966" fmla="*/ 763524 h 2033597"/>
                <a:gd name="connsiteX4-967" fmla="*/ 3486701 w 4866640"/>
                <a:gd name="connsiteY4-968" fmla="*/ 468344 h 2033597"/>
                <a:gd name="connsiteX5-969" fmla="*/ 3458932 w 4866640"/>
                <a:gd name="connsiteY5-970" fmla="*/ 346944 h 2033597"/>
                <a:gd name="connsiteX6-971" fmla="*/ 3374391 w 4866640"/>
                <a:gd name="connsiteY6-972" fmla="*/ 306889 h 2033597"/>
                <a:gd name="connsiteX7-973" fmla="*/ 3289850 w 4866640"/>
                <a:gd name="connsiteY7-974" fmla="*/ 351258 h 2033597"/>
                <a:gd name="connsiteX8-975" fmla="*/ 3262081 w 4866640"/>
                <a:gd name="connsiteY8-976" fmla="*/ 527503 h 2033597"/>
                <a:gd name="connsiteX9-977" fmla="*/ 3262081 w 4866640"/>
                <a:gd name="connsiteY9-978" fmla="*/ 717305 h 2033597"/>
                <a:gd name="connsiteX10-979" fmla="*/ 2815922 w 4866640"/>
                <a:gd name="connsiteY10-980" fmla="*/ 717305 h 2033597"/>
                <a:gd name="connsiteX11-981" fmla="*/ 2815922 w 4866640"/>
                <a:gd name="connsiteY11-982" fmla="*/ 644589 h 2033597"/>
                <a:gd name="connsiteX12-983" fmla="*/ 2833177 w 4866640"/>
                <a:gd name="connsiteY12-984" fmla="*/ 380221 h 2033597"/>
                <a:gd name="connsiteX13-985" fmla="*/ 2918218 w 4866640"/>
                <a:gd name="connsiteY13-986" fmla="*/ 189803 h 2033597"/>
                <a:gd name="connsiteX14-987" fmla="*/ 3094463 w 4866640"/>
                <a:gd name="connsiteY14-988" fmla="*/ 48067 h 2033597"/>
                <a:gd name="connsiteX15-989" fmla="*/ 3354517 w 4866640"/>
                <a:gd name="connsiteY15-990" fmla="*/ 0 h 2033597"/>
                <a:gd name="connsiteX16-991" fmla="*/ 3803757 w 4866640"/>
                <a:gd name="connsiteY16-992" fmla="*/ 147282 h 2033597"/>
                <a:gd name="connsiteX17-993" fmla="*/ 3955969 w 4866640"/>
                <a:gd name="connsiteY17-994" fmla="*/ 520108 h 2033597"/>
                <a:gd name="connsiteX18-995" fmla="*/ 3870302 w 4866640"/>
                <a:gd name="connsiteY18-996" fmla="*/ 882458 h 2033597"/>
                <a:gd name="connsiteX19-997" fmla="*/ 3365571 w 4866640"/>
                <a:gd name="connsiteY19-998" fmla="*/ 1693432 h 2033597"/>
                <a:gd name="connsiteX20-999" fmla="*/ 3911600 w 4866640"/>
                <a:gd name="connsiteY20-1000" fmla="*/ 1693432 h 2033597"/>
                <a:gd name="connsiteX21-1001" fmla="*/ 3906097 w 4866640"/>
                <a:gd name="connsiteY21-1002" fmla="*/ 2031556 h 2033597"/>
                <a:gd name="connsiteX22-1003" fmla="*/ 4866640 w 4866640"/>
                <a:gd name="connsiteY22-1004" fmla="*/ 2029787 h 20335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221" y="connsiteY22-222"/>
                </a:cxn>
              </a:cxnLst>
              <a:rect l="l" t="t" r="r" b="b"/>
              <a:pathLst>
                <a:path w="4866640" h="2033597">
                  <a:moveTo>
                    <a:pt x="0" y="2033597"/>
                  </a:moveTo>
                  <a:lnTo>
                    <a:pt x="2815922" y="2033597"/>
                  </a:lnTo>
                  <a:cubicBezTo>
                    <a:pt x="2816025" y="1938696"/>
                    <a:pt x="2816127" y="1843795"/>
                    <a:pt x="2816230" y="1748894"/>
                  </a:cubicBezTo>
                  <a:cubicBezTo>
                    <a:pt x="3140784" y="1218104"/>
                    <a:pt x="3333668" y="889648"/>
                    <a:pt x="3394881" y="763524"/>
                  </a:cubicBezTo>
                  <a:cubicBezTo>
                    <a:pt x="3456094" y="637399"/>
                    <a:pt x="3486701" y="539006"/>
                    <a:pt x="3486701" y="468344"/>
                  </a:cubicBezTo>
                  <a:cubicBezTo>
                    <a:pt x="3486701" y="414115"/>
                    <a:pt x="3477445" y="373648"/>
                    <a:pt x="3458932" y="346944"/>
                  </a:cubicBezTo>
                  <a:cubicBezTo>
                    <a:pt x="3440419" y="320241"/>
                    <a:pt x="3412239" y="306889"/>
                    <a:pt x="3374391" y="306889"/>
                  </a:cubicBezTo>
                  <a:cubicBezTo>
                    <a:pt x="3336544" y="306889"/>
                    <a:pt x="3308363" y="321678"/>
                    <a:pt x="3289850" y="351258"/>
                  </a:cubicBezTo>
                  <a:cubicBezTo>
                    <a:pt x="3271338" y="380838"/>
                    <a:pt x="3262081" y="439586"/>
                    <a:pt x="3262081" y="527503"/>
                  </a:cubicBezTo>
                  <a:lnTo>
                    <a:pt x="3262081" y="717305"/>
                  </a:lnTo>
                  <a:lnTo>
                    <a:pt x="2815922" y="717305"/>
                  </a:lnTo>
                  <a:lnTo>
                    <a:pt x="2815922" y="644589"/>
                  </a:lnTo>
                  <a:cubicBezTo>
                    <a:pt x="2815922" y="532844"/>
                    <a:pt x="2821674" y="444721"/>
                    <a:pt x="2833177" y="380221"/>
                  </a:cubicBezTo>
                  <a:cubicBezTo>
                    <a:pt x="2844680" y="315721"/>
                    <a:pt x="2873027" y="252248"/>
                    <a:pt x="2918218" y="189803"/>
                  </a:cubicBezTo>
                  <a:cubicBezTo>
                    <a:pt x="2963409" y="127357"/>
                    <a:pt x="3022158" y="80112"/>
                    <a:pt x="3094463" y="48067"/>
                  </a:cubicBezTo>
                  <a:cubicBezTo>
                    <a:pt x="3166769" y="16023"/>
                    <a:pt x="3253454" y="0"/>
                    <a:pt x="3354517" y="0"/>
                  </a:cubicBezTo>
                  <a:cubicBezTo>
                    <a:pt x="3552536" y="0"/>
                    <a:pt x="3702283" y="49094"/>
                    <a:pt x="3803757" y="147282"/>
                  </a:cubicBezTo>
                  <a:cubicBezTo>
                    <a:pt x="3905232" y="245470"/>
                    <a:pt x="3955969" y="369745"/>
                    <a:pt x="3955969" y="520108"/>
                  </a:cubicBezTo>
                  <a:cubicBezTo>
                    <a:pt x="3955969" y="634318"/>
                    <a:pt x="3927413" y="755102"/>
                    <a:pt x="3870302" y="882458"/>
                  </a:cubicBezTo>
                  <a:cubicBezTo>
                    <a:pt x="3813190" y="1009815"/>
                    <a:pt x="3644947" y="1280139"/>
                    <a:pt x="3365571" y="1693432"/>
                  </a:cubicBezTo>
                  <a:lnTo>
                    <a:pt x="3911600" y="1693432"/>
                  </a:lnTo>
                  <a:cubicBezTo>
                    <a:pt x="3912788" y="1861969"/>
                    <a:pt x="3907263" y="1910192"/>
                    <a:pt x="3906097" y="2031556"/>
                  </a:cubicBezTo>
                  <a:lnTo>
                    <a:pt x="4866640" y="2029787"/>
                  </a:lnTo>
                </a:path>
              </a:pathLst>
            </a:custGeom>
            <a:noFill/>
            <a:ln w="38100">
              <a:solidFill>
                <a:srgbClr val="006D33"/>
              </a:solid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80" name="组合 79"/>
            <p:cNvGrpSpPr/>
            <p:nvPr/>
          </p:nvGrpSpPr>
          <p:grpSpPr>
            <a:xfrm>
              <a:off x="6221950" y="3142623"/>
              <a:ext cx="216261" cy="216261"/>
              <a:chOff x="2218721" y="3717673"/>
              <a:chExt cx="248226" cy="248226"/>
            </a:xfrm>
          </p:grpSpPr>
          <p:sp>
            <p:nvSpPr>
              <p:cNvPr id="84" name="椭圆 83"/>
              <p:cNvSpPr/>
              <p:nvPr/>
            </p:nvSpPr>
            <p:spPr>
              <a:xfrm>
                <a:off x="2218721" y="3717673"/>
                <a:ext cx="248226" cy="248226"/>
              </a:xfrm>
              <a:prstGeom prst="ellipse">
                <a:avLst/>
              </a:prstGeom>
              <a:solidFill>
                <a:schemeClr val="bg1"/>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5" name="椭圆 84"/>
              <p:cNvSpPr/>
              <p:nvPr/>
            </p:nvSpPr>
            <p:spPr>
              <a:xfrm>
                <a:off x="2262420" y="3763753"/>
                <a:ext cx="156066" cy="156066"/>
              </a:xfrm>
              <a:prstGeom prst="ellipse">
                <a:avLst/>
              </a:prstGeom>
              <a:solidFill>
                <a:srgbClr val="0070C0"/>
              </a:solidFill>
              <a:ln>
                <a:noFill/>
              </a:ln>
              <a:effectLst>
                <a:innerShdw blurRad="76200" dist="25400" dir="13500000">
                  <a:prstClr val="black">
                    <a:alpha val="4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81" name="组合 80"/>
            <p:cNvGrpSpPr/>
            <p:nvPr/>
          </p:nvGrpSpPr>
          <p:grpSpPr>
            <a:xfrm>
              <a:off x="10444043" y="3142623"/>
              <a:ext cx="216261" cy="216261"/>
              <a:chOff x="2218721" y="3717673"/>
              <a:chExt cx="248226" cy="248226"/>
            </a:xfrm>
          </p:grpSpPr>
          <p:sp>
            <p:nvSpPr>
              <p:cNvPr id="82" name="椭圆 81"/>
              <p:cNvSpPr/>
              <p:nvPr/>
            </p:nvSpPr>
            <p:spPr>
              <a:xfrm>
                <a:off x="2218721" y="3717673"/>
                <a:ext cx="248226" cy="248226"/>
              </a:xfrm>
              <a:prstGeom prst="ellipse">
                <a:avLst/>
              </a:prstGeom>
              <a:solidFill>
                <a:schemeClr val="bg1"/>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3" name="椭圆 82"/>
              <p:cNvSpPr/>
              <p:nvPr/>
            </p:nvSpPr>
            <p:spPr>
              <a:xfrm>
                <a:off x="2262420" y="3763753"/>
                <a:ext cx="156066" cy="156066"/>
              </a:xfrm>
              <a:prstGeom prst="ellipse">
                <a:avLst/>
              </a:prstGeom>
              <a:solidFill>
                <a:srgbClr val="0070C0"/>
              </a:solidFill>
              <a:ln>
                <a:noFill/>
              </a:ln>
              <a:effectLst>
                <a:innerShdw blurRad="76200" dist="25400" dir="13500000">
                  <a:prstClr val="black">
                    <a:alpha val="4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sp>
        <p:nvSpPr>
          <p:cNvPr id="86" name="文本框 46"/>
          <p:cNvSpPr txBox="1"/>
          <p:nvPr/>
        </p:nvSpPr>
        <p:spPr>
          <a:xfrm>
            <a:off x="6483773" y="2349500"/>
            <a:ext cx="2233507" cy="6663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65"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rPr>
              <a:t>笔记杂乱不易整理费时费脑</a:t>
            </a:r>
            <a:endPar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endParaRPr>
          </a:p>
        </p:txBody>
      </p:sp>
      <p:grpSp>
        <p:nvGrpSpPr>
          <p:cNvPr id="87" name="组合 86"/>
          <p:cNvGrpSpPr/>
          <p:nvPr/>
        </p:nvGrpSpPr>
        <p:grpSpPr>
          <a:xfrm>
            <a:off x="6567650" y="1651695"/>
            <a:ext cx="1518073" cy="655644"/>
            <a:chOff x="4806096" y="2627316"/>
            <a:chExt cx="1518468" cy="655815"/>
          </a:xfrm>
          <a:gradFill>
            <a:gsLst>
              <a:gs pos="0">
                <a:srgbClr val="0070C0"/>
              </a:gs>
              <a:gs pos="100000">
                <a:srgbClr val="00B0F0"/>
              </a:gs>
            </a:gsLst>
            <a:lin ang="5400000" scaled="1"/>
          </a:gradFill>
        </p:grpSpPr>
        <p:sp>
          <p:nvSpPr>
            <p:cNvPr id="88" name="矩形 87"/>
            <p:cNvSpPr/>
            <p:nvPr/>
          </p:nvSpPr>
          <p:spPr>
            <a:xfrm>
              <a:off x="4806316" y="2705100"/>
              <a:ext cx="1442084" cy="495300"/>
            </a:xfrm>
            <a:prstGeom prst="rect">
              <a:avLst/>
            </a:prstGeom>
            <a:solidFill>
              <a:srgbClr val="006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89" name="图片 88"/>
            <p:cNvPicPr>
              <a:picLocks noChangeAspect="1"/>
            </p:cNvPicPr>
            <p:nvPr/>
          </p:nvPicPr>
          <p:blipFill rotWithShape="1">
            <a:blip r:embed="rId1" cstate="screen">
              <a:extLst>
                <a:ext uri="{BEBA8EAE-BF5A-486C-A8C5-ECC9F3942E4B}">
                  <a14:imgProps xmlns:a14="http://schemas.microsoft.com/office/drawing/2010/main">
                    <a14:imgLayer r:embed="rId2">
                      <a14:imgEffect>
                        <a14:saturation sat="66000"/>
                      </a14:imgEffect>
                    </a14:imgLayer>
                  </a14:imgProps>
                </a:ext>
              </a:extLst>
            </a:blip>
            <a:srcRect/>
            <a:stretch>
              <a:fillRect/>
            </a:stretch>
          </p:blipFill>
          <p:spPr>
            <a:xfrm rot="16200000" flipH="1">
              <a:off x="4505604" y="2927808"/>
              <a:ext cx="655815" cy="54832"/>
            </a:xfrm>
            <a:prstGeom prst="rect">
              <a:avLst/>
            </a:prstGeom>
            <a:grpFill/>
          </p:spPr>
        </p:pic>
        <p:sp>
          <p:nvSpPr>
            <p:cNvPr id="90" name="文本框 50"/>
            <p:cNvSpPr txBox="1"/>
            <p:nvPr/>
          </p:nvSpPr>
          <p:spPr>
            <a:xfrm>
              <a:off x="4901794" y="2767900"/>
              <a:ext cx="1422770" cy="400214"/>
            </a:xfrm>
            <a:prstGeom prst="rect">
              <a:avLst/>
            </a:prstGeom>
            <a:solidFill>
              <a:srgbClr val="006D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整理笔记</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91" name="组合 90"/>
          <p:cNvGrpSpPr/>
          <p:nvPr/>
        </p:nvGrpSpPr>
        <p:grpSpPr>
          <a:xfrm>
            <a:off x="1489689" y="4176777"/>
            <a:ext cx="4119291" cy="1757568"/>
            <a:chOff x="1490077" y="4176372"/>
            <a:chExt cx="4120364" cy="1758026"/>
          </a:xfrm>
        </p:grpSpPr>
        <p:sp>
          <p:nvSpPr>
            <p:cNvPr id="92" name="文本框 52"/>
            <p:cNvSpPr txBox="1"/>
            <p:nvPr/>
          </p:nvSpPr>
          <p:spPr>
            <a:xfrm>
              <a:off x="1646866" y="4176372"/>
              <a:ext cx="3795077" cy="1656090"/>
            </a:xfrm>
            <a:custGeom>
              <a:avLst/>
              <a:gdLst>
                <a:gd name="connsiteX0" fmla="*/ 564803 w 1121369"/>
                <a:gd name="connsiteY0" fmla="*/ 1980340 h 2086095"/>
                <a:gd name="connsiteX1" fmla="*/ 210037 w 1121369"/>
                <a:gd name="connsiteY1" fmla="*/ 1904444 h 2086095"/>
                <a:gd name="connsiteX2" fmla="*/ 40595 w 1121369"/>
                <a:gd name="connsiteY2" fmla="*/ 1718530 h 2086095"/>
                <a:gd name="connsiteX3" fmla="*/ 0 w 1121369"/>
                <a:gd name="connsiteY3" fmla="*/ 1336700 h 2086095"/>
                <a:gd name="connsiteX4" fmla="*/ 0 w 1121369"/>
                <a:gd name="connsiteY4" fmla="*/ 1186086 h 2086095"/>
                <a:gd name="connsiteX5" fmla="*/ 475376 w 1121369"/>
                <a:gd name="connsiteY5" fmla="*/ 1186086 h 2086095"/>
                <a:gd name="connsiteX6" fmla="*/ 475376 w 1121369"/>
                <a:gd name="connsiteY6" fmla="*/ 1495551 h 2086095"/>
                <a:gd name="connsiteX7" fmla="*/ 490085 w 1121369"/>
                <a:gd name="connsiteY7" fmla="*/ 1652636 h 2086095"/>
                <a:gd name="connsiteX8" fmla="*/ 555390 w 1121369"/>
                <a:gd name="connsiteY8" fmla="*/ 1686172 h 2086095"/>
                <a:gd name="connsiteX9" fmla="*/ 628344 w 1121369"/>
                <a:gd name="connsiteY9" fmla="*/ 1643811 h 2086095"/>
                <a:gd name="connsiteX10" fmla="*/ 645994 w 1121369"/>
                <a:gd name="connsiteY10" fmla="*/ 1422597 h 2086095"/>
                <a:gd name="connsiteX11" fmla="*/ 645994 w 1121369"/>
                <a:gd name="connsiteY11" fmla="*/ 1290810 h 2086095"/>
                <a:gd name="connsiteX12" fmla="*/ 621284 w 1121369"/>
                <a:gd name="connsiteY12" fmla="*/ 1130782 h 2086095"/>
                <a:gd name="connsiteX13" fmla="*/ 548330 w 1121369"/>
                <a:gd name="connsiteY13" fmla="*/ 1064300 h 2086095"/>
                <a:gd name="connsiteX14" fmla="*/ 361239 w 1121369"/>
                <a:gd name="connsiteY14" fmla="*/ 1046062 h 2086095"/>
                <a:gd name="connsiteX15" fmla="*/ 361239 w 1121369"/>
                <a:gd name="connsiteY15" fmla="*/ 769544 h 2086095"/>
                <a:gd name="connsiteX16" fmla="*/ 570687 w 1121369"/>
                <a:gd name="connsiteY16" fmla="*/ 756600 h 2086095"/>
                <a:gd name="connsiteX17" fmla="*/ 628344 w 1121369"/>
                <a:gd name="connsiteY17" fmla="*/ 700120 h 2086095"/>
                <a:gd name="connsiteX18" fmla="*/ 645994 w 1121369"/>
                <a:gd name="connsiteY18" fmla="*/ 563626 h 2086095"/>
                <a:gd name="connsiteX19" fmla="*/ 645994 w 1121369"/>
                <a:gd name="connsiteY19" fmla="*/ 457726 h 2086095"/>
                <a:gd name="connsiteX20" fmla="*/ 625402 w 1121369"/>
                <a:gd name="connsiteY20" fmla="*/ 325938 h 2086095"/>
                <a:gd name="connsiteX21" fmla="*/ 561273 w 1121369"/>
                <a:gd name="connsiteY21" fmla="*/ 294168 h 2086095"/>
                <a:gd name="connsiteX22" fmla="*/ 493615 w 1121369"/>
                <a:gd name="connsiteY22" fmla="*/ 327703 h 2086095"/>
                <a:gd name="connsiteX23" fmla="*/ 475376 w 1121369"/>
                <a:gd name="connsiteY23" fmla="*/ 470669 h 2086095"/>
                <a:gd name="connsiteX24" fmla="*/ 475376 w 1121369"/>
                <a:gd name="connsiteY24" fmla="*/ 627167 h 2086095"/>
                <a:gd name="connsiteX25" fmla="*/ 0 w 1121369"/>
                <a:gd name="connsiteY25" fmla="*/ 627167 h 2086095"/>
                <a:gd name="connsiteX26" fmla="*/ 0 w 1121369"/>
                <a:gd name="connsiteY26" fmla="*/ 464786 h 2086095"/>
                <a:gd name="connsiteX27" fmla="*/ 124728 w 1121369"/>
                <a:gd name="connsiteY27" fmla="*/ 95899 h 2086095"/>
                <a:gd name="connsiteX28" fmla="*/ 521266 w 1121369"/>
                <a:gd name="connsiteY28" fmla="*/ 0 h 2086095"/>
                <a:gd name="connsiteX29" fmla="*/ 982522 w 1121369"/>
                <a:gd name="connsiteY29" fmla="*/ 132872 h 2086095"/>
                <a:gd name="connsiteX30" fmla="*/ 1103719 w 1121369"/>
                <a:gd name="connsiteY30" fmla="*/ 502090 h 2086095"/>
                <a:gd name="connsiteX31" fmla="*/ 1060182 w 1121369"/>
                <a:gd name="connsiteY31" fmla="*/ 733150 h 2086095"/>
                <a:gd name="connsiteX32" fmla="*/ 907215 w 1121369"/>
                <a:gd name="connsiteY32" fmla="*/ 863089 h 2086095"/>
                <a:gd name="connsiteX33" fmla="*/ 1068419 w 1121369"/>
                <a:gd name="connsiteY33" fmla="*/ 982586 h 2086095"/>
                <a:gd name="connsiteX34" fmla="*/ 1121369 w 1121369"/>
                <a:gd name="connsiteY34" fmla="*/ 1371687 h 2086095"/>
                <a:gd name="connsiteX35" fmla="*/ 1069596 w 1121369"/>
                <a:gd name="connsiteY35" fmla="*/ 1724276 h 2086095"/>
                <a:gd name="connsiteX36" fmla="*/ 890742 w 1121369"/>
                <a:gd name="connsiteY36" fmla="*/ 1914998 h 2086095"/>
                <a:gd name="connsiteX37" fmla="*/ 670558 w 1121369"/>
                <a:gd name="connsiteY37" fmla="*/ 2086095 h 2086095"/>
                <a:gd name="connsiteX0-1" fmla="*/ 564803 w 1121369"/>
                <a:gd name="connsiteY0-2" fmla="*/ 1980340 h 2086095"/>
                <a:gd name="connsiteX1-3" fmla="*/ 210037 w 1121369"/>
                <a:gd name="connsiteY1-4" fmla="*/ 1904444 h 2086095"/>
                <a:gd name="connsiteX2-5" fmla="*/ 40595 w 1121369"/>
                <a:gd name="connsiteY2-6" fmla="*/ 1718530 h 2086095"/>
                <a:gd name="connsiteX3-7" fmla="*/ 0 w 1121369"/>
                <a:gd name="connsiteY3-8" fmla="*/ 1336700 h 2086095"/>
                <a:gd name="connsiteX4-9" fmla="*/ 0 w 1121369"/>
                <a:gd name="connsiteY4-10" fmla="*/ 1186086 h 2086095"/>
                <a:gd name="connsiteX5-11" fmla="*/ 475376 w 1121369"/>
                <a:gd name="connsiteY5-12" fmla="*/ 1186086 h 2086095"/>
                <a:gd name="connsiteX6-13" fmla="*/ 475376 w 1121369"/>
                <a:gd name="connsiteY6-14" fmla="*/ 1495551 h 2086095"/>
                <a:gd name="connsiteX7-15" fmla="*/ 490085 w 1121369"/>
                <a:gd name="connsiteY7-16" fmla="*/ 1652636 h 2086095"/>
                <a:gd name="connsiteX8-17" fmla="*/ 555390 w 1121369"/>
                <a:gd name="connsiteY8-18" fmla="*/ 1686172 h 2086095"/>
                <a:gd name="connsiteX9-19" fmla="*/ 628344 w 1121369"/>
                <a:gd name="connsiteY9-20" fmla="*/ 1643811 h 2086095"/>
                <a:gd name="connsiteX10-21" fmla="*/ 645994 w 1121369"/>
                <a:gd name="connsiteY10-22" fmla="*/ 1422597 h 2086095"/>
                <a:gd name="connsiteX11-23" fmla="*/ 645994 w 1121369"/>
                <a:gd name="connsiteY11-24" fmla="*/ 1290810 h 2086095"/>
                <a:gd name="connsiteX12-25" fmla="*/ 621284 w 1121369"/>
                <a:gd name="connsiteY12-26" fmla="*/ 1130782 h 2086095"/>
                <a:gd name="connsiteX13-27" fmla="*/ 548330 w 1121369"/>
                <a:gd name="connsiteY13-28" fmla="*/ 1064300 h 2086095"/>
                <a:gd name="connsiteX14-29" fmla="*/ 361239 w 1121369"/>
                <a:gd name="connsiteY14-30" fmla="*/ 1046062 h 2086095"/>
                <a:gd name="connsiteX15-31" fmla="*/ 361239 w 1121369"/>
                <a:gd name="connsiteY15-32" fmla="*/ 769544 h 2086095"/>
                <a:gd name="connsiteX16-33" fmla="*/ 570687 w 1121369"/>
                <a:gd name="connsiteY16-34" fmla="*/ 756600 h 2086095"/>
                <a:gd name="connsiteX17-35" fmla="*/ 628344 w 1121369"/>
                <a:gd name="connsiteY17-36" fmla="*/ 700120 h 2086095"/>
                <a:gd name="connsiteX18-37" fmla="*/ 645994 w 1121369"/>
                <a:gd name="connsiteY18-38" fmla="*/ 563626 h 2086095"/>
                <a:gd name="connsiteX19-39" fmla="*/ 645994 w 1121369"/>
                <a:gd name="connsiteY19-40" fmla="*/ 457726 h 2086095"/>
                <a:gd name="connsiteX20-41" fmla="*/ 625402 w 1121369"/>
                <a:gd name="connsiteY20-42" fmla="*/ 325938 h 2086095"/>
                <a:gd name="connsiteX21-43" fmla="*/ 561273 w 1121369"/>
                <a:gd name="connsiteY21-44" fmla="*/ 294168 h 2086095"/>
                <a:gd name="connsiteX22-45" fmla="*/ 493615 w 1121369"/>
                <a:gd name="connsiteY22-46" fmla="*/ 327703 h 2086095"/>
                <a:gd name="connsiteX23-47" fmla="*/ 475376 w 1121369"/>
                <a:gd name="connsiteY23-48" fmla="*/ 470669 h 2086095"/>
                <a:gd name="connsiteX24-49" fmla="*/ 475376 w 1121369"/>
                <a:gd name="connsiteY24-50" fmla="*/ 627167 h 2086095"/>
                <a:gd name="connsiteX25-51" fmla="*/ 0 w 1121369"/>
                <a:gd name="connsiteY25-52" fmla="*/ 627167 h 2086095"/>
                <a:gd name="connsiteX26-53" fmla="*/ 0 w 1121369"/>
                <a:gd name="connsiteY26-54" fmla="*/ 464786 h 2086095"/>
                <a:gd name="connsiteX27-55" fmla="*/ 124728 w 1121369"/>
                <a:gd name="connsiteY27-56" fmla="*/ 95899 h 2086095"/>
                <a:gd name="connsiteX28-57" fmla="*/ 521266 w 1121369"/>
                <a:gd name="connsiteY28-58" fmla="*/ 0 h 2086095"/>
                <a:gd name="connsiteX29-59" fmla="*/ 982522 w 1121369"/>
                <a:gd name="connsiteY29-60" fmla="*/ 132872 h 2086095"/>
                <a:gd name="connsiteX30-61" fmla="*/ 1103719 w 1121369"/>
                <a:gd name="connsiteY30-62" fmla="*/ 502090 h 2086095"/>
                <a:gd name="connsiteX31-63" fmla="*/ 1060182 w 1121369"/>
                <a:gd name="connsiteY31-64" fmla="*/ 733150 h 2086095"/>
                <a:gd name="connsiteX32-65" fmla="*/ 907215 w 1121369"/>
                <a:gd name="connsiteY32-66" fmla="*/ 863089 h 2086095"/>
                <a:gd name="connsiteX33-67" fmla="*/ 1068419 w 1121369"/>
                <a:gd name="connsiteY33-68" fmla="*/ 982586 h 2086095"/>
                <a:gd name="connsiteX34-69" fmla="*/ 1121369 w 1121369"/>
                <a:gd name="connsiteY34-70" fmla="*/ 1371687 h 2086095"/>
                <a:gd name="connsiteX35-71" fmla="*/ 1069596 w 1121369"/>
                <a:gd name="connsiteY35-72" fmla="*/ 1724276 h 2086095"/>
                <a:gd name="connsiteX36-73" fmla="*/ 890742 w 1121369"/>
                <a:gd name="connsiteY36-74" fmla="*/ 1914998 h 2086095"/>
                <a:gd name="connsiteX37-75" fmla="*/ 670558 w 1121369"/>
                <a:gd name="connsiteY37-76" fmla="*/ 2086095 h 2086095"/>
                <a:gd name="connsiteX0-77" fmla="*/ 564803 w 1121369"/>
                <a:gd name="connsiteY0-78" fmla="*/ 1980340 h 2086095"/>
                <a:gd name="connsiteX1-79" fmla="*/ 210037 w 1121369"/>
                <a:gd name="connsiteY1-80" fmla="*/ 1904444 h 2086095"/>
                <a:gd name="connsiteX2-81" fmla="*/ 40595 w 1121369"/>
                <a:gd name="connsiteY2-82" fmla="*/ 1718530 h 2086095"/>
                <a:gd name="connsiteX3-83" fmla="*/ 0 w 1121369"/>
                <a:gd name="connsiteY3-84" fmla="*/ 1336700 h 2086095"/>
                <a:gd name="connsiteX4-85" fmla="*/ 0 w 1121369"/>
                <a:gd name="connsiteY4-86" fmla="*/ 1186086 h 2086095"/>
                <a:gd name="connsiteX5-87" fmla="*/ 475376 w 1121369"/>
                <a:gd name="connsiteY5-88" fmla="*/ 1186086 h 2086095"/>
                <a:gd name="connsiteX6-89" fmla="*/ 475376 w 1121369"/>
                <a:gd name="connsiteY6-90" fmla="*/ 1495551 h 2086095"/>
                <a:gd name="connsiteX7-91" fmla="*/ 490085 w 1121369"/>
                <a:gd name="connsiteY7-92" fmla="*/ 1652636 h 2086095"/>
                <a:gd name="connsiteX8-93" fmla="*/ 555390 w 1121369"/>
                <a:gd name="connsiteY8-94" fmla="*/ 1686172 h 2086095"/>
                <a:gd name="connsiteX9-95" fmla="*/ 628344 w 1121369"/>
                <a:gd name="connsiteY9-96" fmla="*/ 1643811 h 2086095"/>
                <a:gd name="connsiteX10-97" fmla="*/ 645994 w 1121369"/>
                <a:gd name="connsiteY10-98" fmla="*/ 1422597 h 2086095"/>
                <a:gd name="connsiteX11-99" fmla="*/ 645994 w 1121369"/>
                <a:gd name="connsiteY11-100" fmla="*/ 1290810 h 2086095"/>
                <a:gd name="connsiteX12-101" fmla="*/ 621284 w 1121369"/>
                <a:gd name="connsiteY12-102" fmla="*/ 1130782 h 2086095"/>
                <a:gd name="connsiteX13-103" fmla="*/ 548330 w 1121369"/>
                <a:gd name="connsiteY13-104" fmla="*/ 1064300 h 2086095"/>
                <a:gd name="connsiteX14-105" fmla="*/ 361239 w 1121369"/>
                <a:gd name="connsiteY14-106" fmla="*/ 1046062 h 2086095"/>
                <a:gd name="connsiteX15-107" fmla="*/ 361239 w 1121369"/>
                <a:gd name="connsiteY15-108" fmla="*/ 769544 h 2086095"/>
                <a:gd name="connsiteX16-109" fmla="*/ 570687 w 1121369"/>
                <a:gd name="connsiteY16-110" fmla="*/ 756600 h 2086095"/>
                <a:gd name="connsiteX17-111" fmla="*/ 628344 w 1121369"/>
                <a:gd name="connsiteY17-112" fmla="*/ 700120 h 2086095"/>
                <a:gd name="connsiteX18-113" fmla="*/ 645994 w 1121369"/>
                <a:gd name="connsiteY18-114" fmla="*/ 563626 h 2086095"/>
                <a:gd name="connsiteX19-115" fmla="*/ 645994 w 1121369"/>
                <a:gd name="connsiteY19-116" fmla="*/ 457726 h 2086095"/>
                <a:gd name="connsiteX20-117" fmla="*/ 625402 w 1121369"/>
                <a:gd name="connsiteY20-118" fmla="*/ 325938 h 2086095"/>
                <a:gd name="connsiteX21-119" fmla="*/ 561273 w 1121369"/>
                <a:gd name="connsiteY21-120" fmla="*/ 294168 h 2086095"/>
                <a:gd name="connsiteX22-121" fmla="*/ 493615 w 1121369"/>
                <a:gd name="connsiteY22-122" fmla="*/ 327703 h 2086095"/>
                <a:gd name="connsiteX23-123" fmla="*/ 475376 w 1121369"/>
                <a:gd name="connsiteY23-124" fmla="*/ 470669 h 2086095"/>
                <a:gd name="connsiteX24-125" fmla="*/ 475376 w 1121369"/>
                <a:gd name="connsiteY24-126" fmla="*/ 627167 h 2086095"/>
                <a:gd name="connsiteX25-127" fmla="*/ 0 w 1121369"/>
                <a:gd name="connsiteY25-128" fmla="*/ 627167 h 2086095"/>
                <a:gd name="connsiteX26-129" fmla="*/ 0 w 1121369"/>
                <a:gd name="connsiteY26-130" fmla="*/ 464786 h 2086095"/>
                <a:gd name="connsiteX27-131" fmla="*/ 124728 w 1121369"/>
                <a:gd name="connsiteY27-132" fmla="*/ 95899 h 2086095"/>
                <a:gd name="connsiteX28-133" fmla="*/ 521266 w 1121369"/>
                <a:gd name="connsiteY28-134" fmla="*/ 0 h 2086095"/>
                <a:gd name="connsiteX29-135" fmla="*/ 982522 w 1121369"/>
                <a:gd name="connsiteY29-136" fmla="*/ 132872 h 2086095"/>
                <a:gd name="connsiteX30-137" fmla="*/ 1103719 w 1121369"/>
                <a:gd name="connsiteY30-138" fmla="*/ 502090 h 2086095"/>
                <a:gd name="connsiteX31-139" fmla="*/ 1060182 w 1121369"/>
                <a:gd name="connsiteY31-140" fmla="*/ 733150 h 2086095"/>
                <a:gd name="connsiteX32-141" fmla="*/ 907215 w 1121369"/>
                <a:gd name="connsiteY32-142" fmla="*/ 863089 h 2086095"/>
                <a:gd name="connsiteX33-143" fmla="*/ 1068419 w 1121369"/>
                <a:gd name="connsiteY33-144" fmla="*/ 982586 h 2086095"/>
                <a:gd name="connsiteX34-145" fmla="*/ 1121369 w 1121369"/>
                <a:gd name="connsiteY34-146" fmla="*/ 1371687 h 2086095"/>
                <a:gd name="connsiteX35-147" fmla="*/ 1069596 w 1121369"/>
                <a:gd name="connsiteY35-148" fmla="*/ 1724276 h 2086095"/>
                <a:gd name="connsiteX36-149" fmla="*/ 890742 w 1121369"/>
                <a:gd name="connsiteY36-150" fmla="*/ 1914998 h 2086095"/>
                <a:gd name="connsiteX37-151" fmla="*/ 670558 w 1121369"/>
                <a:gd name="connsiteY37-152" fmla="*/ 2086095 h 2086095"/>
                <a:gd name="connsiteX0-153" fmla="*/ 564803 w 1618734"/>
                <a:gd name="connsiteY0-154" fmla="*/ 1980340 h 1986950"/>
                <a:gd name="connsiteX1-155" fmla="*/ 210037 w 1618734"/>
                <a:gd name="connsiteY1-156" fmla="*/ 1904444 h 1986950"/>
                <a:gd name="connsiteX2-157" fmla="*/ 40595 w 1618734"/>
                <a:gd name="connsiteY2-158" fmla="*/ 1718530 h 1986950"/>
                <a:gd name="connsiteX3-159" fmla="*/ 0 w 1618734"/>
                <a:gd name="connsiteY3-160" fmla="*/ 1336700 h 1986950"/>
                <a:gd name="connsiteX4-161" fmla="*/ 0 w 1618734"/>
                <a:gd name="connsiteY4-162" fmla="*/ 1186086 h 1986950"/>
                <a:gd name="connsiteX5-163" fmla="*/ 475376 w 1618734"/>
                <a:gd name="connsiteY5-164" fmla="*/ 1186086 h 1986950"/>
                <a:gd name="connsiteX6-165" fmla="*/ 475376 w 1618734"/>
                <a:gd name="connsiteY6-166" fmla="*/ 1495551 h 1986950"/>
                <a:gd name="connsiteX7-167" fmla="*/ 490085 w 1618734"/>
                <a:gd name="connsiteY7-168" fmla="*/ 1652636 h 1986950"/>
                <a:gd name="connsiteX8-169" fmla="*/ 555390 w 1618734"/>
                <a:gd name="connsiteY8-170" fmla="*/ 1686172 h 1986950"/>
                <a:gd name="connsiteX9-171" fmla="*/ 628344 w 1618734"/>
                <a:gd name="connsiteY9-172" fmla="*/ 1643811 h 1986950"/>
                <a:gd name="connsiteX10-173" fmla="*/ 645994 w 1618734"/>
                <a:gd name="connsiteY10-174" fmla="*/ 1422597 h 1986950"/>
                <a:gd name="connsiteX11-175" fmla="*/ 645994 w 1618734"/>
                <a:gd name="connsiteY11-176" fmla="*/ 1290810 h 1986950"/>
                <a:gd name="connsiteX12-177" fmla="*/ 621284 w 1618734"/>
                <a:gd name="connsiteY12-178" fmla="*/ 1130782 h 1986950"/>
                <a:gd name="connsiteX13-179" fmla="*/ 548330 w 1618734"/>
                <a:gd name="connsiteY13-180" fmla="*/ 1064300 h 1986950"/>
                <a:gd name="connsiteX14-181" fmla="*/ 361239 w 1618734"/>
                <a:gd name="connsiteY14-182" fmla="*/ 1046062 h 1986950"/>
                <a:gd name="connsiteX15-183" fmla="*/ 361239 w 1618734"/>
                <a:gd name="connsiteY15-184" fmla="*/ 769544 h 1986950"/>
                <a:gd name="connsiteX16-185" fmla="*/ 570687 w 1618734"/>
                <a:gd name="connsiteY16-186" fmla="*/ 756600 h 1986950"/>
                <a:gd name="connsiteX17-187" fmla="*/ 628344 w 1618734"/>
                <a:gd name="connsiteY17-188" fmla="*/ 700120 h 1986950"/>
                <a:gd name="connsiteX18-189" fmla="*/ 645994 w 1618734"/>
                <a:gd name="connsiteY18-190" fmla="*/ 563626 h 1986950"/>
                <a:gd name="connsiteX19-191" fmla="*/ 645994 w 1618734"/>
                <a:gd name="connsiteY19-192" fmla="*/ 457726 h 1986950"/>
                <a:gd name="connsiteX20-193" fmla="*/ 625402 w 1618734"/>
                <a:gd name="connsiteY20-194" fmla="*/ 325938 h 1986950"/>
                <a:gd name="connsiteX21-195" fmla="*/ 561273 w 1618734"/>
                <a:gd name="connsiteY21-196" fmla="*/ 294168 h 1986950"/>
                <a:gd name="connsiteX22-197" fmla="*/ 493615 w 1618734"/>
                <a:gd name="connsiteY22-198" fmla="*/ 327703 h 1986950"/>
                <a:gd name="connsiteX23-199" fmla="*/ 475376 w 1618734"/>
                <a:gd name="connsiteY23-200" fmla="*/ 470669 h 1986950"/>
                <a:gd name="connsiteX24-201" fmla="*/ 475376 w 1618734"/>
                <a:gd name="connsiteY24-202" fmla="*/ 627167 h 1986950"/>
                <a:gd name="connsiteX25-203" fmla="*/ 0 w 1618734"/>
                <a:gd name="connsiteY25-204" fmla="*/ 627167 h 1986950"/>
                <a:gd name="connsiteX26-205" fmla="*/ 0 w 1618734"/>
                <a:gd name="connsiteY26-206" fmla="*/ 464786 h 1986950"/>
                <a:gd name="connsiteX27-207" fmla="*/ 124728 w 1618734"/>
                <a:gd name="connsiteY27-208" fmla="*/ 95899 h 1986950"/>
                <a:gd name="connsiteX28-209" fmla="*/ 521266 w 1618734"/>
                <a:gd name="connsiteY28-210" fmla="*/ 0 h 1986950"/>
                <a:gd name="connsiteX29-211" fmla="*/ 982522 w 1618734"/>
                <a:gd name="connsiteY29-212" fmla="*/ 132872 h 1986950"/>
                <a:gd name="connsiteX30-213" fmla="*/ 1103719 w 1618734"/>
                <a:gd name="connsiteY30-214" fmla="*/ 502090 h 1986950"/>
                <a:gd name="connsiteX31-215" fmla="*/ 1060182 w 1618734"/>
                <a:gd name="connsiteY31-216" fmla="*/ 733150 h 1986950"/>
                <a:gd name="connsiteX32-217" fmla="*/ 907215 w 1618734"/>
                <a:gd name="connsiteY32-218" fmla="*/ 863089 h 1986950"/>
                <a:gd name="connsiteX33-219" fmla="*/ 1068419 w 1618734"/>
                <a:gd name="connsiteY33-220" fmla="*/ 982586 h 1986950"/>
                <a:gd name="connsiteX34-221" fmla="*/ 1121369 w 1618734"/>
                <a:gd name="connsiteY34-222" fmla="*/ 1371687 h 1986950"/>
                <a:gd name="connsiteX35-223" fmla="*/ 1069596 w 1618734"/>
                <a:gd name="connsiteY35-224" fmla="*/ 1724276 h 1986950"/>
                <a:gd name="connsiteX36-225" fmla="*/ 890742 w 1618734"/>
                <a:gd name="connsiteY36-226" fmla="*/ 1914998 h 1986950"/>
                <a:gd name="connsiteX37-227" fmla="*/ 1617943 w 1618734"/>
                <a:gd name="connsiteY37-228" fmla="*/ 1986950 h 1986950"/>
                <a:gd name="connsiteX0-229" fmla="*/ 564803 w 1617943"/>
                <a:gd name="connsiteY0-230" fmla="*/ 1980340 h 1986950"/>
                <a:gd name="connsiteX1-231" fmla="*/ 210037 w 1617943"/>
                <a:gd name="connsiteY1-232" fmla="*/ 1904444 h 1986950"/>
                <a:gd name="connsiteX2-233" fmla="*/ 40595 w 1617943"/>
                <a:gd name="connsiteY2-234" fmla="*/ 1718530 h 1986950"/>
                <a:gd name="connsiteX3-235" fmla="*/ 0 w 1617943"/>
                <a:gd name="connsiteY3-236" fmla="*/ 1336700 h 1986950"/>
                <a:gd name="connsiteX4-237" fmla="*/ 0 w 1617943"/>
                <a:gd name="connsiteY4-238" fmla="*/ 1186086 h 1986950"/>
                <a:gd name="connsiteX5-239" fmla="*/ 475376 w 1617943"/>
                <a:gd name="connsiteY5-240" fmla="*/ 1186086 h 1986950"/>
                <a:gd name="connsiteX6-241" fmla="*/ 475376 w 1617943"/>
                <a:gd name="connsiteY6-242" fmla="*/ 1495551 h 1986950"/>
                <a:gd name="connsiteX7-243" fmla="*/ 490085 w 1617943"/>
                <a:gd name="connsiteY7-244" fmla="*/ 1652636 h 1986950"/>
                <a:gd name="connsiteX8-245" fmla="*/ 555390 w 1617943"/>
                <a:gd name="connsiteY8-246" fmla="*/ 1686172 h 1986950"/>
                <a:gd name="connsiteX9-247" fmla="*/ 628344 w 1617943"/>
                <a:gd name="connsiteY9-248" fmla="*/ 1643811 h 1986950"/>
                <a:gd name="connsiteX10-249" fmla="*/ 645994 w 1617943"/>
                <a:gd name="connsiteY10-250" fmla="*/ 1422597 h 1986950"/>
                <a:gd name="connsiteX11-251" fmla="*/ 645994 w 1617943"/>
                <a:gd name="connsiteY11-252" fmla="*/ 1290810 h 1986950"/>
                <a:gd name="connsiteX12-253" fmla="*/ 621284 w 1617943"/>
                <a:gd name="connsiteY12-254" fmla="*/ 1130782 h 1986950"/>
                <a:gd name="connsiteX13-255" fmla="*/ 548330 w 1617943"/>
                <a:gd name="connsiteY13-256" fmla="*/ 1064300 h 1986950"/>
                <a:gd name="connsiteX14-257" fmla="*/ 361239 w 1617943"/>
                <a:gd name="connsiteY14-258" fmla="*/ 1046062 h 1986950"/>
                <a:gd name="connsiteX15-259" fmla="*/ 361239 w 1617943"/>
                <a:gd name="connsiteY15-260" fmla="*/ 769544 h 1986950"/>
                <a:gd name="connsiteX16-261" fmla="*/ 570687 w 1617943"/>
                <a:gd name="connsiteY16-262" fmla="*/ 756600 h 1986950"/>
                <a:gd name="connsiteX17-263" fmla="*/ 628344 w 1617943"/>
                <a:gd name="connsiteY17-264" fmla="*/ 700120 h 1986950"/>
                <a:gd name="connsiteX18-265" fmla="*/ 645994 w 1617943"/>
                <a:gd name="connsiteY18-266" fmla="*/ 563626 h 1986950"/>
                <a:gd name="connsiteX19-267" fmla="*/ 645994 w 1617943"/>
                <a:gd name="connsiteY19-268" fmla="*/ 457726 h 1986950"/>
                <a:gd name="connsiteX20-269" fmla="*/ 625402 w 1617943"/>
                <a:gd name="connsiteY20-270" fmla="*/ 325938 h 1986950"/>
                <a:gd name="connsiteX21-271" fmla="*/ 561273 w 1617943"/>
                <a:gd name="connsiteY21-272" fmla="*/ 294168 h 1986950"/>
                <a:gd name="connsiteX22-273" fmla="*/ 493615 w 1617943"/>
                <a:gd name="connsiteY22-274" fmla="*/ 327703 h 1986950"/>
                <a:gd name="connsiteX23-275" fmla="*/ 475376 w 1617943"/>
                <a:gd name="connsiteY23-276" fmla="*/ 470669 h 1986950"/>
                <a:gd name="connsiteX24-277" fmla="*/ 475376 w 1617943"/>
                <a:gd name="connsiteY24-278" fmla="*/ 627167 h 1986950"/>
                <a:gd name="connsiteX25-279" fmla="*/ 0 w 1617943"/>
                <a:gd name="connsiteY25-280" fmla="*/ 627167 h 1986950"/>
                <a:gd name="connsiteX26-281" fmla="*/ 0 w 1617943"/>
                <a:gd name="connsiteY26-282" fmla="*/ 464786 h 1986950"/>
                <a:gd name="connsiteX27-283" fmla="*/ 124728 w 1617943"/>
                <a:gd name="connsiteY27-284" fmla="*/ 95899 h 1986950"/>
                <a:gd name="connsiteX28-285" fmla="*/ 521266 w 1617943"/>
                <a:gd name="connsiteY28-286" fmla="*/ 0 h 1986950"/>
                <a:gd name="connsiteX29-287" fmla="*/ 982522 w 1617943"/>
                <a:gd name="connsiteY29-288" fmla="*/ 132872 h 1986950"/>
                <a:gd name="connsiteX30-289" fmla="*/ 1103719 w 1617943"/>
                <a:gd name="connsiteY30-290" fmla="*/ 502090 h 1986950"/>
                <a:gd name="connsiteX31-291" fmla="*/ 1060182 w 1617943"/>
                <a:gd name="connsiteY31-292" fmla="*/ 733150 h 1986950"/>
                <a:gd name="connsiteX32-293" fmla="*/ 907215 w 1617943"/>
                <a:gd name="connsiteY32-294" fmla="*/ 863089 h 1986950"/>
                <a:gd name="connsiteX33-295" fmla="*/ 1068419 w 1617943"/>
                <a:gd name="connsiteY33-296" fmla="*/ 982586 h 1986950"/>
                <a:gd name="connsiteX34-297" fmla="*/ 1121369 w 1617943"/>
                <a:gd name="connsiteY34-298" fmla="*/ 1371687 h 1986950"/>
                <a:gd name="connsiteX35-299" fmla="*/ 1069596 w 1617943"/>
                <a:gd name="connsiteY35-300" fmla="*/ 1724276 h 1986950"/>
                <a:gd name="connsiteX36-301" fmla="*/ 890742 w 1617943"/>
                <a:gd name="connsiteY36-302" fmla="*/ 1914998 h 1986950"/>
                <a:gd name="connsiteX37-303" fmla="*/ 1617943 w 1617943"/>
                <a:gd name="connsiteY37-304" fmla="*/ 1986950 h 1986950"/>
                <a:gd name="connsiteX0-305" fmla="*/ 564803 w 1656500"/>
                <a:gd name="connsiteY0-306" fmla="*/ 1980340 h 1980340"/>
                <a:gd name="connsiteX1-307" fmla="*/ 210037 w 1656500"/>
                <a:gd name="connsiteY1-308" fmla="*/ 1904444 h 1980340"/>
                <a:gd name="connsiteX2-309" fmla="*/ 40595 w 1656500"/>
                <a:gd name="connsiteY2-310" fmla="*/ 1718530 h 1980340"/>
                <a:gd name="connsiteX3-311" fmla="*/ 0 w 1656500"/>
                <a:gd name="connsiteY3-312" fmla="*/ 1336700 h 1980340"/>
                <a:gd name="connsiteX4-313" fmla="*/ 0 w 1656500"/>
                <a:gd name="connsiteY4-314" fmla="*/ 1186086 h 1980340"/>
                <a:gd name="connsiteX5-315" fmla="*/ 475376 w 1656500"/>
                <a:gd name="connsiteY5-316" fmla="*/ 1186086 h 1980340"/>
                <a:gd name="connsiteX6-317" fmla="*/ 475376 w 1656500"/>
                <a:gd name="connsiteY6-318" fmla="*/ 1495551 h 1980340"/>
                <a:gd name="connsiteX7-319" fmla="*/ 490085 w 1656500"/>
                <a:gd name="connsiteY7-320" fmla="*/ 1652636 h 1980340"/>
                <a:gd name="connsiteX8-321" fmla="*/ 555390 w 1656500"/>
                <a:gd name="connsiteY8-322" fmla="*/ 1686172 h 1980340"/>
                <a:gd name="connsiteX9-323" fmla="*/ 628344 w 1656500"/>
                <a:gd name="connsiteY9-324" fmla="*/ 1643811 h 1980340"/>
                <a:gd name="connsiteX10-325" fmla="*/ 645994 w 1656500"/>
                <a:gd name="connsiteY10-326" fmla="*/ 1422597 h 1980340"/>
                <a:gd name="connsiteX11-327" fmla="*/ 645994 w 1656500"/>
                <a:gd name="connsiteY11-328" fmla="*/ 1290810 h 1980340"/>
                <a:gd name="connsiteX12-329" fmla="*/ 621284 w 1656500"/>
                <a:gd name="connsiteY12-330" fmla="*/ 1130782 h 1980340"/>
                <a:gd name="connsiteX13-331" fmla="*/ 548330 w 1656500"/>
                <a:gd name="connsiteY13-332" fmla="*/ 1064300 h 1980340"/>
                <a:gd name="connsiteX14-333" fmla="*/ 361239 w 1656500"/>
                <a:gd name="connsiteY14-334" fmla="*/ 1046062 h 1980340"/>
                <a:gd name="connsiteX15-335" fmla="*/ 361239 w 1656500"/>
                <a:gd name="connsiteY15-336" fmla="*/ 769544 h 1980340"/>
                <a:gd name="connsiteX16-337" fmla="*/ 570687 w 1656500"/>
                <a:gd name="connsiteY16-338" fmla="*/ 756600 h 1980340"/>
                <a:gd name="connsiteX17-339" fmla="*/ 628344 w 1656500"/>
                <a:gd name="connsiteY17-340" fmla="*/ 700120 h 1980340"/>
                <a:gd name="connsiteX18-341" fmla="*/ 645994 w 1656500"/>
                <a:gd name="connsiteY18-342" fmla="*/ 563626 h 1980340"/>
                <a:gd name="connsiteX19-343" fmla="*/ 645994 w 1656500"/>
                <a:gd name="connsiteY19-344" fmla="*/ 457726 h 1980340"/>
                <a:gd name="connsiteX20-345" fmla="*/ 625402 w 1656500"/>
                <a:gd name="connsiteY20-346" fmla="*/ 325938 h 1980340"/>
                <a:gd name="connsiteX21-347" fmla="*/ 561273 w 1656500"/>
                <a:gd name="connsiteY21-348" fmla="*/ 294168 h 1980340"/>
                <a:gd name="connsiteX22-349" fmla="*/ 493615 w 1656500"/>
                <a:gd name="connsiteY22-350" fmla="*/ 327703 h 1980340"/>
                <a:gd name="connsiteX23-351" fmla="*/ 475376 w 1656500"/>
                <a:gd name="connsiteY23-352" fmla="*/ 470669 h 1980340"/>
                <a:gd name="connsiteX24-353" fmla="*/ 475376 w 1656500"/>
                <a:gd name="connsiteY24-354" fmla="*/ 627167 h 1980340"/>
                <a:gd name="connsiteX25-355" fmla="*/ 0 w 1656500"/>
                <a:gd name="connsiteY25-356" fmla="*/ 627167 h 1980340"/>
                <a:gd name="connsiteX26-357" fmla="*/ 0 w 1656500"/>
                <a:gd name="connsiteY26-358" fmla="*/ 464786 h 1980340"/>
                <a:gd name="connsiteX27-359" fmla="*/ 124728 w 1656500"/>
                <a:gd name="connsiteY27-360" fmla="*/ 95899 h 1980340"/>
                <a:gd name="connsiteX28-361" fmla="*/ 521266 w 1656500"/>
                <a:gd name="connsiteY28-362" fmla="*/ 0 h 1980340"/>
                <a:gd name="connsiteX29-363" fmla="*/ 982522 w 1656500"/>
                <a:gd name="connsiteY29-364" fmla="*/ 132872 h 1980340"/>
                <a:gd name="connsiteX30-365" fmla="*/ 1103719 w 1656500"/>
                <a:gd name="connsiteY30-366" fmla="*/ 502090 h 1980340"/>
                <a:gd name="connsiteX31-367" fmla="*/ 1060182 w 1656500"/>
                <a:gd name="connsiteY31-368" fmla="*/ 733150 h 1980340"/>
                <a:gd name="connsiteX32-369" fmla="*/ 907215 w 1656500"/>
                <a:gd name="connsiteY32-370" fmla="*/ 863089 h 1980340"/>
                <a:gd name="connsiteX33-371" fmla="*/ 1068419 w 1656500"/>
                <a:gd name="connsiteY33-372" fmla="*/ 982586 h 1980340"/>
                <a:gd name="connsiteX34-373" fmla="*/ 1121369 w 1656500"/>
                <a:gd name="connsiteY34-374" fmla="*/ 1371687 h 1980340"/>
                <a:gd name="connsiteX35-375" fmla="*/ 1069596 w 1656500"/>
                <a:gd name="connsiteY35-376" fmla="*/ 1724276 h 1980340"/>
                <a:gd name="connsiteX36-377" fmla="*/ 890742 w 1656500"/>
                <a:gd name="connsiteY36-378" fmla="*/ 1914998 h 1980340"/>
                <a:gd name="connsiteX37-379" fmla="*/ 1656500 w 1656500"/>
                <a:gd name="connsiteY37-380" fmla="*/ 1926362 h 1980340"/>
                <a:gd name="connsiteX0-381" fmla="*/ 564803 w 1656500"/>
                <a:gd name="connsiteY0-382" fmla="*/ 1980340 h 1980340"/>
                <a:gd name="connsiteX1-383" fmla="*/ 210037 w 1656500"/>
                <a:gd name="connsiteY1-384" fmla="*/ 1904444 h 1980340"/>
                <a:gd name="connsiteX2-385" fmla="*/ 40595 w 1656500"/>
                <a:gd name="connsiteY2-386" fmla="*/ 1718530 h 1980340"/>
                <a:gd name="connsiteX3-387" fmla="*/ 0 w 1656500"/>
                <a:gd name="connsiteY3-388" fmla="*/ 1336700 h 1980340"/>
                <a:gd name="connsiteX4-389" fmla="*/ 0 w 1656500"/>
                <a:gd name="connsiteY4-390" fmla="*/ 1186086 h 1980340"/>
                <a:gd name="connsiteX5-391" fmla="*/ 475376 w 1656500"/>
                <a:gd name="connsiteY5-392" fmla="*/ 1186086 h 1980340"/>
                <a:gd name="connsiteX6-393" fmla="*/ 475376 w 1656500"/>
                <a:gd name="connsiteY6-394" fmla="*/ 1495551 h 1980340"/>
                <a:gd name="connsiteX7-395" fmla="*/ 490085 w 1656500"/>
                <a:gd name="connsiteY7-396" fmla="*/ 1652636 h 1980340"/>
                <a:gd name="connsiteX8-397" fmla="*/ 555390 w 1656500"/>
                <a:gd name="connsiteY8-398" fmla="*/ 1686172 h 1980340"/>
                <a:gd name="connsiteX9-399" fmla="*/ 628344 w 1656500"/>
                <a:gd name="connsiteY9-400" fmla="*/ 1643811 h 1980340"/>
                <a:gd name="connsiteX10-401" fmla="*/ 645994 w 1656500"/>
                <a:gd name="connsiteY10-402" fmla="*/ 1422597 h 1980340"/>
                <a:gd name="connsiteX11-403" fmla="*/ 645994 w 1656500"/>
                <a:gd name="connsiteY11-404" fmla="*/ 1290810 h 1980340"/>
                <a:gd name="connsiteX12-405" fmla="*/ 621284 w 1656500"/>
                <a:gd name="connsiteY12-406" fmla="*/ 1130782 h 1980340"/>
                <a:gd name="connsiteX13-407" fmla="*/ 548330 w 1656500"/>
                <a:gd name="connsiteY13-408" fmla="*/ 1064300 h 1980340"/>
                <a:gd name="connsiteX14-409" fmla="*/ 361239 w 1656500"/>
                <a:gd name="connsiteY14-410" fmla="*/ 1046062 h 1980340"/>
                <a:gd name="connsiteX15-411" fmla="*/ 361239 w 1656500"/>
                <a:gd name="connsiteY15-412" fmla="*/ 769544 h 1980340"/>
                <a:gd name="connsiteX16-413" fmla="*/ 570687 w 1656500"/>
                <a:gd name="connsiteY16-414" fmla="*/ 756600 h 1980340"/>
                <a:gd name="connsiteX17-415" fmla="*/ 628344 w 1656500"/>
                <a:gd name="connsiteY17-416" fmla="*/ 700120 h 1980340"/>
                <a:gd name="connsiteX18-417" fmla="*/ 645994 w 1656500"/>
                <a:gd name="connsiteY18-418" fmla="*/ 563626 h 1980340"/>
                <a:gd name="connsiteX19-419" fmla="*/ 645994 w 1656500"/>
                <a:gd name="connsiteY19-420" fmla="*/ 457726 h 1980340"/>
                <a:gd name="connsiteX20-421" fmla="*/ 625402 w 1656500"/>
                <a:gd name="connsiteY20-422" fmla="*/ 325938 h 1980340"/>
                <a:gd name="connsiteX21-423" fmla="*/ 561273 w 1656500"/>
                <a:gd name="connsiteY21-424" fmla="*/ 294168 h 1980340"/>
                <a:gd name="connsiteX22-425" fmla="*/ 493615 w 1656500"/>
                <a:gd name="connsiteY22-426" fmla="*/ 327703 h 1980340"/>
                <a:gd name="connsiteX23-427" fmla="*/ 475376 w 1656500"/>
                <a:gd name="connsiteY23-428" fmla="*/ 470669 h 1980340"/>
                <a:gd name="connsiteX24-429" fmla="*/ 475376 w 1656500"/>
                <a:gd name="connsiteY24-430" fmla="*/ 627167 h 1980340"/>
                <a:gd name="connsiteX25-431" fmla="*/ 0 w 1656500"/>
                <a:gd name="connsiteY25-432" fmla="*/ 627167 h 1980340"/>
                <a:gd name="connsiteX26-433" fmla="*/ 0 w 1656500"/>
                <a:gd name="connsiteY26-434" fmla="*/ 464786 h 1980340"/>
                <a:gd name="connsiteX27-435" fmla="*/ 124728 w 1656500"/>
                <a:gd name="connsiteY27-436" fmla="*/ 95899 h 1980340"/>
                <a:gd name="connsiteX28-437" fmla="*/ 521266 w 1656500"/>
                <a:gd name="connsiteY28-438" fmla="*/ 0 h 1980340"/>
                <a:gd name="connsiteX29-439" fmla="*/ 982522 w 1656500"/>
                <a:gd name="connsiteY29-440" fmla="*/ 132872 h 1980340"/>
                <a:gd name="connsiteX30-441" fmla="*/ 1103719 w 1656500"/>
                <a:gd name="connsiteY30-442" fmla="*/ 502090 h 1980340"/>
                <a:gd name="connsiteX31-443" fmla="*/ 1060182 w 1656500"/>
                <a:gd name="connsiteY31-444" fmla="*/ 733150 h 1980340"/>
                <a:gd name="connsiteX32-445" fmla="*/ 907215 w 1656500"/>
                <a:gd name="connsiteY32-446" fmla="*/ 863089 h 1980340"/>
                <a:gd name="connsiteX33-447" fmla="*/ 1068419 w 1656500"/>
                <a:gd name="connsiteY33-448" fmla="*/ 982586 h 1980340"/>
                <a:gd name="connsiteX34-449" fmla="*/ 1121369 w 1656500"/>
                <a:gd name="connsiteY34-450" fmla="*/ 1371687 h 1980340"/>
                <a:gd name="connsiteX35-451" fmla="*/ 1069596 w 1656500"/>
                <a:gd name="connsiteY35-452" fmla="*/ 1724276 h 1980340"/>
                <a:gd name="connsiteX36-453" fmla="*/ 890742 w 1656500"/>
                <a:gd name="connsiteY36-454" fmla="*/ 1914998 h 1980340"/>
                <a:gd name="connsiteX37-455" fmla="*/ 1656500 w 1656500"/>
                <a:gd name="connsiteY37-456" fmla="*/ 1926362 h 1980340"/>
                <a:gd name="connsiteX0-457" fmla="*/ 564803 w 1684040"/>
                <a:gd name="connsiteY0-458" fmla="*/ 1980340 h 1980340"/>
                <a:gd name="connsiteX1-459" fmla="*/ 210037 w 1684040"/>
                <a:gd name="connsiteY1-460" fmla="*/ 1904444 h 1980340"/>
                <a:gd name="connsiteX2-461" fmla="*/ 40595 w 1684040"/>
                <a:gd name="connsiteY2-462" fmla="*/ 1718530 h 1980340"/>
                <a:gd name="connsiteX3-463" fmla="*/ 0 w 1684040"/>
                <a:gd name="connsiteY3-464" fmla="*/ 1336700 h 1980340"/>
                <a:gd name="connsiteX4-465" fmla="*/ 0 w 1684040"/>
                <a:gd name="connsiteY4-466" fmla="*/ 1186086 h 1980340"/>
                <a:gd name="connsiteX5-467" fmla="*/ 475376 w 1684040"/>
                <a:gd name="connsiteY5-468" fmla="*/ 1186086 h 1980340"/>
                <a:gd name="connsiteX6-469" fmla="*/ 475376 w 1684040"/>
                <a:gd name="connsiteY6-470" fmla="*/ 1495551 h 1980340"/>
                <a:gd name="connsiteX7-471" fmla="*/ 490085 w 1684040"/>
                <a:gd name="connsiteY7-472" fmla="*/ 1652636 h 1980340"/>
                <a:gd name="connsiteX8-473" fmla="*/ 555390 w 1684040"/>
                <a:gd name="connsiteY8-474" fmla="*/ 1686172 h 1980340"/>
                <a:gd name="connsiteX9-475" fmla="*/ 628344 w 1684040"/>
                <a:gd name="connsiteY9-476" fmla="*/ 1643811 h 1980340"/>
                <a:gd name="connsiteX10-477" fmla="*/ 645994 w 1684040"/>
                <a:gd name="connsiteY10-478" fmla="*/ 1422597 h 1980340"/>
                <a:gd name="connsiteX11-479" fmla="*/ 645994 w 1684040"/>
                <a:gd name="connsiteY11-480" fmla="*/ 1290810 h 1980340"/>
                <a:gd name="connsiteX12-481" fmla="*/ 621284 w 1684040"/>
                <a:gd name="connsiteY12-482" fmla="*/ 1130782 h 1980340"/>
                <a:gd name="connsiteX13-483" fmla="*/ 548330 w 1684040"/>
                <a:gd name="connsiteY13-484" fmla="*/ 1064300 h 1980340"/>
                <a:gd name="connsiteX14-485" fmla="*/ 361239 w 1684040"/>
                <a:gd name="connsiteY14-486" fmla="*/ 1046062 h 1980340"/>
                <a:gd name="connsiteX15-487" fmla="*/ 361239 w 1684040"/>
                <a:gd name="connsiteY15-488" fmla="*/ 769544 h 1980340"/>
                <a:gd name="connsiteX16-489" fmla="*/ 570687 w 1684040"/>
                <a:gd name="connsiteY16-490" fmla="*/ 756600 h 1980340"/>
                <a:gd name="connsiteX17-491" fmla="*/ 628344 w 1684040"/>
                <a:gd name="connsiteY17-492" fmla="*/ 700120 h 1980340"/>
                <a:gd name="connsiteX18-493" fmla="*/ 645994 w 1684040"/>
                <a:gd name="connsiteY18-494" fmla="*/ 563626 h 1980340"/>
                <a:gd name="connsiteX19-495" fmla="*/ 645994 w 1684040"/>
                <a:gd name="connsiteY19-496" fmla="*/ 457726 h 1980340"/>
                <a:gd name="connsiteX20-497" fmla="*/ 625402 w 1684040"/>
                <a:gd name="connsiteY20-498" fmla="*/ 325938 h 1980340"/>
                <a:gd name="connsiteX21-499" fmla="*/ 561273 w 1684040"/>
                <a:gd name="connsiteY21-500" fmla="*/ 294168 h 1980340"/>
                <a:gd name="connsiteX22-501" fmla="*/ 493615 w 1684040"/>
                <a:gd name="connsiteY22-502" fmla="*/ 327703 h 1980340"/>
                <a:gd name="connsiteX23-503" fmla="*/ 475376 w 1684040"/>
                <a:gd name="connsiteY23-504" fmla="*/ 470669 h 1980340"/>
                <a:gd name="connsiteX24-505" fmla="*/ 475376 w 1684040"/>
                <a:gd name="connsiteY24-506" fmla="*/ 627167 h 1980340"/>
                <a:gd name="connsiteX25-507" fmla="*/ 0 w 1684040"/>
                <a:gd name="connsiteY25-508" fmla="*/ 627167 h 1980340"/>
                <a:gd name="connsiteX26-509" fmla="*/ 0 w 1684040"/>
                <a:gd name="connsiteY26-510" fmla="*/ 464786 h 1980340"/>
                <a:gd name="connsiteX27-511" fmla="*/ 124728 w 1684040"/>
                <a:gd name="connsiteY27-512" fmla="*/ 95899 h 1980340"/>
                <a:gd name="connsiteX28-513" fmla="*/ 521266 w 1684040"/>
                <a:gd name="connsiteY28-514" fmla="*/ 0 h 1980340"/>
                <a:gd name="connsiteX29-515" fmla="*/ 982522 w 1684040"/>
                <a:gd name="connsiteY29-516" fmla="*/ 132872 h 1980340"/>
                <a:gd name="connsiteX30-517" fmla="*/ 1103719 w 1684040"/>
                <a:gd name="connsiteY30-518" fmla="*/ 502090 h 1980340"/>
                <a:gd name="connsiteX31-519" fmla="*/ 1060182 w 1684040"/>
                <a:gd name="connsiteY31-520" fmla="*/ 733150 h 1980340"/>
                <a:gd name="connsiteX32-521" fmla="*/ 907215 w 1684040"/>
                <a:gd name="connsiteY32-522" fmla="*/ 863089 h 1980340"/>
                <a:gd name="connsiteX33-523" fmla="*/ 1068419 w 1684040"/>
                <a:gd name="connsiteY33-524" fmla="*/ 982586 h 1980340"/>
                <a:gd name="connsiteX34-525" fmla="*/ 1121369 w 1684040"/>
                <a:gd name="connsiteY34-526" fmla="*/ 1371687 h 1980340"/>
                <a:gd name="connsiteX35-527" fmla="*/ 1069596 w 1684040"/>
                <a:gd name="connsiteY35-528" fmla="*/ 1724276 h 1980340"/>
                <a:gd name="connsiteX36-529" fmla="*/ 890742 w 1684040"/>
                <a:gd name="connsiteY36-530" fmla="*/ 1914998 h 1980340"/>
                <a:gd name="connsiteX37-531" fmla="*/ 1684040 w 1684040"/>
                <a:gd name="connsiteY37-532" fmla="*/ 1948394 h 1980340"/>
                <a:gd name="connsiteX0-533" fmla="*/ 21144 w 2440282"/>
                <a:gd name="connsiteY0-534" fmla="*/ 1952799 h 1952799"/>
                <a:gd name="connsiteX1-535" fmla="*/ 966279 w 2440282"/>
                <a:gd name="connsiteY1-536" fmla="*/ 1904444 h 1952799"/>
                <a:gd name="connsiteX2-537" fmla="*/ 796837 w 2440282"/>
                <a:gd name="connsiteY2-538" fmla="*/ 1718530 h 1952799"/>
                <a:gd name="connsiteX3-539" fmla="*/ 756242 w 2440282"/>
                <a:gd name="connsiteY3-540" fmla="*/ 1336700 h 1952799"/>
                <a:gd name="connsiteX4-541" fmla="*/ 756242 w 2440282"/>
                <a:gd name="connsiteY4-542" fmla="*/ 1186086 h 1952799"/>
                <a:gd name="connsiteX5-543" fmla="*/ 1231618 w 2440282"/>
                <a:gd name="connsiteY5-544" fmla="*/ 1186086 h 1952799"/>
                <a:gd name="connsiteX6-545" fmla="*/ 1231618 w 2440282"/>
                <a:gd name="connsiteY6-546" fmla="*/ 1495551 h 1952799"/>
                <a:gd name="connsiteX7-547" fmla="*/ 1246327 w 2440282"/>
                <a:gd name="connsiteY7-548" fmla="*/ 1652636 h 1952799"/>
                <a:gd name="connsiteX8-549" fmla="*/ 1311632 w 2440282"/>
                <a:gd name="connsiteY8-550" fmla="*/ 1686172 h 1952799"/>
                <a:gd name="connsiteX9-551" fmla="*/ 1384586 w 2440282"/>
                <a:gd name="connsiteY9-552" fmla="*/ 1643811 h 1952799"/>
                <a:gd name="connsiteX10-553" fmla="*/ 1402236 w 2440282"/>
                <a:gd name="connsiteY10-554" fmla="*/ 1422597 h 1952799"/>
                <a:gd name="connsiteX11-555" fmla="*/ 1402236 w 2440282"/>
                <a:gd name="connsiteY11-556" fmla="*/ 1290810 h 1952799"/>
                <a:gd name="connsiteX12-557" fmla="*/ 1377526 w 2440282"/>
                <a:gd name="connsiteY12-558" fmla="*/ 1130782 h 1952799"/>
                <a:gd name="connsiteX13-559" fmla="*/ 1304572 w 2440282"/>
                <a:gd name="connsiteY13-560" fmla="*/ 1064300 h 1952799"/>
                <a:gd name="connsiteX14-561" fmla="*/ 1117481 w 2440282"/>
                <a:gd name="connsiteY14-562" fmla="*/ 1046062 h 1952799"/>
                <a:gd name="connsiteX15-563" fmla="*/ 1117481 w 2440282"/>
                <a:gd name="connsiteY15-564" fmla="*/ 769544 h 1952799"/>
                <a:gd name="connsiteX16-565" fmla="*/ 1326929 w 2440282"/>
                <a:gd name="connsiteY16-566" fmla="*/ 756600 h 1952799"/>
                <a:gd name="connsiteX17-567" fmla="*/ 1384586 w 2440282"/>
                <a:gd name="connsiteY17-568" fmla="*/ 700120 h 1952799"/>
                <a:gd name="connsiteX18-569" fmla="*/ 1402236 w 2440282"/>
                <a:gd name="connsiteY18-570" fmla="*/ 563626 h 1952799"/>
                <a:gd name="connsiteX19-571" fmla="*/ 1402236 w 2440282"/>
                <a:gd name="connsiteY19-572" fmla="*/ 457726 h 1952799"/>
                <a:gd name="connsiteX20-573" fmla="*/ 1381644 w 2440282"/>
                <a:gd name="connsiteY20-574" fmla="*/ 325938 h 1952799"/>
                <a:gd name="connsiteX21-575" fmla="*/ 1317515 w 2440282"/>
                <a:gd name="connsiteY21-576" fmla="*/ 294168 h 1952799"/>
                <a:gd name="connsiteX22-577" fmla="*/ 1249857 w 2440282"/>
                <a:gd name="connsiteY22-578" fmla="*/ 327703 h 1952799"/>
                <a:gd name="connsiteX23-579" fmla="*/ 1231618 w 2440282"/>
                <a:gd name="connsiteY23-580" fmla="*/ 470669 h 1952799"/>
                <a:gd name="connsiteX24-581" fmla="*/ 1231618 w 2440282"/>
                <a:gd name="connsiteY24-582" fmla="*/ 627167 h 1952799"/>
                <a:gd name="connsiteX25-583" fmla="*/ 756242 w 2440282"/>
                <a:gd name="connsiteY25-584" fmla="*/ 627167 h 1952799"/>
                <a:gd name="connsiteX26-585" fmla="*/ 756242 w 2440282"/>
                <a:gd name="connsiteY26-586" fmla="*/ 464786 h 1952799"/>
                <a:gd name="connsiteX27-587" fmla="*/ 880970 w 2440282"/>
                <a:gd name="connsiteY27-588" fmla="*/ 95899 h 1952799"/>
                <a:gd name="connsiteX28-589" fmla="*/ 1277508 w 2440282"/>
                <a:gd name="connsiteY28-590" fmla="*/ 0 h 1952799"/>
                <a:gd name="connsiteX29-591" fmla="*/ 1738764 w 2440282"/>
                <a:gd name="connsiteY29-592" fmla="*/ 132872 h 1952799"/>
                <a:gd name="connsiteX30-593" fmla="*/ 1859961 w 2440282"/>
                <a:gd name="connsiteY30-594" fmla="*/ 502090 h 1952799"/>
                <a:gd name="connsiteX31-595" fmla="*/ 1816424 w 2440282"/>
                <a:gd name="connsiteY31-596" fmla="*/ 733150 h 1952799"/>
                <a:gd name="connsiteX32-597" fmla="*/ 1663457 w 2440282"/>
                <a:gd name="connsiteY32-598" fmla="*/ 863089 h 1952799"/>
                <a:gd name="connsiteX33-599" fmla="*/ 1824661 w 2440282"/>
                <a:gd name="connsiteY33-600" fmla="*/ 982586 h 1952799"/>
                <a:gd name="connsiteX34-601" fmla="*/ 1877611 w 2440282"/>
                <a:gd name="connsiteY34-602" fmla="*/ 1371687 h 1952799"/>
                <a:gd name="connsiteX35-603" fmla="*/ 1825838 w 2440282"/>
                <a:gd name="connsiteY35-604" fmla="*/ 1724276 h 1952799"/>
                <a:gd name="connsiteX36-605" fmla="*/ 1646984 w 2440282"/>
                <a:gd name="connsiteY36-606" fmla="*/ 1914998 h 1952799"/>
                <a:gd name="connsiteX37-607" fmla="*/ 2440282 w 2440282"/>
                <a:gd name="connsiteY37-608" fmla="*/ 1948394 h 1952799"/>
                <a:gd name="connsiteX0-609" fmla="*/ 0 w 2419138"/>
                <a:gd name="connsiteY0-610" fmla="*/ 1952799 h 1952799"/>
                <a:gd name="connsiteX1-611" fmla="*/ 945135 w 2419138"/>
                <a:gd name="connsiteY1-612" fmla="*/ 1904444 h 1952799"/>
                <a:gd name="connsiteX2-613" fmla="*/ 775693 w 2419138"/>
                <a:gd name="connsiteY2-614" fmla="*/ 1718530 h 1952799"/>
                <a:gd name="connsiteX3-615" fmla="*/ 735098 w 2419138"/>
                <a:gd name="connsiteY3-616" fmla="*/ 1336700 h 1952799"/>
                <a:gd name="connsiteX4-617" fmla="*/ 735098 w 2419138"/>
                <a:gd name="connsiteY4-618" fmla="*/ 1186086 h 1952799"/>
                <a:gd name="connsiteX5-619" fmla="*/ 1210474 w 2419138"/>
                <a:gd name="connsiteY5-620" fmla="*/ 1186086 h 1952799"/>
                <a:gd name="connsiteX6-621" fmla="*/ 1210474 w 2419138"/>
                <a:gd name="connsiteY6-622" fmla="*/ 1495551 h 1952799"/>
                <a:gd name="connsiteX7-623" fmla="*/ 1225183 w 2419138"/>
                <a:gd name="connsiteY7-624" fmla="*/ 1652636 h 1952799"/>
                <a:gd name="connsiteX8-625" fmla="*/ 1290488 w 2419138"/>
                <a:gd name="connsiteY8-626" fmla="*/ 1686172 h 1952799"/>
                <a:gd name="connsiteX9-627" fmla="*/ 1363442 w 2419138"/>
                <a:gd name="connsiteY9-628" fmla="*/ 1643811 h 1952799"/>
                <a:gd name="connsiteX10-629" fmla="*/ 1381092 w 2419138"/>
                <a:gd name="connsiteY10-630" fmla="*/ 1422597 h 1952799"/>
                <a:gd name="connsiteX11-631" fmla="*/ 1381092 w 2419138"/>
                <a:gd name="connsiteY11-632" fmla="*/ 1290810 h 1952799"/>
                <a:gd name="connsiteX12-633" fmla="*/ 1356382 w 2419138"/>
                <a:gd name="connsiteY12-634" fmla="*/ 1130782 h 1952799"/>
                <a:gd name="connsiteX13-635" fmla="*/ 1283428 w 2419138"/>
                <a:gd name="connsiteY13-636" fmla="*/ 1064300 h 1952799"/>
                <a:gd name="connsiteX14-637" fmla="*/ 1096337 w 2419138"/>
                <a:gd name="connsiteY14-638" fmla="*/ 1046062 h 1952799"/>
                <a:gd name="connsiteX15-639" fmla="*/ 1096337 w 2419138"/>
                <a:gd name="connsiteY15-640" fmla="*/ 769544 h 1952799"/>
                <a:gd name="connsiteX16-641" fmla="*/ 1305785 w 2419138"/>
                <a:gd name="connsiteY16-642" fmla="*/ 756600 h 1952799"/>
                <a:gd name="connsiteX17-643" fmla="*/ 1363442 w 2419138"/>
                <a:gd name="connsiteY17-644" fmla="*/ 700120 h 1952799"/>
                <a:gd name="connsiteX18-645" fmla="*/ 1381092 w 2419138"/>
                <a:gd name="connsiteY18-646" fmla="*/ 563626 h 1952799"/>
                <a:gd name="connsiteX19-647" fmla="*/ 1381092 w 2419138"/>
                <a:gd name="connsiteY19-648" fmla="*/ 457726 h 1952799"/>
                <a:gd name="connsiteX20-649" fmla="*/ 1360500 w 2419138"/>
                <a:gd name="connsiteY20-650" fmla="*/ 325938 h 1952799"/>
                <a:gd name="connsiteX21-651" fmla="*/ 1296371 w 2419138"/>
                <a:gd name="connsiteY21-652" fmla="*/ 294168 h 1952799"/>
                <a:gd name="connsiteX22-653" fmla="*/ 1228713 w 2419138"/>
                <a:gd name="connsiteY22-654" fmla="*/ 327703 h 1952799"/>
                <a:gd name="connsiteX23-655" fmla="*/ 1210474 w 2419138"/>
                <a:gd name="connsiteY23-656" fmla="*/ 470669 h 1952799"/>
                <a:gd name="connsiteX24-657" fmla="*/ 1210474 w 2419138"/>
                <a:gd name="connsiteY24-658" fmla="*/ 627167 h 1952799"/>
                <a:gd name="connsiteX25-659" fmla="*/ 735098 w 2419138"/>
                <a:gd name="connsiteY25-660" fmla="*/ 627167 h 1952799"/>
                <a:gd name="connsiteX26-661" fmla="*/ 735098 w 2419138"/>
                <a:gd name="connsiteY26-662" fmla="*/ 464786 h 1952799"/>
                <a:gd name="connsiteX27-663" fmla="*/ 859826 w 2419138"/>
                <a:gd name="connsiteY27-664" fmla="*/ 95899 h 1952799"/>
                <a:gd name="connsiteX28-665" fmla="*/ 1256364 w 2419138"/>
                <a:gd name="connsiteY28-666" fmla="*/ 0 h 1952799"/>
                <a:gd name="connsiteX29-667" fmla="*/ 1717620 w 2419138"/>
                <a:gd name="connsiteY29-668" fmla="*/ 132872 h 1952799"/>
                <a:gd name="connsiteX30-669" fmla="*/ 1838817 w 2419138"/>
                <a:gd name="connsiteY30-670" fmla="*/ 502090 h 1952799"/>
                <a:gd name="connsiteX31-671" fmla="*/ 1795280 w 2419138"/>
                <a:gd name="connsiteY31-672" fmla="*/ 733150 h 1952799"/>
                <a:gd name="connsiteX32-673" fmla="*/ 1642313 w 2419138"/>
                <a:gd name="connsiteY32-674" fmla="*/ 863089 h 1952799"/>
                <a:gd name="connsiteX33-675" fmla="*/ 1803517 w 2419138"/>
                <a:gd name="connsiteY33-676" fmla="*/ 982586 h 1952799"/>
                <a:gd name="connsiteX34-677" fmla="*/ 1856467 w 2419138"/>
                <a:gd name="connsiteY34-678" fmla="*/ 1371687 h 1952799"/>
                <a:gd name="connsiteX35-679" fmla="*/ 1804694 w 2419138"/>
                <a:gd name="connsiteY35-680" fmla="*/ 1724276 h 1952799"/>
                <a:gd name="connsiteX36-681" fmla="*/ 1625840 w 2419138"/>
                <a:gd name="connsiteY36-682" fmla="*/ 1914998 h 1952799"/>
                <a:gd name="connsiteX37-683" fmla="*/ 2419138 w 2419138"/>
                <a:gd name="connsiteY37-684" fmla="*/ 1948394 h 1952799"/>
                <a:gd name="connsiteX0-685" fmla="*/ 0 w 2446678"/>
                <a:gd name="connsiteY0-686" fmla="*/ 1919751 h 1948394"/>
                <a:gd name="connsiteX1-687" fmla="*/ 972675 w 2446678"/>
                <a:gd name="connsiteY1-688" fmla="*/ 1904444 h 1948394"/>
                <a:gd name="connsiteX2-689" fmla="*/ 803233 w 2446678"/>
                <a:gd name="connsiteY2-690" fmla="*/ 1718530 h 1948394"/>
                <a:gd name="connsiteX3-691" fmla="*/ 762638 w 2446678"/>
                <a:gd name="connsiteY3-692" fmla="*/ 1336700 h 1948394"/>
                <a:gd name="connsiteX4-693" fmla="*/ 762638 w 2446678"/>
                <a:gd name="connsiteY4-694" fmla="*/ 1186086 h 1948394"/>
                <a:gd name="connsiteX5-695" fmla="*/ 1238014 w 2446678"/>
                <a:gd name="connsiteY5-696" fmla="*/ 1186086 h 1948394"/>
                <a:gd name="connsiteX6-697" fmla="*/ 1238014 w 2446678"/>
                <a:gd name="connsiteY6-698" fmla="*/ 1495551 h 1948394"/>
                <a:gd name="connsiteX7-699" fmla="*/ 1252723 w 2446678"/>
                <a:gd name="connsiteY7-700" fmla="*/ 1652636 h 1948394"/>
                <a:gd name="connsiteX8-701" fmla="*/ 1318028 w 2446678"/>
                <a:gd name="connsiteY8-702" fmla="*/ 1686172 h 1948394"/>
                <a:gd name="connsiteX9-703" fmla="*/ 1390982 w 2446678"/>
                <a:gd name="connsiteY9-704" fmla="*/ 1643811 h 1948394"/>
                <a:gd name="connsiteX10-705" fmla="*/ 1408632 w 2446678"/>
                <a:gd name="connsiteY10-706" fmla="*/ 1422597 h 1948394"/>
                <a:gd name="connsiteX11-707" fmla="*/ 1408632 w 2446678"/>
                <a:gd name="connsiteY11-708" fmla="*/ 1290810 h 1948394"/>
                <a:gd name="connsiteX12-709" fmla="*/ 1383922 w 2446678"/>
                <a:gd name="connsiteY12-710" fmla="*/ 1130782 h 1948394"/>
                <a:gd name="connsiteX13-711" fmla="*/ 1310968 w 2446678"/>
                <a:gd name="connsiteY13-712" fmla="*/ 1064300 h 1948394"/>
                <a:gd name="connsiteX14-713" fmla="*/ 1123877 w 2446678"/>
                <a:gd name="connsiteY14-714" fmla="*/ 1046062 h 1948394"/>
                <a:gd name="connsiteX15-715" fmla="*/ 1123877 w 2446678"/>
                <a:gd name="connsiteY15-716" fmla="*/ 769544 h 1948394"/>
                <a:gd name="connsiteX16-717" fmla="*/ 1333325 w 2446678"/>
                <a:gd name="connsiteY16-718" fmla="*/ 756600 h 1948394"/>
                <a:gd name="connsiteX17-719" fmla="*/ 1390982 w 2446678"/>
                <a:gd name="connsiteY17-720" fmla="*/ 700120 h 1948394"/>
                <a:gd name="connsiteX18-721" fmla="*/ 1408632 w 2446678"/>
                <a:gd name="connsiteY18-722" fmla="*/ 563626 h 1948394"/>
                <a:gd name="connsiteX19-723" fmla="*/ 1408632 w 2446678"/>
                <a:gd name="connsiteY19-724" fmla="*/ 457726 h 1948394"/>
                <a:gd name="connsiteX20-725" fmla="*/ 1388040 w 2446678"/>
                <a:gd name="connsiteY20-726" fmla="*/ 325938 h 1948394"/>
                <a:gd name="connsiteX21-727" fmla="*/ 1323911 w 2446678"/>
                <a:gd name="connsiteY21-728" fmla="*/ 294168 h 1948394"/>
                <a:gd name="connsiteX22-729" fmla="*/ 1256253 w 2446678"/>
                <a:gd name="connsiteY22-730" fmla="*/ 327703 h 1948394"/>
                <a:gd name="connsiteX23-731" fmla="*/ 1238014 w 2446678"/>
                <a:gd name="connsiteY23-732" fmla="*/ 470669 h 1948394"/>
                <a:gd name="connsiteX24-733" fmla="*/ 1238014 w 2446678"/>
                <a:gd name="connsiteY24-734" fmla="*/ 627167 h 1948394"/>
                <a:gd name="connsiteX25-735" fmla="*/ 762638 w 2446678"/>
                <a:gd name="connsiteY25-736" fmla="*/ 627167 h 1948394"/>
                <a:gd name="connsiteX26-737" fmla="*/ 762638 w 2446678"/>
                <a:gd name="connsiteY26-738" fmla="*/ 464786 h 1948394"/>
                <a:gd name="connsiteX27-739" fmla="*/ 887366 w 2446678"/>
                <a:gd name="connsiteY27-740" fmla="*/ 95899 h 1948394"/>
                <a:gd name="connsiteX28-741" fmla="*/ 1283904 w 2446678"/>
                <a:gd name="connsiteY28-742" fmla="*/ 0 h 1948394"/>
                <a:gd name="connsiteX29-743" fmla="*/ 1745160 w 2446678"/>
                <a:gd name="connsiteY29-744" fmla="*/ 132872 h 1948394"/>
                <a:gd name="connsiteX30-745" fmla="*/ 1866357 w 2446678"/>
                <a:gd name="connsiteY30-746" fmla="*/ 502090 h 1948394"/>
                <a:gd name="connsiteX31-747" fmla="*/ 1822820 w 2446678"/>
                <a:gd name="connsiteY31-748" fmla="*/ 733150 h 1948394"/>
                <a:gd name="connsiteX32-749" fmla="*/ 1669853 w 2446678"/>
                <a:gd name="connsiteY32-750" fmla="*/ 863089 h 1948394"/>
                <a:gd name="connsiteX33-751" fmla="*/ 1831057 w 2446678"/>
                <a:gd name="connsiteY33-752" fmla="*/ 982586 h 1948394"/>
                <a:gd name="connsiteX34-753" fmla="*/ 1884007 w 2446678"/>
                <a:gd name="connsiteY34-754" fmla="*/ 1371687 h 1948394"/>
                <a:gd name="connsiteX35-755" fmla="*/ 1832234 w 2446678"/>
                <a:gd name="connsiteY35-756" fmla="*/ 1724276 h 1948394"/>
                <a:gd name="connsiteX36-757" fmla="*/ 1653380 w 2446678"/>
                <a:gd name="connsiteY36-758" fmla="*/ 1914998 h 1948394"/>
                <a:gd name="connsiteX37-759" fmla="*/ 2446678 w 2446678"/>
                <a:gd name="connsiteY37-760" fmla="*/ 1948394 h 1948394"/>
                <a:gd name="connsiteX0-761" fmla="*/ 0 w 2516447"/>
                <a:gd name="connsiteY0-762" fmla="*/ 1908735 h 1948394"/>
                <a:gd name="connsiteX1-763" fmla="*/ 1042444 w 2516447"/>
                <a:gd name="connsiteY1-764" fmla="*/ 1904444 h 1948394"/>
                <a:gd name="connsiteX2-765" fmla="*/ 873002 w 2516447"/>
                <a:gd name="connsiteY2-766" fmla="*/ 1718530 h 1948394"/>
                <a:gd name="connsiteX3-767" fmla="*/ 832407 w 2516447"/>
                <a:gd name="connsiteY3-768" fmla="*/ 1336700 h 1948394"/>
                <a:gd name="connsiteX4-769" fmla="*/ 832407 w 2516447"/>
                <a:gd name="connsiteY4-770" fmla="*/ 1186086 h 1948394"/>
                <a:gd name="connsiteX5-771" fmla="*/ 1307783 w 2516447"/>
                <a:gd name="connsiteY5-772" fmla="*/ 1186086 h 1948394"/>
                <a:gd name="connsiteX6-773" fmla="*/ 1307783 w 2516447"/>
                <a:gd name="connsiteY6-774" fmla="*/ 1495551 h 1948394"/>
                <a:gd name="connsiteX7-775" fmla="*/ 1322492 w 2516447"/>
                <a:gd name="connsiteY7-776" fmla="*/ 1652636 h 1948394"/>
                <a:gd name="connsiteX8-777" fmla="*/ 1387797 w 2516447"/>
                <a:gd name="connsiteY8-778" fmla="*/ 1686172 h 1948394"/>
                <a:gd name="connsiteX9-779" fmla="*/ 1460751 w 2516447"/>
                <a:gd name="connsiteY9-780" fmla="*/ 1643811 h 1948394"/>
                <a:gd name="connsiteX10-781" fmla="*/ 1478401 w 2516447"/>
                <a:gd name="connsiteY10-782" fmla="*/ 1422597 h 1948394"/>
                <a:gd name="connsiteX11-783" fmla="*/ 1478401 w 2516447"/>
                <a:gd name="connsiteY11-784" fmla="*/ 1290810 h 1948394"/>
                <a:gd name="connsiteX12-785" fmla="*/ 1453691 w 2516447"/>
                <a:gd name="connsiteY12-786" fmla="*/ 1130782 h 1948394"/>
                <a:gd name="connsiteX13-787" fmla="*/ 1380737 w 2516447"/>
                <a:gd name="connsiteY13-788" fmla="*/ 1064300 h 1948394"/>
                <a:gd name="connsiteX14-789" fmla="*/ 1193646 w 2516447"/>
                <a:gd name="connsiteY14-790" fmla="*/ 1046062 h 1948394"/>
                <a:gd name="connsiteX15-791" fmla="*/ 1193646 w 2516447"/>
                <a:gd name="connsiteY15-792" fmla="*/ 769544 h 1948394"/>
                <a:gd name="connsiteX16-793" fmla="*/ 1403094 w 2516447"/>
                <a:gd name="connsiteY16-794" fmla="*/ 756600 h 1948394"/>
                <a:gd name="connsiteX17-795" fmla="*/ 1460751 w 2516447"/>
                <a:gd name="connsiteY17-796" fmla="*/ 700120 h 1948394"/>
                <a:gd name="connsiteX18-797" fmla="*/ 1478401 w 2516447"/>
                <a:gd name="connsiteY18-798" fmla="*/ 563626 h 1948394"/>
                <a:gd name="connsiteX19-799" fmla="*/ 1478401 w 2516447"/>
                <a:gd name="connsiteY19-800" fmla="*/ 457726 h 1948394"/>
                <a:gd name="connsiteX20-801" fmla="*/ 1457809 w 2516447"/>
                <a:gd name="connsiteY20-802" fmla="*/ 325938 h 1948394"/>
                <a:gd name="connsiteX21-803" fmla="*/ 1393680 w 2516447"/>
                <a:gd name="connsiteY21-804" fmla="*/ 294168 h 1948394"/>
                <a:gd name="connsiteX22-805" fmla="*/ 1326022 w 2516447"/>
                <a:gd name="connsiteY22-806" fmla="*/ 327703 h 1948394"/>
                <a:gd name="connsiteX23-807" fmla="*/ 1307783 w 2516447"/>
                <a:gd name="connsiteY23-808" fmla="*/ 470669 h 1948394"/>
                <a:gd name="connsiteX24-809" fmla="*/ 1307783 w 2516447"/>
                <a:gd name="connsiteY24-810" fmla="*/ 627167 h 1948394"/>
                <a:gd name="connsiteX25-811" fmla="*/ 832407 w 2516447"/>
                <a:gd name="connsiteY25-812" fmla="*/ 627167 h 1948394"/>
                <a:gd name="connsiteX26-813" fmla="*/ 832407 w 2516447"/>
                <a:gd name="connsiteY26-814" fmla="*/ 464786 h 1948394"/>
                <a:gd name="connsiteX27-815" fmla="*/ 957135 w 2516447"/>
                <a:gd name="connsiteY27-816" fmla="*/ 95899 h 1948394"/>
                <a:gd name="connsiteX28-817" fmla="*/ 1353673 w 2516447"/>
                <a:gd name="connsiteY28-818" fmla="*/ 0 h 1948394"/>
                <a:gd name="connsiteX29-819" fmla="*/ 1814929 w 2516447"/>
                <a:gd name="connsiteY29-820" fmla="*/ 132872 h 1948394"/>
                <a:gd name="connsiteX30-821" fmla="*/ 1936126 w 2516447"/>
                <a:gd name="connsiteY30-822" fmla="*/ 502090 h 1948394"/>
                <a:gd name="connsiteX31-823" fmla="*/ 1892589 w 2516447"/>
                <a:gd name="connsiteY31-824" fmla="*/ 733150 h 1948394"/>
                <a:gd name="connsiteX32-825" fmla="*/ 1739622 w 2516447"/>
                <a:gd name="connsiteY32-826" fmla="*/ 863089 h 1948394"/>
                <a:gd name="connsiteX33-827" fmla="*/ 1900826 w 2516447"/>
                <a:gd name="connsiteY33-828" fmla="*/ 982586 h 1948394"/>
                <a:gd name="connsiteX34-829" fmla="*/ 1953776 w 2516447"/>
                <a:gd name="connsiteY34-830" fmla="*/ 1371687 h 1948394"/>
                <a:gd name="connsiteX35-831" fmla="*/ 1902003 w 2516447"/>
                <a:gd name="connsiteY35-832" fmla="*/ 1724276 h 1948394"/>
                <a:gd name="connsiteX36-833" fmla="*/ 1723149 w 2516447"/>
                <a:gd name="connsiteY36-834" fmla="*/ 1914998 h 1948394"/>
                <a:gd name="connsiteX37-835" fmla="*/ 2516447 w 2516447"/>
                <a:gd name="connsiteY37-836" fmla="*/ 1948394 h 1948394"/>
                <a:gd name="connsiteX0-837" fmla="*/ 0 w 2516447"/>
                <a:gd name="connsiteY0-838" fmla="*/ 1908735 h 1948394"/>
                <a:gd name="connsiteX1-839" fmla="*/ 1042444 w 2516447"/>
                <a:gd name="connsiteY1-840" fmla="*/ 1904444 h 1948394"/>
                <a:gd name="connsiteX2-841" fmla="*/ 873002 w 2516447"/>
                <a:gd name="connsiteY2-842" fmla="*/ 1718530 h 1948394"/>
                <a:gd name="connsiteX3-843" fmla="*/ 832407 w 2516447"/>
                <a:gd name="connsiteY3-844" fmla="*/ 1336700 h 1948394"/>
                <a:gd name="connsiteX4-845" fmla="*/ 832407 w 2516447"/>
                <a:gd name="connsiteY4-846" fmla="*/ 1186086 h 1948394"/>
                <a:gd name="connsiteX5-847" fmla="*/ 1307783 w 2516447"/>
                <a:gd name="connsiteY5-848" fmla="*/ 1186086 h 1948394"/>
                <a:gd name="connsiteX6-849" fmla="*/ 1307783 w 2516447"/>
                <a:gd name="connsiteY6-850" fmla="*/ 1495551 h 1948394"/>
                <a:gd name="connsiteX7-851" fmla="*/ 1322492 w 2516447"/>
                <a:gd name="connsiteY7-852" fmla="*/ 1652636 h 1948394"/>
                <a:gd name="connsiteX8-853" fmla="*/ 1387797 w 2516447"/>
                <a:gd name="connsiteY8-854" fmla="*/ 1686172 h 1948394"/>
                <a:gd name="connsiteX9-855" fmla="*/ 1460751 w 2516447"/>
                <a:gd name="connsiteY9-856" fmla="*/ 1643811 h 1948394"/>
                <a:gd name="connsiteX10-857" fmla="*/ 1478401 w 2516447"/>
                <a:gd name="connsiteY10-858" fmla="*/ 1422597 h 1948394"/>
                <a:gd name="connsiteX11-859" fmla="*/ 1478401 w 2516447"/>
                <a:gd name="connsiteY11-860" fmla="*/ 1290810 h 1948394"/>
                <a:gd name="connsiteX12-861" fmla="*/ 1453691 w 2516447"/>
                <a:gd name="connsiteY12-862" fmla="*/ 1130782 h 1948394"/>
                <a:gd name="connsiteX13-863" fmla="*/ 1380737 w 2516447"/>
                <a:gd name="connsiteY13-864" fmla="*/ 1064300 h 1948394"/>
                <a:gd name="connsiteX14-865" fmla="*/ 1193646 w 2516447"/>
                <a:gd name="connsiteY14-866" fmla="*/ 1046062 h 1948394"/>
                <a:gd name="connsiteX15-867" fmla="*/ 1193646 w 2516447"/>
                <a:gd name="connsiteY15-868" fmla="*/ 769544 h 1948394"/>
                <a:gd name="connsiteX16-869" fmla="*/ 1403094 w 2516447"/>
                <a:gd name="connsiteY16-870" fmla="*/ 756600 h 1948394"/>
                <a:gd name="connsiteX17-871" fmla="*/ 1460751 w 2516447"/>
                <a:gd name="connsiteY17-872" fmla="*/ 700120 h 1948394"/>
                <a:gd name="connsiteX18-873" fmla="*/ 1478401 w 2516447"/>
                <a:gd name="connsiteY18-874" fmla="*/ 563626 h 1948394"/>
                <a:gd name="connsiteX19-875" fmla="*/ 1478401 w 2516447"/>
                <a:gd name="connsiteY19-876" fmla="*/ 457726 h 1948394"/>
                <a:gd name="connsiteX20-877" fmla="*/ 1457809 w 2516447"/>
                <a:gd name="connsiteY20-878" fmla="*/ 325938 h 1948394"/>
                <a:gd name="connsiteX21-879" fmla="*/ 1393680 w 2516447"/>
                <a:gd name="connsiteY21-880" fmla="*/ 294168 h 1948394"/>
                <a:gd name="connsiteX22-881" fmla="*/ 1326022 w 2516447"/>
                <a:gd name="connsiteY22-882" fmla="*/ 327703 h 1948394"/>
                <a:gd name="connsiteX23-883" fmla="*/ 1307783 w 2516447"/>
                <a:gd name="connsiteY23-884" fmla="*/ 470669 h 1948394"/>
                <a:gd name="connsiteX24-885" fmla="*/ 1307783 w 2516447"/>
                <a:gd name="connsiteY24-886" fmla="*/ 627167 h 1948394"/>
                <a:gd name="connsiteX25-887" fmla="*/ 832407 w 2516447"/>
                <a:gd name="connsiteY25-888" fmla="*/ 627167 h 1948394"/>
                <a:gd name="connsiteX26-889" fmla="*/ 832407 w 2516447"/>
                <a:gd name="connsiteY26-890" fmla="*/ 464786 h 1948394"/>
                <a:gd name="connsiteX27-891" fmla="*/ 957135 w 2516447"/>
                <a:gd name="connsiteY27-892" fmla="*/ 95899 h 1948394"/>
                <a:gd name="connsiteX28-893" fmla="*/ 1353673 w 2516447"/>
                <a:gd name="connsiteY28-894" fmla="*/ 0 h 1948394"/>
                <a:gd name="connsiteX29-895" fmla="*/ 1814929 w 2516447"/>
                <a:gd name="connsiteY29-896" fmla="*/ 132872 h 1948394"/>
                <a:gd name="connsiteX30-897" fmla="*/ 1936126 w 2516447"/>
                <a:gd name="connsiteY30-898" fmla="*/ 502090 h 1948394"/>
                <a:gd name="connsiteX31-899" fmla="*/ 1892589 w 2516447"/>
                <a:gd name="connsiteY31-900" fmla="*/ 733150 h 1948394"/>
                <a:gd name="connsiteX32-901" fmla="*/ 1739622 w 2516447"/>
                <a:gd name="connsiteY32-902" fmla="*/ 863089 h 1948394"/>
                <a:gd name="connsiteX33-903" fmla="*/ 1900826 w 2516447"/>
                <a:gd name="connsiteY33-904" fmla="*/ 982586 h 1948394"/>
                <a:gd name="connsiteX34-905" fmla="*/ 1953776 w 2516447"/>
                <a:gd name="connsiteY34-906" fmla="*/ 1371687 h 1948394"/>
                <a:gd name="connsiteX35-907" fmla="*/ 1902003 w 2516447"/>
                <a:gd name="connsiteY35-908" fmla="*/ 1724276 h 1948394"/>
                <a:gd name="connsiteX36-909" fmla="*/ 1723149 w 2516447"/>
                <a:gd name="connsiteY36-910" fmla="*/ 1914998 h 1948394"/>
                <a:gd name="connsiteX37-911" fmla="*/ 2516447 w 2516447"/>
                <a:gd name="connsiteY37-912" fmla="*/ 1948394 h 1948394"/>
                <a:gd name="connsiteX0-913" fmla="*/ 0 w 2516447"/>
                <a:gd name="connsiteY0-914" fmla="*/ 1908735 h 1948394"/>
                <a:gd name="connsiteX1-915" fmla="*/ 1042444 w 2516447"/>
                <a:gd name="connsiteY1-916" fmla="*/ 1904444 h 1948394"/>
                <a:gd name="connsiteX2-917" fmla="*/ 873002 w 2516447"/>
                <a:gd name="connsiteY2-918" fmla="*/ 1718530 h 1948394"/>
                <a:gd name="connsiteX3-919" fmla="*/ 832407 w 2516447"/>
                <a:gd name="connsiteY3-920" fmla="*/ 1336700 h 1948394"/>
                <a:gd name="connsiteX4-921" fmla="*/ 832407 w 2516447"/>
                <a:gd name="connsiteY4-922" fmla="*/ 1186086 h 1948394"/>
                <a:gd name="connsiteX5-923" fmla="*/ 1307783 w 2516447"/>
                <a:gd name="connsiteY5-924" fmla="*/ 1186086 h 1948394"/>
                <a:gd name="connsiteX6-925" fmla="*/ 1307783 w 2516447"/>
                <a:gd name="connsiteY6-926" fmla="*/ 1495551 h 1948394"/>
                <a:gd name="connsiteX7-927" fmla="*/ 1322492 w 2516447"/>
                <a:gd name="connsiteY7-928" fmla="*/ 1652636 h 1948394"/>
                <a:gd name="connsiteX8-929" fmla="*/ 1387797 w 2516447"/>
                <a:gd name="connsiteY8-930" fmla="*/ 1686172 h 1948394"/>
                <a:gd name="connsiteX9-931" fmla="*/ 1460751 w 2516447"/>
                <a:gd name="connsiteY9-932" fmla="*/ 1643811 h 1948394"/>
                <a:gd name="connsiteX10-933" fmla="*/ 1478401 w 2516447"/>
                <a:gd name="connsiteY10-934" fmla="*/ 1422597 h 1948394"/>
                <a:gd name="connsiteX11-935" fmla="*/ 1478401 w 2516447"/>
                <a:gd name="connsiteY11-936" fmla="*/ 1290810 h 1948394"/>
                <a:gd name="connsiteX12-937" fmla="*/ 1453691 w 2516447"/>
                <a:gd name="connsiteY12-938" fmla="*/ 1130782 h 1948394"/>
                <a:gd name="connsiteX13-939" fmla="*/ 1380737 w 2516447"/>
                <a:gd name="connsiteY13-940" fmla="*/ 1064300 h 1948394"/>
                <a:gd name="connsiteX14-941" fmla="*/ 1193646 w 2516447"/>
                <a:gd name="connsiteY14-942" fmla="*/ 1046062 h 1948394"/>
                <a:gd name="connsiteX15-943" fmla="*/ 1193646 w 2516447"/>
                <a:gd name="connsiteY15-944" fmla="*/ 769544 h 1948394"/>
                <a:gd name="connsiteX16-945" fmla="*/ 1403094 w 2516447"/>
                <a:gd name="connsiteY16-946" fmla="*/ 756600 h 1948394"/>
                <a:gd name="connsiteX17-947" fmla="*/ 1460751 w 2516447"/>
                <a:gd name="connsiteY17-948" fmla="*/ 700120 h 1948394"/>
                <a:gd name="connsiteX18-949" fmla="*/ 1478401 w 2516447"/>
                <a:gd name="connsiteY18-950" fmla="*/ 563626 h 1948394"/>
                <a:gd name="connsiteX19-951" fmla="*/ 1478401 w 2516447"/>
                <a:gd name="connsiteY19-952" fmla="*/ 457726 h 1948394"/>
                <a:gd name="connsiteX20-953" fmla="*/ 1457809 w 2516447"/>
                <a:gd name="connsiteY20-954" fmla="*/ 325938 h 1948394"/>
                <a:gd name="connsiteX21-955" fmla="*/ 1393680 w 2516447"/>
                <a:gd name="connsiteY21-956" fmla="*/ 294168 h 1948394"/>
                <a:gd name="connsiteX22-957" fmla="*/ 1326022 w 2516447"/>
                <a:gd name="connsiteY22-958" fmla="*/ 327703 h 1948394"/>
                <a:gd name="connsiteX23-959" fmla="*/ 1307783 w 2516447"/>
                <a:gd name="connsiteY23-960" fmla="*/ 470669 h 1948394"/>
                <a:gd name="connsiteX24-961" fmla="*/ 1307783 w 2516447"/>
                <a:gd name="connsiteY24-962" fmla="*/ 627167 h 1948394"/>
                <a:gd name="connsiteX25-963" fmla="*/ 832407 w 2516447"/>
                <a:gd name="connsiteY25-964" fmla="*/ 627167 h 1948394"/>
                <a:gd name="connsiteX26-965" fmla="*/ 832407 w 2516447"/>
                <a:gd name="connsiteY26-966" fmla="*/ 464786 h 1948394"/>
                <a:gd name="connsiteX27-967" fmla="*/ 957135 w 2516447"/>
                <a:gd name="connsiteY27-968" fmla="*/ 95899 h 1948394"/>
                <a:gd name="connsiteX28-969" fmla="*/ 1353673 w 2516447"/>
                <a:gd name="connsiteY28-970" fmla="*/ 0 h 1948394"/>
                <a:gd name="connsiteX29-971" fmla="*/ 1814929 w 2516447"/>
                <a:gd name="connsiteY29-972" fmla="*/ 132872 h 1948394"/>
                <a:gd name="connsiteX30-973" fmla="*/ 1936126 w 2516447"/>
                <a:gd name="connsiteY30-974" fmla="*/ 502090 h 1948394"/>
                <a:gd name="connsiteX31-975" fmla="*/ 1892589 w 2516447"/>
                <a:gd name="connsiteY31-976" fmla="*/ 733150 h 1948394"/>
                <a:gd name="connsiteX32-977" fmla="*/ 1739622 w 2516447"/>
                <a:gd name="connsiteY32-978" fmla="*/ 863089 h 1948394"/>
                <a:gd name="connsiteX33-979" fmla="*/ 1900826 w 2516447"/>
                <a:gd name="connsiteY33-980" fmla="*/ 982586 h 1948394"/>
                <a:gd name="connsiteX34-981" fmla="*/ 1953776 w 2516447"/>
                <a:gd name="connsiteY34-982" fmla="*/ 1371687 h 1948394"/>
                <a:gd name="connsiteX35-983" fmla="*/ 1902003 w 2516447"/>
                <a:gd name="connsiteY35-984" fmla="*/ 1724276 h 1948394"/>
                <a:gd name="connsiteX36-985" fmla="*/ 1723149 w 2516447"/>
                <a:gd name="connsiteY36-986" fmla="*/ 1914998 h 1948394"/>
                <a:gd name="connsiteX37-987" fmla="*/ 2516447 w 2516447"/>
                <a:gd name="connsiteY37-988" fmla="*/ 1948394 h 1948394"/>
                <a:gd name="connsiteX0-989" fmla="*/ 0 w 2516447"/>
                <a:gd name="connsiteY0-990" fmla="*/ 1908735 h 1948394"/>
                <a:gd name="connsiteX1-991" fmla="*/ 1042444 w 2516447"/>
                <a:gd name="connsiteY1-992" fmla="*/ 1904444 h 1948394"/>
                <a:gd name="connsiteX2-993" fmla="*/ 873002 w 2516447"/>
                <a:gd name="connsiteY2-994" fmla="*/ 1718530 h 1948394"/>
                <a:gd name="connsiteX3-995" fmla="*/ 832407 w 2516447"/>
                <a:gd name="connsiteY3-996" fmla="*/ 1336700 h 1948394"/>
                <a:gd name="connsiteX4-997" fmla="*/ 832407 w 2516447"/>
                <a:gd name="connsiteY4-998" fmla="*/ 1186086 h 1948394"/>
                <a:gd name="connsiteX5-999" fmla="*/ 1307783 w 2516447"/>
                <a:gd name="connsiteY5-1000" fmla="*/ 1186086 h 1948394"/>
                <a:gd name="connsiteX6-1001" fmla="*/ 1307783 w 2516447"/>
                <a:gd name="connsiteY6-1002" fmla="*/ 1495551 h 1948394"/>
                <a:gd name="connsiteX7-1003" fmla="*/ 1322492 w 2516447"/>
                <a:gd name="connsiteY7-1004" fmla="*/ 1652636 h 1948394"/>
                <a:gd name="connsiteX8-1005" fmla="*/ 1387797 w 2516447"/>
                <a:gd name="connsiteY8-1006" fmla="*/ 1686172 h 1948394"/>
                <a:gd name="connsiteX9-1007" fmla="*/ 1460751 w 2516447"/>
                <a:gd name="connsiteY9-1008" fmla="*/ 1643811 h 1948394"/>
                <a:gd name="connsiteX10-1009" fmla="*/ 1478401 w 2516447"/>
                <a:gd name="connsiteY10-1010" fmla="*/ 1422597 h 1948394"/>
                <a:gd name="connsiteX11-1011" fmla="*/ 1478401 w 2516447"/>
                <a:gd name="connsiteY11-1012" fmla="*/ 1290810 h 1948394"/>
                <a:gd name="connsiteX12-1013" fmla="*/ 1453691 w 2516447"/>
                <a:gd name="connsiteY12-1014" fmla="*/ 1130782 h 1948394"/>
                <a:gd name="connsiteX13-1015" fmla="*/ 1380737 w 2516447"/>
                <a:gd name="connsiteY13-1016" fmla="*/ 1064300 h 1948394"/>
                <a:gd name="connsiteX14-1017" fmla="*/ 1193646 w 2516447"/>
                <a:gd name="connsiteY14-1018" fmla="*/ 1046062 h 1948394"/>
                <a:gd name="connsiteX15-1019" fmla="*/ 1193646 w 2516447"/>
                <a:gd name="connsiteY15-1020" fmla="*/ 769544 h 1948394"/>
                <a:gd name="connsiteX16-1021" fmla="*/ 1403094 w 2516447"/>
                <a:gd name="connsiteY16-1022" fmla="*/ 756600 h 1948394"/>
                <a:gd name="connsiteX17-1023" fmla="*/ 1460751 w 2516447"/>
                <a:gd name="connsiteY17-1024" fmla="*/ 700120 h 1948394"/>
                <a:gd name="connsiteX18-1025" fmla="*/ 1478401 w 2516447"/>
                <a:gd name="connsiteY18-1026" fmla="*/ 563626 h 1948394"/>
                <a:gd name="connsiteX19-1027" fmla="*/ 1478401 w 2516447"/>
                <a:gd name="connsiteY19-1028" fmla="*/ 457726 h 1948394"/>
                <a:gd name="connsiteX20-1029" fmla="*/ 1457809 w 2516447"/>
                <a:gd name="connsiteY20-1030" fmla="*/ 325938 h 1948394"/>
                <a:gd name="connsiteX21-1031" fmla="*/ 1393680 w 2516447"/>
                <a:gd name="connsiteY21-1032" fmla="*/ 294168 h 1948394"/>
                <a:gd name="connsiteX22-1033" fmla="*/ 1326022 w 2516447"/>
                <a:gd name="connsiteY22-1034" fmla="*/ 327703 h 1948394"/>
                <a:gd name="connsiteX23-1035" fmla="*/ 1307783 w 2516447"/>
                <a:gd name="connsiteY23-1036" fmla="*/ 470669 h 1948394"/>
                <a:gd name="connsiteX24-1037" fmla="*/ 1307783 w 2516447"/>
                <a:gd name="connsiteY24-1038" fmla="*/ 627167 h 1948394"/>
                <a:gd name="connsiteX25-1039" fmla="*/ 832407 w 2516447"/>
                <a:gd name="connsiteY25-1040" fmla="*/ 627167 h 1948394"/>
                <a:gd name="connsiteX26-1041" fmla="*/ 832407 w 2516447"/>
                <a:gd name="connsiteY26-1042" fmla="*/ 464786 h 1948394"/>
                <a:gd name="connsiteX27-1043" fmla="*/ 957135 w 2516447"/>
                <a:gd name="connsiteY27-1044" fmla="*/ 95899 h 1948394"/>
                <a:gd name="connsiteX28-1045" fmla="*/ 1353673 w 2516447"/>
                <a:gd name="connsiteY28-1046" fmla="*/ 0 h 1948394"/>
                <a:gd name="connsiteX29-1047" fmla="*/ 1814929 w 2516447"/>
                <a:gd name="connsiteY29-1048" fmla="*/ 132872 h 1948394"/>
                <a:gd name="connsiteX30-1049" fmla="*/ 1936126 w 2516447"/>
                <a:gd name="connsiteY30-1050" fmla="*/ 502090 h 1948394"/>
                <a:gd name="connsiteX31-1051" fmla="*/ 1892589 w 2516447"/>
                <a:gd name="connsiteY31-1052" fmla="*/ 733150 h 1948394"/>
                <a:gd name="connsiteX32-1053" fmla="*/ 1739622 w 2516447"/>
                <a:gd name="connsiteY32-1054" fmla="*/ 863089 h 1948394"/>
                <a:gd name="connsiteX33-1055" fmla="*/ 1900826 w 2516447"/>
                <a:gd name="connsiteY33-1056" fmla="*/ 982586 h 1948394"/>
                <a:gd name="connsiteX34-1057" fmla="*/ 1953776 w 2516447"/>
                <a:gd name="connsiteY34-1058" fmla="*/ 1371687 h 1948394"/>
                <a:gd name="connsiteX35-1059" fmla="*/ 1902003 w 2516447"/>
                <a:gd name="connsiteY35-1060" fmla="*/ 1724276 h 1948394"/>
                <a:gd name="connsiteX36-1061" fmla="*/ 1723149 w 2516447"/>
                <a:gd name="connsiteY36-1062" fmla="*/ 1914998 h 1948394"/>
                <a:gd name="connsiteX37-1063" fmla="*/ 2516447 w 2516447"/>
                <a:gd name="connsiteY37-1064" fmla="*/ 1948394 h 1948394"/>
                <a:gd name="connsiteX0-1065" fmla="*/ 0 w 2523791"/>
                <a:gd name="connsiteY0-1066" fmla="*/ 1905063 h 1948394"/>
                <a:gd name="connsiteX1-1067" fmla="*/ 1049788 w 2523791"/>
                <a:gd name="connsiteY1-1068" fmla="*/ 1904444 h 1948394"/>
                <a:gd name="connsiteX2-1069" fmla="*/ 880346 w 2523791"/>
                <a:gd name="connsiteY2-1070" fmla="*/ 1718530 h 1948394"/>
                <a:gd name="connsiteX3-1071" fmla="*/ 839751 w 2523791"/>
                <a:gd name="connsiteY3-1072" fmla="*/ 1336700 h 1948394"/>
                <a:gd name="connsiteX4-1073" fmla="*/ 839751 w 2523791"/>
                <a:gd name="connsiteY4-1074" fmla="*/ 1186086 h 1948394"/>
                <a:gd name="connsiteX5-1075" fmla="*/ 1315127 w 2523791"/>
                <a:gd name="connsiteY5-1076" fmla="*/ 1186086 h 1948394"/>
                <a:gd name="connsiteX6-1077" fmla="*/ 1315127 w 2523791"/>
                <a:gd name="connsiteY6-1078" fmla="*/ 1495551 h 1948394"/>
                <a:gd name="connsiteX7-1079" fmla="*/ 1329836 w 2523791"/>
                <a:gd name="connsiteY7-1080" fmla="*/ 1652636 h 1948394"/>
                <a:gd name="connsiteX8-1081" fmla="*/ 1395141 w 2523791"/>
                <a:gd name="connsiteY8-1082" fmla="*/ 1686172 h 1948394"/>
                <a:gd name="connsiteX9-1083" fmla="*/ 1468095 w 2523791"/>
                <a:gd name="connsiteY9-1084" fmla="*/ 1643811 h 1948394"/>
                <a:gd name="connsiteX10-1085" fmla="*/ 1485745 w 2523791"/>
                <a:gd name="connsiteY10-1086" fmla="*/ 1422597 h 1948394"/>
                <a:gd name="connsiteX11-1087" fmla="*/ 1485745 w 2523791"/>
                <a:gd name="connsiteY11-1088" fmla="*/ 1290810 h 1948394"/>
                <a:gd name="connsiteX12-1089" fmla="*/ 1461035 w 2523791"/>
                <a:gd name="connsiteY12-1090" fmla="*/ 1130782 h 1948394"/>
                <a:gd name="connsiteX13-1091" fmla="*/ 1388081 w 2523791"/>
                <a:gd name="connsiteY13-1092" fmla="*/ 1064300 h 1948394"/>
                <a:gd name="connsiteX14-1093" fmla="*/ 1200990 w 2523791"/>
                <a:gd name="connsiteY14-1094" fmla="*/ 1046062 h 1948394"/>
                <a:gd name="connsiteX15-1095" fmla="*/ 1200990 w 2523791"/>
                <a:gd name="connsiteY15-1096" fmla="*/ 769544 h 1948394"/>
                <a:gd name="connsiteX16-1097" fmla="*/ 1410438 w 2523791"/>
                <a:gd name="connsiteY16-1098" fmla="*/ 756600 h 1948394"/>
                <a:gd name="connsiteX17-1099" fmla="*/ 1468095 w 2523791"/>
                <a:gd name="connsiteY17-1100" fmla="*/ 700120 h 1948394"/>
                <a:gd name="connsiteX18-1101" fmla="*/ 1485745 w 2523791"/>
                <a:gd name="connsiteY18-1102" fmla="*/ 563626 h 1948394"/>
                <a:gd name="connsiteX19-1103" fmla="*/ 1485745 w 2523791"/>
                <a:gd name="connsiteY19-1104" fmla="*/ 457726 h 1948394"/>
                <a:gd name="connsiteX20-1105" fmla="*/ 1465153 w 2523791"/>
                <a:gd name="connsiteY20-1106" fmla="*/ 325938 h 1948394"/>
                <a:gd name="connsiteX21-1107" fmla="*/ 1401024 w 2523791"/>
                <a:gd name="connsiteY21-1108" fmla="*/ 294168 h 1948394"/>
                <a:gd name="connsiteX22-1109" fmla="*/ 1333366 w 2523791"/>
                <a:gd name="connsiteY22-1110" fmla="*/ 327703 h 1948394"/>
                <a:gd name="connsiteX23-1111" fmla="*/ 1315127 w 2523791"/>
                <a:gd name="connsiteY23-1112" fmla="*/ 470669 h 1948394"/>
                <a:gd name="connsiteX24-1113" fmla="*/ 1315127 w 2523791"/>
                <a:gd name="connsiteY24-1114" fmla="*/ 627167 h 1948394"/>
                <a:gd name="connsiteX25-1115" fmla="*/ 839751 w 2523791"/>
                <a:gd name="connsiteY25-1116" fmla="*/ 627167 h 1948394"/>
                <a:gd name="connsiteX26-1117" fmla="*/ 839751 w 2523791"/>
                <a:gd name="connsiteY26-1118" fmla="*/ 464786 h 1948394"/>
                <a:gd name="connsiteX27-1119" fmla="*/ 964479 w 2523791"/>
                <a:gd name="connsiteY27-1120" fmla="*/ 95899 h 1948394"/>
                <a:gd name="connsiteX28-1121" fmla="*/ 1361017 w 2523791"/>
                <a:gd name="connsiteY28-1122" fmla="*/ 0 h 1948394"/>
                <a:gd name="connsiteX29-1123" fmla="*/ 1822273 w 2523791"/>
                <a:gd name="connsiteY29-1124" fmla="*/ 132872 h 1948394"/>
                <a:gd name="connsiteX30-1125" fmla="*/ 1943470 w 2523791"/>
                <a:gd name="connsiteY30-1126" fmla="*/ 502090 h 1948394"/>
                <a:gd name="connsiteX31-1127" fmla="*/ 1899933 w 2523791"/>
                <a:gd name="connsiteY31-1128" fmla="*/ 733150 h 1948394"/>
                <a:gd name="connsiteX32-1129" fmla="*/ 1746966 w 2523791"/>
                <a:gd name="connsiteY32-1130" fmla="*/ 863089 h 1948394"/>
                <a:gd name="connsiteX33-1131" fmla="*/ 1908170 w 2523791"/>
                <a:gd name="connsiteY33-1132" fmla="*/ 982586 h 1948394"/>
                <a:gd name="connsiteX34-1133" fmla="*/ 1961120 w 2523791"/>
                <a:gd name="connsiteY34-1134" fmla="*/ 1371687 h 1948394"/>
                <a:gd name="connsiteX35-1135" fmla="*/ 1909347 w 2523791"/>
                <a:gd name="connsiteY35-1136" fmla="*/ 1724276 h 1948394"/>
                <a:gd name="connsiteX36-1137" fmla="*/ 1730493 w 2523791"/>
                <a:gd name="connsiteY36-1138" fmla="*/ 1914998 h 1948394"/>
                <a:gd name="connsiteX37-1139" fmla="*/ 2523791 w 2523791"/>
                <a:gd name="connsiteY37-1140" fmla="*/ 1948394 h 1948394"/>
                <a:gd name="connsiteX0-1141" fmla="*/ 0 w 2523791"/>
                <a:gd name="connsiteY0-1142" fmla="*/ 1905063 h 1948394"/>
                <a:gd name="connsiteX1-1143" fmla="*/ 1049788 w 2523791"/>
                <a:gd name="connsiteY1-1144" fmla="*/ 1904444 h 1948394"/>
                <a:gd name="connsiteX2-1145" fmla="*/ 880346 w 2523791"/>
                <a:gd name="connsiteY2-1146" fmla="*/ 1718530 h 1948394"/>
                <a:gd name="connsiteX3-1147" fmla="*/ 839751 w 2523791"/>
                <a:gd name="connsiteY3-1148" fmla="*/ 1336700 h 1948394"/>
                <a:gd name="connsiteX4-1149" fmla="*/ 839751 w 2523791"/>
                <a:gd name="connsiteY4-1150" fmla="*/ 1186086 h 1948394"/>
                <a:gd name="connsiteX5-1151" fmla="*/ 1315127 w 2523791"/>
                <a:gd name="connsiteY5-1152" fmla="*/ 1186086 h 1948394"/>
                <a:gd name="connsiteX6-1153" fmla="*/ 1315127 w 2523791"/>
                <a:gd name="connsiteY6-1154" fmla="*/ 1495551 h 1948394"/>
                <a:gd name="connsiteX7-1155" fmla="*/ 1329836 w 2523791"/>
                <a:gd name="connsiteY7-1156" fmla="*/ 1652636 h 1948394"/>
                <a:gd name="connsiteX8-1157" fmla="*/ 1395141 w 2523791"/>
                <a:gd name="connsiteY8-1158" fmla="*/ 1686172 h 1948394"/>
                <a:gd name="connsiteX9-1159" fmla="*/ 1468095 w 2523791"/>
                <a:gd name="connsiteY9-1160" fmla="*/ 1643811 h 1948394"/>
                <a:gd name="connsiteX10-1161" fmla="*/ 1485745 w 2523791"/>
                <a:gd name="connsiteY10-1162" fmla="*/ 1422597 h 1948394"/>
                <a:gd name="connsiteX11-1163" fmla="*/ 1485745 w 2523791"/>
                <a:gd name="connsiteY11-1164" fmla="*/ 1290810 h 1948394"/>
                <a:gd name="connsiteX12-1165" fmla="*/ 1461035 w 2523791"/>
                <a:gd name="connsiteY12-1166" fmla="*/ 1130782 h 1948394"/>
                <a:gd name="connsiteX13-1167" fmla="*/ 1388081 w 2523791"/>
                <a:gd name="connsiteY13-1168" fmla="*/ 1064300 h 1948394"/>
                <a:gd name="connsiteX14-1169" fmla="*/ 1200990 w 2523791"/>
                <a:gd name="connsiteY14-1170" fmla="*/ 1046062 h 1948394"/>
                <a:gd name="connsiteX15-1171" fmla="*/ 1200990 w 2523791"/>
                <a:gd name="connsiteY15-1172" fmla="*/ 769544 h 1948394"/>
                <a:gd name="connsiteX16-1173" fmla="*/ 1410438 w 2523791"/>
                <a:gd name="connsiteY16-1174" fmla="*/ 756600 h 1948394"/>
                <a:gd name="connsiteX17-1175" fmla="*/ 1468095 w 2523791"/>
                <a:gd name="connsiteY17-1176" fmla="*/ 700120 h 1948394"/>
                <a:gd name="connsiteX18-1177" fmla="*/ 1485745 w 2523791"/>
                <a:gd name="connsiteY18-1178" fmla="*/ 563626 h 1948394"/>
                <a:gd name="connsiteX19-1179" fmla="*/ 1485745 w 2523791"/>
                <a:gd name="connsiteY19-1180" fmla="*/ 457726 h 1948394"/>
                <a:gd name="connsiteX20-1181" fmla="*/ 1465153 w 2523791"/>
                <a:gd name="connsiteY20-1182" fmla="*/ 325938 h 1948394"/>
                <a:gd name="connsiteX21-1183" fmla="*/ 1401024 w 2523791"/>
                <a:gd name="connsiteY21-1184" fmla="*/ 294168 h 1948394"/>
                <a:gd name="connsiteX22-1185" fmla="*/ 1333366 w 2523791"/>
                <a:gd name="connsiteY22-1186" fmla="*/ 327703 h 1948394"/>
                <a:gd name="connsiteX23-1187" fmla="*/ 1315127 w 2523791"/>
                <a:gd name="connsiteY23-1188" fmla="*/ 470669 h 1948394"/>
                <a:gd name="connsiteX24-1189" fmla="*/ 1315127 w 2523791"/>
                <a:gd name="connsiteY24-1190" fmla="*/ 627167 h 1948394"/>
                <a:gd name="connsiteX25-1191" fmla="*/ 839751 w 2523791"/>
                <a:gd name="connsiteY25-1192" fmla="*/ 627167 h 1948394"/>
                <a:gd name="connsiteX26-1193" fmla="*/ 839751 w 2523791"/>
                <a:gd name="connsiteY26-1194" fmla="*/ 464786 h 1948394"/>
                <a:gd name="connsiteX27-1195" fmla="*/ 964479 w 2523791"/>
                <a:gd name="connsiteY27-1196" fmla="*/ 95899 h 1948394"/>
                <a:gd name="connsiteX28-1197" fmla="*/ 1361017 w 2523791"/>
                <a:gd name="connsiteY28-1198" fmla="*/ 0 h 1948394"/>
                <a:gd name="connsiteX29-1199" fmla="*/ 1822273 w 2523791"/>
                <a:gd name="connsiteY29-1200" fmla="*/ 132872 h 1948394"/>
                <a:gd name="connsiteX30-1201" fmla="*/ 1943470 w 2523791"/>
                <a:gd name="connsiteY30-1202" fmla="*/ 502090 h 1948394"/>
                <a:gd name="connsiteX31-1203" fmla="*/ 1899933 w 2523791"/>
                <a:gd name="connsiteY31-1204" fmla="*/ 733150 h 1948394"/>
                <a:gd name="connsiteX32-1205" fmla="*/ 1746966 w 2523791"/>
                <a:gd name="connsiteY32-1206" fmla="*/ 863089 h 1948394"/>
                <a:gd name="connsiteX33-1207" fmla="*/ 1908170 w 2523791"/>
                <a:gd name="connsiteY33-1208" fmla="*/ 982586 h 1948394"/>
                <a:gd name="connsiteX34-1209" fmla="*/ 1961120 w 2523791"/>
                <a:gd name="connsiteY34-1210" fmla="*/ 1371687 h 1948394"/>
                <a:gd name="connsiteX35-1211" fmla="*/ 1909347 w 2523791"/>
                <a:gd name="connsiteY35-1212" fmla="*/ 1724276 h 1948394"/>
                <a:gd name="connsiteX36-1213" fmla="*/ 1730493 w 2523791"/>
                <a:gd name="connsiteY36-1214" fmla="*/ 1914998 h 1948394"/>
                <a:gd name="connsiteX37-1215" fmla="*/ 2523791 w 2523791"/>
                <a:gd name="connsiteY37-1216" fmla="*/ 1948394 h 1948394"/>
                <a:gd name="connsiteX0-1217" fmla="*/ 0 w 2523791"/>
                <a:gd name="connsiteY0-1218" fmla="*/ 1905063 h 1948394"/>
                <a:gd name="connsiteX1-1219" fmla="*/ 1049788 w 2523791"/>
                <a:gd name="connsiteY1-1220" fmla="*/ 1904444 h 1948394"/>
                <a:gd name="connsiteX2-1221" fmla="*/ 880346 w 2523791"/>
                <a:gd name="connsiteY2-1222" fmla="*/ 1718530 h 1948394"/>
                <a:gd name="connsiteX3-1223" fmla="*/ 839751 w 2523791"/>
                <a:gd name="connsiteY3-1224" fmla="*/ 1336700 h 1948394"/>
                <a:gd name="connsiteX4-1225" fmla="*/ 839751 w 2523791"/>
                <a:gd name="connsiteY4-1226" fmla="*/ 1186086 h 1948394"/>
                <a:gd name="connsiteX5-1227" fmla="*/ 1315127 w 2523791"/>
                <a:gd name="connsiteY5-1228" fmla="*/ 1186086 h 1948394"/>
                <a:gd name="connsiteX6-1229" fmla="*/ 1315127 w 2523791"/>
                <a:gd name="connsiteY6-1230" fmla="*/ 1495551 h 1948394"/>
                <a:gd name="connsiteX7-1231" fmla="*/ 1329836 w 2523791"/>
                <a:gd name="connsiteY7-1232" fmla="*/ 1652636 h 1948394"/>
                <a:gd name="connsiteX8-1233" fmla="*/ 1395141 w 2523791"/>
                <a:gd name="connsiteY8-1234" fmla="*/ 1686172 h 1948394"/>
                <a:gd name="connsiteX9-1235" fmla="*/ 1468095 w 2523791"/>
                <a:gd name="connsiteY9-1236" fmla="*/ 1643811 h 1948394"/>
                <a:gd name="connsiteX10-1237" fmla="*/ 1485745 w 2523791"/>
                <a:gd name="connsiteY10-1238" fmla="*/ 1422597 h 1948394"/>
                <a:gd name="connsiteX11-1239" fmla="*/ 1485745 w 2523791"/>
                <a:gd name="connsiteY11-1240" fmla="*/ 1290810 h 1948394"/>
                <a:gd name="connsiteX12-1241" fmla="*/ 1461035 w 2523791"/>
                <a:gd name="connsiteY12-1242" fmla="*/ 1130782 h 1948394"/>
                <a:gd name="connsiteX13-1243" fmla="*/ 1388081 w 2523791"/>
                <a:gd name="connsiteY13-1244" fmla="*/ 1064300 h 1948394"/>
                <a:gd name="connsiteX14-1245" fmla="*/ 1200990 w 2523791"/>
                <a:gd name="connsiteY14-1246" fmla="*/ 1046062 h 1948394"/>
                <a:gd name="connsiteX15-1247" fmla="*/ 1200990 w 2523791"/>
                <a:gd name="connsiteY15-1248" fmla="*/ 769544 h 1948394"/>
                <a:gd name="connsiteX16-1249" fmla="*/ 1410438 w 2523791"/>
                <a:gd name="connsiteY16-1250" fmla="*/ 756600 h 1948394"/>
                <a:gd name="connsiteX17-1251" fmla="*/ 1468095 w 2523791"/>
                <a:gd name="connsiteY17-1252" fmla="*/ 700120 h 1948394"/>
                <a:gd name="connsiteX18-1253" fmla="*/ 1485745 w 2523791"/>
                <a:gd name="connsiteY18-1254" fmla="*/ 563626 h 1948394"/>
                <a:gd name="connsiteX19-1255" fmla="*/ 1485745 w 2523791"/>
                <a:gd name="connsiteY19-1256" fmla="*/ 457726 h 1948394"/>
                <a:gd name="connsiteX20-1257" fmla="*/ 1465153 w 2523791"/>
                <a:gd name="connsiteY20-1258" fmla="*/ 325938 h 1948394"/>
                <a:gd name="connsiteX21-1259" fmla="*/ 1401024 w 2523791"/>
                <a:gd name="connsiteY21-1260" fmla="*/ 294168 h 1948394"/>
                <a:gd name="connsiteX22-1261" fmla="*/ 1333366 w 2523791"/>
                <a:gd name="connsiteY22-1262" fmla="*/ 327703 h 1948394"/>
                <a:gd name="connsiteX23-1263" fmla="*/ 1315127 w 2523791"/>
                <a:gd name="connsiteY23-1264" fmla="*/ 470669 h 1948394"/>
                <a:gd name="connsiteX24-1265" fmla="*/ 1315127 w 2523791"/>
                <a:gd name="connsiteY24-1266" fmla="*/ 627167 h 1948394"/>
                <a:gd name="connsiteX25-1267" fmla="*/ 839751 w 2523791"/>
                <a:gd name="connsiteY25-1268" fmla="*/ 627167 h 1948394"/>
                <a:gd name="connsiteX26-1269" fmla="*/ 839751 w 2523791"/>
                <a:gd name="connsiteY26-1270" fmla="*/ 464786 h 1948394"/>
                <a:gd name="connsiteX27-1271" fmla="*/ 964479 w 2523791"/>
                <a:gd name="connsiteY27-1272" fmla="*/ 95899 h 1948394"/>
                <a:gd name="connsiteX28-1273" fmla="*/ 1361017 w 2523791"/>
                <a:gd name="connsiteY28-1274" fmla="*/ 0 h 1948394"/>
                <a:gd name="connsiteX29-1275" fmla="*/ 1822273 w 2523791"/>
                <a:gd name="connsiteY29-1276" fmla="*/ 132872 h 1948394"/>
                <a:gd name="connsiteX30-1277" fmla="*/ 1943470 w 2523791"/>
                <a:gd name="connsiteY30-1278" fmla="*/ 502090 h 1948394"/>
                <a:gd name="connsiteX31-1279" fmla="*/ 1899933 w 2523791"/>
                <a:gd name="connsiteY31-1280" fmla="*/ 733150 h 1948394"/>
                <a:gd name="connsiteX32-1281" fmla="*/ 1746966 w 2523791"/>
                <a:gd name="connsiteY32-1282" fmla="*/ 863089 h 1948394"/>
                <a:gd name="connsiteX33-1283" fmla="*/ 1908170 w 2523791"/>
                <a:gd name="connsiteY33-1284" fmla="*/ 982586 h 1948394"/>
                <a:gd name="connsiteX34-1285" fmla="*/ 1961120 w 2523791"/>
                <a:gd name="connsiteY34-1286" fmla="*/ 1371687 h 1948394"/>
                <a:gd name="connsiteX35-1287" fmla="*/ 1909347 w 2523791"/>
                <a:gd name="connsiteY35-1288" fmla="*/ 1724276 h 1948394"/>
                <a:gd name="connsiteX36-1289" fmla="*/ 1730493 w 2523791"/>
                <a:gd name="connsiteY36-1290" fmla="*/ 1914998 h 1948394"/>
                <a:gd name="connsiteX37-1291" fmla="*/ 2523791 w 2523791"/>
                <a:gd name="connsiteY37-1292" fmla="*/ 1948394 h 1948394"/>
                <a:gd name="connsiteX0-1293" fmla="*/ 0 w 2523791"/>
                <a:gd name="connsiteY0-1294" fmla="*/ 1905063 h 1948394"/>
                <a:gd name="connsiteX1-1295" fmla="*/ 1049788 w 2523791"/>
                <a:gd name="connsiteY1-1296" fmla="*/ 1904444 h 1948394"/>
                <a:gd name="connsiteX2-1297" fmla="*/ 880346 w 2523791"/>
                <a:gd name="connsiteY2-1298" fmla="*/ 1718530 h 1948394"/>
                <a:gd name="connsiteX3-1299" fmla="*/ 839751 w 2523791"/>
                <a:gd name="connsiteY3-1300" fmla="*/ 1336700 h 1948394"/>
                <a:gd name="connsiteX4-1301" fmla="*/ 839751 w 2523791"/>
                <a:gd name="connsiteY4-1302" fmla="*/ 1186086 h 1948394"/>
                <a:gd name="connsiteX5-1303" fmla="*/ 1315127 w 2523791"/>
                <a:gd name="connsiteY5-1304" fmla="*/ 1186086 h 1948394"/>
                <a:gd name="connsiteX6-1305" fmla="*/ 1315127 w 2523791"/>
                <a:gd name="connsiteY6-1306" fmla="*/ 1495551 h 1948394"/>
                <a:gd name="connsiteX7-1307" fmla="*/ 1329836 w 2523791"/>
                <a:gd name="connsiteY7-1308" fmla="*/ 1652636 h 1948394"/>
                <a:gd name="connsiteX8-1309" fmla="*/ 1395141 w 2523791"/>
                <a:gd name="connsiteY8-1310" fmla="*/ 1686172 h 1948394"/>
                <a:gd name="connsiteX9-1311" fmla="*/ 1468095 w 2523791"/>
                <a:gd name="connsiteY9-1312" fmla="*/ 1643811 h 1948394"/>
                <a:gd name="connsiteX10-1313" fmla="*/ 1485745 w 2523791"/>
                <a:gd name="connsiteY10-1314" fmla="*/ 1422597 h 1948394"/>
                <a:gd name="connsiteX11-1315" fmla="*/ 1485745 w 2523791"/>
                <a:gd name="connsiteY11-1316" fmla="*/ 1290810 h 1948394"/>
                <a:gd name="connsiteX12-1317" fmla="*/ 1461035 w 2523791"/>
                <a:gd name="connsiteY12-1318" fmla="*/ 1130782 h 1948394"/>
                <a:gd name="connsiteX13-1319" fmla="*/ 1388081 w 2523791"/>
                <a:gd name="connsiteY13-1320" fmla="*/ 1064300 h 1948394"/>
                <a:gd name="connsiteX14-1321" fmla="*/ 1200990 w 2523791"/>
                <a:gd name="connsiteY14-1322" fmla="*/ 1046062 h 1948394"/>
                <a:gd name="connsiteX15-1323" fmla="*/ 1200990 w 2523791"/>
                <a:gd name="connsiteY15-1324" fmla="*/ 769544 h 1948394"/>
                <a:gd name="connsiteX16-1325" fmla="*/ 1410438 w 2523791"/>
                <a:gd name="connsiteY16-1326" fmla="*/ 756600 h 1948394"/>
                <a:gd name="connsiteX17-1327" fmla="*/ 1468095 w 2523791"/>
                <a:gd name="connsiteY17-1328" fmla="*/ 700120 h 1948394"/>
                <a:gd name="connsiteX18-1329" fmla="*/ 1485745 w 2523791"/>
                <a:gd name="connsiteY18-1330" fmla="*/ 563626 h 1948394"/>
                <a:gd name="connsiteX19-1331" fmla="*/ 1485745 w 2523791"/>
                <a:gd name="connsiteY19-1332" fmla="*/ 457726 h 1948394"/>
                <a:gd name="connsiteX20-1333" fmla="*/ 1465153 w 2523791"/>
                <a:gd name="connsiteY20-1334" fmla="*/ 325938 h 1948394"/>
                <a:gd name="connsiteX21-1335" fmla="*/ 1401024 w 2523791"/>
                <a:gd name="connsiteY21-1336" fmla="*/ 294168 h 1948394"/>
                <a:gd name="connsiteX22-1337" fmla="*/ 1333366 w 2523791"/>
                <a:gd name="connsiteY22-1338" fmla="*/ 327703 h 1948394"/>
                <a:gd name="connsiteX23-1339" fmla="*/ 1315127 w 2523791"/>
                <a:gd name="connsiteY23-1340" fmla="*/ 470669 h 1948394"/>
                <a:gd name="connsiteX24-1341" fmla="*/ 1315127 w 2523791"/>
                <a:gd name="connsiteY24-1342" fmla="*/ 627167 h 1948394"/>
                <a:gd name="connsiteX25-1343" fmla="*/ 839751 w 2523791"/>
                <a:gd name="connsiteY25-1344" fmla="*/ 627167 h 1948394"/>
                <a:gd name="connsiteX26-1345" fmla="*/ 839751 w 2523791"/>
                <a:gd name="connsiteY26-1346" fmla="*/ 464786 h 1948394"/>
                <a:gd name="connsiteX27-1347" fmla="*/ 964479 w 2523791"/>
                <a:gd name="connsiteY27-1348" fmla="*/ 95899 h 1948394"/>
                <a:gd name="connsiteX28-1349" fmla="*/ 1361017 w 2523791"/>
                <a:gd name="connsiteY28-1350" fmla="*/ 0 h 1948394"/>
                <a:gd name="connsiteX29-1351" fmla="*/ 1822273 w 2523791"/>
                <a:gd name="connsiteY29-1352" fmla="*/ 132872 h 1948394"/>
                <a:gd name="connsiteX30-1353" fmla="*/ 1943470 w 2523791"/>
                <a:gd name="connsiteY30-1354" fmla="*/ 502090 h 1948394"/>
                <a:gd name="connsiteX31-1355" fmla="*/ 1899933 w 2523791"/>
                <a:gd name="connsiteY31-1356" fmla="*/ 733150 h 1948394"/>
                <a:gd name="connsiteX32-1357" fmla="*/ 1746966 w 2523791"/>
                <a:gd name="connsiteY32-1358" fmla="*/ 863089 h 1948394"/>
                <a:gd name="connsiteX33-1359" fmla="*/ 1908170 w 2523791"/>
                <a:gd name="connsiteY33-1360" fmla="*/ 982586 h 1948394"/>
                <a:gd name="connsiteX34-1361" fmla="*/ 1961120 w 2523791"/>
                <a:gd name="connsiteY34-1362" fmla="*/ 1371687 h 1948394"/>
                <a:gd name="connsiteX35-1363" fmla="*/ 1909347 w 2523791"/>
                <a:gd name="connsiteY35-1364" fmla="*/ 1724276 h 1948394"/>
                <a:gd name="connsiteX36-1365" fmla="*/ 1730493 w 2523791"/>
                <a:gd name="connsiteY36-1366" fmla="*/ 1914998 h 1948394"/>
                <a:gd name="connsiteX37-1367" fmla="*/ 2523791 w 2523791"/>
                <a:gd name="connsiteY37-1368" fmla="*/ 1948394 h 1948394"/>
                <a:gd name="connsiteX0-1369" fmla="*/ 0 w 2542151"/>
                <a:gd name="connsiteY0-1370" fmla="*/ 1905063 h 1914998"/>
                <a:gd name="connsiteX1-1371" fmla="*/ 1049788 w 2542151"/>
                <a:gd name="connsiteY1-1372" fmla="*/ 1904444 h 1914998"/>
                <a:gd name="connsiteX2-1373" fmla="*/ 880346 w 2542151"/>
                <a:gd name="connsiteY2-1374" fmla="*/ 1718530 h 1914998"/>
                <a:gd name="connsiteX3-1375" fmla="*/ 839751 w 2542151"/>
                <a:gd name="connsiteY3-1376" fmla="*/ 1336700 h 1914998"/>
                <a:gd name="connsiteX4-1377" fmla="*/ 839751 w 2542151"/>
                <a:gd name="connsiteY4-1378" fmla="*/ 1186086 h 1914998"/>
                <a:gd name="connsiteX5-1379" fmla="*/ 1315127 w 2542151"/>
                <a:gd name="connsiteY5-1380" fmla="*/ 1186086 h 1914998"/>
                <a:gd name="connsiteX6-1381" fmla="*/ 1315127 w 2542151"/>
                <a:gd name="connsiteY6-1382" fmla="*/ 1495551 h 1914998"/>
                <a:gd name="connsiteX7-1383" fmla="*/ 1329836 w 2542151"/>
                <a:gd name="connsiteY7-1384" fmla="*/ 1652636 h 1914998"/>
                <a:gd name="connsiteX8-1385" fmla="*/ 1395141 w 2542151"/>
                <a:gd name="connsiteY8-1386" fmla="*/ 1686172 h 1914998"/>
                <a:gd name="connsiteX9-1387" fmla="*/ 1468095 w 2542151"/>
                <a:gd name="connsiteY9-1388" fmla="*/ 1643811 h 1914998"/>
                <a:gd name="connsiteX10-1389" fmla="*/ 1485745 w 2542151"/>
                <a:gd name="connsiteY10-1390" fmla="*/ 1422597 h 1914998"/>
                <a:gd name="connsiteX11-1391" fmla="*/ 1485745 w 2542151"/>
                <a:gd name="connsiteY11-1392" fmla="*/ 1290810 h 1914998"/>
                <a:gd name="connsiteX12-1393" fmla="*/ 1461035 w 2542151"/>
                <a:gd name="connsiteY12-1394" fmla="*/ 1130782 h 1914998"/>
                <a:gd name="connsiteX13-1395" fmla="*/ 1388081 w 2542151"/>
                <a:gd name="connsiteY13-1396" fmla="*/ 1064300 h 1914998"/>
                <a:gd name="connsiteX14-1397" fmla="*/ 1200990 w 2542151"/>
                <a:gd name="connsiteY14-1398" fmla="*/ 1046062 h 1914998"/>
                <a:gd name="connsiteX15-1399" fmla="*/ 1200990 w 2542151"/>
                <a:gd name="connsiteY15-1400" fmla="*/ 769544 h 1914998"/>
                <a:gd name="connsiteX16-1401" fmla="*/ 1410438 w 2542151"/>
                <a:gd name="connsiteY16-1402" fmla="*/ 756600 h 1914998"/>
                <a:gd name="connsiteX17-1403" fmla="*/ 1468095 w 2542151"/>
                <a:gd name="connsiteY17-1404" fmla="*/ 700120 h 1914998"/>
                <a:gd name="connsiteX18-1405" fmla="*/ 1485745 w 2542151"/>
                <a:gd name="connsiteY18-1406" fmla="*/ 563626 h 1914998"/>
                <a:gd name="connsiteX19-1407" fmla="*/ 1485745 w 2542151"/>
                <a:gd name="connsiteY19-1408" fmla="*/ 457726 h 1914998"/>
                <a:gd name="connsiteX20-1409" fmla="*/ 1465153 w 2542151"/>
                <a:gd name="connsiteY20-1410" fmla="*/ 325938 h 1914998"/>
                <a:gd name="connsiteX21-1411" fmla="*/ 1401024 w 2542151"/>
                <a:gd name="connsiteY21-1412" fmla="*/ 294168 h 1914998"/>
                <a:gd name="connsiteX22-1413" fmla="*/ 1333366 w 2542151"/>
                <a:gd name="connsiteY22-1414" fmla="*/ 327703 h 1914998"/>
                <a:gd name="connsiteX23-1415" fmla="*/ 1315127 w 2542151"/>
                <a:gd name="connsiteY23-1416" fmla="*/ 470669 h 1914998"/>
                <a:gd name="connsiteX24-1417" fmla="*/ 1315127 w 2542151"/>
                <a:gd name="connsiteY24-1418" fmla="*/ 627167 h 1914998"/>
                <a:gd name="connsiteX25-1419" fmla="*/ 839751 w 2542151"/>
                <a:gd name="connsiteY25-1420" fmla="*/ 627167 h 1914998"/>
                <a:gd name="connsiteX26-1421" fmla="*/ 839751 w 2542151"/>
                <a:gd name="connsiteY26-1422" fmla="*/ 464786 h 1914998"/>
                <a:gd name="connsiteX27-1423" fmla="*/ 964479 w 2542151"/>
                <a:gd name="connsiteY27-1424" fmla="*/ 95899 h 1914998"/>
                <a:gd name="connsiteX28-1425" fmla="*/ 1361017 w 2542151"/>
                <a:gd name="connsiteY28-1426" fmla="*/ 0 h 1914998"/>
                <a:gd name="connsiteX29-1427" fmla="*/ 1822273 w 2542151"/>
                <a:gd name="connsiteY29-1428" fmla="*/ 132872 h 1914998"/>
                <a:gd name="connsiteX30-1429" fmla="*/ 1943470 w 2542151"/>
                <a:gd name="connsiteY30-1430" fmla="*/ 502090 h 1914998"/>
                <a:gd name="connsiteX31-1431" fmla="*/ 1899933 w 2542151"/>
                <a:gd name="connsiteY31-1432" fmla="*/ 733150 h 1914998"/>
                <a:gd name="connsiteX32-1433" fmla="*/ 1746966 w 2542151"/>
                <a:gd name="connsiteY32-1434" fmla="*/ 863089 h 1914998"/>
                <a:gd name="connsiteX33-1435" fmla="*/ 1908170 w 2542151"/>
                <a:gd name="connsiteY33-1436" fmla="*/ 982586 h 1914998"/>
                <a:gd name="connsiteX34-1437" fmla="*/ 1961120 w 2542151"/>
                <a:gd name="connsiteY34-1438" fmla="*/ 1371687 h 1914998"/>
                <a:gd name="connsiteX35-1439" fmla="*/ 1909347 w 2542151"/>
                <a:gd name="connsiteY35-1440" fmla="*/ 1724276 h 1914998"/>
                <a:gd name="connsiteX36-1441" fmla="*/ 1730493 w 2542151"/>
                <a:gd name="connsiteY36-1442" fmla="*/ 1914998 h 1914998"/>
                <a:gd name="connsiteX37-1443" fmla="*/ 2542151 w 2542151"/>
                <a:gd name="connsiteY37-1444" fmla="*/ 1911674 h 1914998"/>
                <a:gd name="connsiteX0-1445" fmla="*/ 0 w 2542151"/>
                <a:gd name="connsiteY0-1446" fmla="*/ 1905063 h 1914998"/>
                <a:gd name="connsiteX1-1447" fmla="*/ 1049788 w 2542151"/>
                <a:gd name="connsiteY1-1448" fmla="*/ 1904444 h 1914998"/>
                <a:gd name="connsiteX2-1449" fmla="*/ 880346 w 2542151"/>
                <a:gd name="connsiteY2-1450" fmla="*/ 1718530 h 1914998"/>
                <a:gd name="connsiteX3-1451" fmla="*/ 839751 w 2542151"/>
                <a:gd name="connsiteY3-1452" fmla="*/ 1336700 h 1914998"/>
                <a:gd name="connsiteX4-1453" fmla="*/ 839751 w 2542151"/>
                <a:gd name="connsiteY4-1454" fmla="*/ 1186086 h 1914998"/>
                <a:gd name="connsiteX5-1455" fmla="*/ 1315127 w 2542151"/>
                <a:gd name="connsiteY5-1456" fmla="*/ 1186086 h 1914998"/>
                <a:gd name="connsiteX6-1457" fmla="*/ 1315127 w 2542151"/>
                <a:gd name="connsiteY6-1458" fmla="*/ 1495551 h 1914998"/>
                <a:gd name="connsiteX7-1459" fmla="*/ 1329836 w 2542151"/>
                <a:gd name="connsiteY7-1460" fmla="*/ 1652636 h 1914998"/>
                <a:gd name="connsiteX8-1461" fmla="*/ 1395141 w 2542151"/>
                <a:gd name="connsiteY8-1462" fmla="*/ 1686172 h 1914998"/>
                <a:gd name="connsiteX9-1463" fmla="*/ 1468095 w 2542151"/>
                <a:gd name="connsiteY9-1464" fmla="*/ 1643811 h 1914998"/>
                <a:gd name="connsiteX10-1465" fmla="*/ 1485745 w 2542151"/>
                <a:gd name="connsiteY10-1466" fmla="*/ 1422597 h 1914998"/>
                <a:gd name="connsiteX11-1467" fmla="*/ 1485745 w 2542151"/>
                <a:gd name="connsiteY11-1468" fmla="*/ 1290810 h 1914998"/>
                <a:gd name="connsiteX12-1469" fmla="*/ 1461035 w 2542151"/>
                <a:gd name="connsiteY12-1470" fmla="*/ 1130782 h 1914998"/>
                <a:gd name="connsiteX13-1471" fmla="*/ 1388081 w 2542151"/>
                <a:gd name="connsiteY13-1472" fmla="*/ 1064300 h 1914998"/>
                <a:gd name="connsiteX14-1473" fmla="*/ 1200990 w 2542151"/>
                <a:gd name="connsiteY14-1474" fmla="*/ 1046062 h 1914998"/>
                <a:gd name="connsiteX15-1475" fmla="*/ 1200990 w 2542151"/>
                <a:gd name="connsiteY15-1476" fmla="*/ 769544 h 1914998"/>
                <a:gd name="connsiteX16-1477" fmla="*/ 1410438 w 2542151"/>
                <a:gd name="connsiteY16-1478" fmla="*/ 756600 h 1914998"/>
                <a:gd name="connsiteX17-1479" fmla="*/ 1468095 w 2542151"/>
                <a:gd name="connsiteY17-1480" fmla="*/ 700120 h 1914998"/>
                <a:gd name="connsiteX18-1481" fmla="*/ 1485745 w 2542151"/>
                <a:gd name="connsiteY18-1482" fmla="*/ 563626 h 1914998"/>
                <a:gd name="connsiteX19-1483" fmla="*/ 1485745 w 2542151"/>
                <a:gd name="connsiteY19-1484" fmla="*/ 457726 h 1914998"/>
                <a:gd name="connsiteX20-1485" fmla="*/ 1465153 w 2542151"/>
                <a:gd name="connsiteY20-1486" fmla="*/ 325938 h 1914998"/>
                <a:gd name="connsiteX21-1487" fmla="*/ 1401024 w 2542151"/>
                <a:gd name="connsiteY21-1488" fmla="*/ 294168 h 1914998"/>
                <a:gd name="connsiteX22-1489" fmla="*/ 1333366 w 2542151"/>
                <a:gd name="connsiteY22-1490" fmla="*/ 327703 h 1914998"/>
                <a:gd name="connsiteX23-1491" fmla="*/ 1315127 w 2542151"/>
                <a:gd name="connsiteY23-1492" fmla="*/ 470669 h 1914998"/>
                <a:gd name="connsiteX24-1493" fmla="*/ 1315127 w 2542151"/>
                <a:gd name="connsiteY24-1494" fmla="*/ 627167 h 1914998"/>
                <a:gd name="connsiteX25-1495" fmla="*/ 839751 w 2542151"/>
                <a:gd name="connsiteY25-1496" fmla="*/ 627167 h 1914998"/>
                <a:gd name="connsiteX26-1497" fmla="*/ 839751 w 2542151"/>
                <a:gd name="connsiteY26-1498" fmla="*/ 464786 h 1914998"/>
                <a:gd name="connsiteX27-1499" fmla="*/ 964479 w 2542151"/>
                <a:gd name="connsiteY27-1500" fmla="*/ 95899 h 1914998"/>
                <a:gd name="connsiteX28-1501" fmla="*/ 1361017 w 2542151"/>
                <a:gd name="connsiteY28-1502" fmla="*/ 0 h 1914998"/>
                <a:gd name="connsiteX29-1503" fmla="*/ 1822273 w 2542151"/>
                <a:gd name="connsiteY29-1504" fmla="*/ 132872 h 1914998"/>
                <a:gd name="connsiteX30-1505" fmla="*/ 1943470 w 2542151"/>
                <a:gd name="connsiteY30-1506" fmla="*/ 502090 h 1914998"/>
                <a:gd name="connsiteX31-1507" fmla="*/ 1899933 w 2542151"/>
                <a:gd name="connsiteY31-1508" fmla="*/ 733150 h 1914998"/>
                <a:gd name="connsiteX32-1509" fmla="*/ 1746966 w 2542151"/>
                <a:gd name="connsiteY32-1510" fmla="*/ 863089 h 1914998"/>
                <a:gd name="connsiteX33-1511" fmla="*/ 1908170 w 2542151"/>
                <a:gd name="connsiteY33-1512" fmla="*/ 982586 h 1914998"/>
                <a:gd name="connsiteX34-1513" fmla="*/ 1961120 w 2542151"/>
                <a:gd name="connsiteY34-1514" fmla="*/ 1371687 h 1914998"/>
                <a:gd name="connsiteX35-1515" fmla="*/ 1909347 w 2542151"/>
                <a:gd name="connsiteY35-1516" fmla="*/ 1724276 h 1914998"/>
                <a:gd name="connsiteX36-1517" fmla="*/ 1730493 w 2542151"/>
                <a:gd name="connsiteY36-1518" fmla="*/ 1914998 h 1914998"/>
                <a:gd name="connsiteX37-1519" fmla="*/ 2542151 w 2542151"/>
                <a:gd name="connsiteY37-1520" fmla="*/ 1911674 h 1914998"/>
                <a:gd name="connsiteX0-1521" fmla="*/ 0 w 2542151"/>
                <a:gd name="connsiteY0-1522" fmla="*/ 1905063 h 1915032"/>
                <a:gd name="connsiteX1-1523" fmla="*/ 1049788 w 2542151"/>
                <a:gd name="connsiteY1-1524" fmla="*/ 1904444 h 1915032"/>
                <a:gd name="connsiteX2-1525" fmla="*/ 880346 w 2542151"/>
                <a:gd name="connsiteY2-1526" fmla="*/ 1718530 h 1915032"/>
                <a:gd name="connsiteX3-1527" fmla="*/ 839751 w 2542151"/>
                <a:gd name="connsiteY3-1528" fmla="*/ 1336700 h 1915032"/>
                <a:gd name="connsiteX4-1529" fmla="*/ 839751 w 2542151"/>
                <a:gd name="connsiteY4-1530" fmla="*/ 1186086 h 1915032"/>
                <a:gd name="connsiteX5-1531" fmla="*/ 1315127 w 2542151"/>
                <a:gd name="connsiteY5-1532" fmla="*/ 1186086 h 1915032"/>
                <a:gd name="connsiteX6-1533" fmla="*/ 1315127 w 2542151"/>
                <a:gd name="connsiteY6-1534" fmla="*/ 1495551 h 1915032"/>
                <a:gd name="connsiteX7-1535" fmla="*/ 1329836 w 2542151"/>
                <a:gd name="connsiteY7-1536" fmla="*/ 1652636 h 1915032"/>
                <a:gd name="connsiteX8-1537" fmla="*/ 1395141 w 2542151"/>
                <a:gd name="connsiteY8-1538" fmla="*/ 1686172 h 1915032"/>
                <a:gd name="connsiteX9-1539" fmla="*/ 1468095 w 2542151"/>
                <a:gd name="connsiteY9-1540" fmla="*/ 1643811 h 1915032"/>
                <a:gd name="connsiteX10-1541" fmla="*/ 1485745 w 2542151"/>
                <a:gd name="connsiteY10-1542" fmla="*/ 1422597 h 1915032"/>
                <a:gd name="connsiteX11-1543" fmla="*/ 1485745 w 2542151"/>
                <a:gd name="connsiteY11-1544" fmla="*/ 1290810 h 1915032"/>
                <a:gd name="connsiteX12-1545" fmla="*/ 1461035 w 2542151"/>
                <a:gd name="connsiteY12-1546" fmla="*/ 1130782 h 1915032"/>
                <a:gd name="connsiteX13-1547" fmla="*/ 1388081 w 2542151"/>
                <a:gd name="connsiteY13-1548" fmla="*/ 1064300 h 1915032"/>
                <a:gd name="connsiteX14-1549" fmla="*/ 1200990 w 2542151"/>
                <a:gd name="connsiteY14-1550" fmla="*/ 1046062 h 1915032"/>
                <a:gd name="connsiteX15-1551" fmla="*/ 1200990 w 2542151"/>
                <a:gd name="connsiteY15-1552" fmla="*/ 769544 h 1915032"/>
                <a:gd name="connsiteX16-1553" fmla="*/ 1410438 w 2542151"/>
                <a:gd name="connsiteY16-1554" fmla="*/ 756600 h 1915032"/>
                <a:gd name="connsiteX17-1555" fmla="*/ 1468095 w 2542151"/>
                <a:gd name="connsiteY17-1556" fmla="*/ 700120 h 1915032"/>
                <a:gd name="connsiteX18-1557" fmla="*/ 1485745 w 2542151"/>
                <a:gd name="connsiteY18-1558" fmla="*/ 563626 h 1915032"/>
                <a:gd name="connsiteX19-1559" fmla="*/ 1485745 w 2542151"/>
                <a:gd name="connsiteY19-1560" fmla="*/ 457726 h 1915032"/>
                <a:gd name="connsiteX20-1561" fmla="*/ 1465153 w 2542151"/>
                <a:gd name="connsiteY20-1562" fmla="*/ 325938 h 1915032"/>
                <a:gd name="connsiteX21-1563" fmla="*/ 1401024 w 2542151"/>
                <a:gd name="connsiteY21-1564" fmla="*/ 294168 h 1915032"/>
                <a:gd name="connsiteX22-1565" fmla="*/ 1333366 w 2542151"/>
                <a:gd name="connsiteY22-1566" fmla="*/ 327703 h 1915032"/>
                <a:gd name="connsiteX23-1567" fmla="*/ 1315127 w 2542151"/>
                <a:gd name="connsiteY23-1568" fmla="*/ 470669 h 1915032"/>
                <a:gd name="connsiteX24-1569" fmla="*/ 1315127 w 2542151"/>
                <a:gd name="connsiteY24-1570" fmla="*/ 627167 h 1915032"/>
                <a:gd name="connsiteX25-1571" fmla="*/ 839751 w 2542151"/>
                <a:gd name="connsiteY25-1572" fmla="*/ 627167 h 1915032"/>
                <a:gd name="connsiteX26-1573" fmla="*/ 839751 w 2542151"/>
                <a:gd name="connsiteY26-1574" fmla="*/ 464786 h 1915032"/>
                <a:gd name="connsiteX27-1575" fmla="*/ 964479 w 2542151"/>
                <a:gd name="connsiteY27-1576" fmla="*/ 95899 h 1915032"/>
                <a:gd name="connsiteX28-1577" fmla="*/ 1361017 w 2542151"/>
                <a:gd name="connsiteY28-1578" fmla="*/ 0 h 1915032"/>
                <a:gd name="connsiteX29-1579" fmla="*/ 1822273 w 2542151"/>
                <a:gd name="connsiteY29-1580" fmla="*/ 132872 h 1915032"/>
                <a:gd name="connsiteX30-1581" fmla="*/ 1943470 w 2542151"/>
                <a:gd name="connsiteY30-1582" fmla="*/ 502090 h 1915032"/>
                <a:gd name="connsiteX31-1583" fmla="*/ 1899933 w 2542151"/>
                <a:gd name="connsiteY31-1584" fmla="*/ 733150 h 1915032"/>
                <a:gd name="connsiteX32-1585" fmla="*/ 1746966 w 2542151"/>
                <a:gd name="connsiteY32-1586" fmla="*/ 863089 h 1915032"/>
                <a:gd name="connsiteX33-1587" fmla="*/ 1908170 w 2542151"/>
                <a:gd name="connsiteY33-1588" fmla="*/ 982586 h 1915032"/>
                <a:gd name="connsiteX34-1589" fmla="*/ 1961120 w 2542151"/>
                <a:gd name="connsiteY34-1590" fmla="*/ 1371687 h 1915032"/>
                <a:gd name="connsiteX35-1591" fmla="*/ 1909347 w 2542151"/>
                <a:gd name="connsiteY35-1592" fmla="*/ 1724276 h 1915032"/>
                <a:gd name="connsiteX36-1593" fmla="*/ 1730493 w 2542151"/>
                <a:gd name="connsiteY36-1594" fmla="*/ 1914998 h 1915032"/>
                <a:gd name="connsiteX37-1595" fmla="*/ 2542151 w 2542151"/>
                <a:gd name="connsiteY37-1596" fmla="*/ 1911674 h 1915032"/>
                <a:gd name="connsiteX0-1597" fmla="*/ 0 w 2549495"/>
                <a:gd name="connsiteY0-1598" fmla="*/ 1905063 h 1915347"/>
                <a:gd name="connsiteX1-1599" fmla="*/ 1049788 w 2549495"/>
                <a:gd name="connsiteY1-1600" fmla="*/ 1904444 h 1915347"/>
                <a:gd name="connsiteX2-1601" fmla="*/ 880346 w 2549495"/>
                <a:gd name="connsiteY2-1602" fmla="*/ 1718530 h 1915347"/>
                <a:gd name="connsiteX3-1603" fmla="*/ 839751 w 2549495"/>
                <a:gd name="connsiteY3-1604" fmla="*/ 1336700 h 1915347"/>
                <a:gd name="connsiteX4-1605" fmla="*/ 839751 w 2549495"/>
                <a:gd name="connsiteY4-1606" fmla="*/ 1186086 h 1915347"/>
                <a:gd name="connsiteX5-1607" fmla="*/ 1315127 w 2549495"/>
                <a:gd name="connsiteY5-1608" fmla="*/ 1186086 h 1915347"/>
                <a:gd name="connsiteX6-1609" fmla="*/ 1315127 w 2549495"/>
                <a:gd name="connsiteY6-1610" fmla="*/ 1495551 h 1915347"/>
                <a:gd name="connsiteX7-1611" fmla="*/ 1329836 w 2549495"/>
                <a:gd name="connsiteY7-1612" fmla="*/ 1652636 h 1915347"/>
                <a:gd name="connsiteX8-1613" fmla="*/ 1395141 w 2549495"/>
                <a:gd name="connsiteY8-1614" fmla="*/ 1686172 h 1915347"/>
                <a:gd name="connsiteX9-1615" fmla="*/ 1468095 w 2549495"/>
                <a:gd name="connsiteY9-1616" fmla="*/ 1643811 h 1915347"/>
                <a:gd name="connsiteX10-1617" fmla="*/ 1485745 w 2549495"/>
                <a:gd name="connsiteY10-1618" fmla="*/ 1422597 h 1915347"/>
                <a:gd name="connsiteX11-1619" fmla="*/ 1485745 w 2549495"/>
                <a:gd name="connsiteY11-1620" fmla="*/ 1290810 h 1915347"/>
                <a:gd name="connsiteX12-1621" fmla="*/ 1461035 w 2549495"/>
                <a:gd name="connsiteY12-1622" fmla="*/ 1130782 h 1915347"/>
                <a:gd name="connsiteX13-1623" fmla="*/ 1388081 w 2549495"/>
                <a:gd name="connsiteY13-1624" fmla="*/ 1064300 h 1915347"/>
                <a:gd name="connsiteX14-1625" fmla="*/ 1200990 w 2549495"/>
                <a:gd name="connsiteY14-1626" fmla="*/ 1046062 h 1915347"/>
                <a:gd name="connsiteX15-1627" fmla="*/ 1200990 w 2549495"/>
                <a:gd name="connsiteY15-1628" fmla="*/ 769544 h 1915347"/>
                <a:gd name="connsiteX16-1629" fmla="*/ 1410438 w 2549495"/>
                <a:gd name="connsiteY16-1630" fmla="*/ 756600 h 1915347"/>
                <a:gd name="connsiteX17-1631" fmla="*/ 1468095 w 2549495"/>
                <a:gd name="connsiteY17-1632" fmla="*/ 700120 h 1915347"/>
                <a:gd name="connsiteX18-1633" fmla="*/ 1485745 w 2549495"/>
                <a:gd name="connsiteY18-1634" fmla="*/ 563626 h 1915347"/>
                <a:gd name="connsiteX19-1635" fmla="*/ 1485745 w 2549495"/>
                <a:gd name="connsiteY19-1636" fmla="*/ 457726 h 1915347"/>
                <a:gd name="connsiteX20-1637" fmla="*/ 1465153 w 2549495"/>
                <a:gd name="connsiteY20-1638" fmla="*/ 325938 h 1915347"/>
                <a:gd name="connsiteX21-1639" fmla="*/ 1401024 w 2549495"/>
                <a:gd name="connsiteY21-1640" fmla="*/ 294168 h 1915347"/>
                <a:gd name="connsiteX22-1641" fmla="*/ 1333366 w 2549495"/>
                <a:gd name="connsiteY22-1642" fmla="*/ 327703 h 1915347"/>
                <a:gd name="connsiteX23-1643" fmla="*/ 1315127 w 2549495"/>
                <a:gd name="connsiteY23-1644" fmla="*/ 470669 h 1915347"/>
                <a:gd name="connsiteX24-1645" fmla="*/ 1315127 w 2549495"/>
                <a:gd name="connsiteY24-1646" fmla="*/ 627167 h 1915347"/>
                <a:gd name="connsiteX25-1647" fmla="*/ 839751 w 2549495"/>
                <a:gd name="connsiteY25-1648" fmla="*/ 627167 h 1915347"/>
                <a:gd name="connsiteX26-1649" fmla="*/ 839751 w 2549495"/>
                <a:gd name="connsiteY26-1650" fmla="*/ 464786 h 1915347"/>
                <a:gd name="connsiteX27-1651" fmla="*/ 964479 w 2549495"/>
                <a:gd name="connsiteY27-1652" fmla="*/ 95899 h 1915347"/>
                <a:gd name="connsiteX28-1653" fmla="*/ 1361017 w 2549495"/>
                <a:gd name="connsiteY28-1654" fmla="*/ 0 h 1915347"/>
                <a:gd name="connsiteX29-1655" fmla="*/ 1822273 w 2549495"/>
                <a:gd name="connsiteY29-1656" fmla="*/ 132872 h 1915347"/>
                <a:gd name="connsiteX30-1657" fmla="*/ 1943470 w 2549495"/>
                <a:gd name="connsiteY30-1658" fmla="*/ 502090 h 1915347"/>
                <a:gd name="connsiteX31-1659" fmla="*/ 1899933 w 2549495"/>
                <a:gd name="connsiteY31-1660" fmla="*/ 733150 h 1915347"/>
                <a:gd name="connsiteX32-1661" fmla="*/ 1746966 w 2549495"/>
                <a:gd name="connsiteY32-1662" fmla="*/ 863089 h 1915347"/>
                <a:gd name="connsiteX33-1663" fmla="*/ 1908170 w 2549495"/>
                <a:gd name="connsiteY33-1664" fmla="*/ 982586 h 1915347"/>
                <a:gd name="connsiteX34-1665" fmla="*/ 1961120 w 2549495"/>
                <a:gd name="connsiteY34-1666" fmla="*/ 1371687 h 1915347"/>
                <a:gd name="connsiteX35-1667" fmla="*/ 1909347 w 2549495"/>
                <a:gd name="connsiteY35-1668" fmla="*/ 1724276 h 1915347"/>
                <a:gd name="connsiteX36-1669" fmla="*/ 1730493 w 2549495"/>
                <a:gd name="connsiteY36-1670" fmla="*/ 1914998 h 1915347"/>
                <a:gd name="connsiteX37-1671" fmla="*/ 2549495 w 2549495"/>
                <a:gd name="connsiteY37-1672" fmla="*/ 1915347 h 1915347"/>
                <a:gd name="connsiteX0-1673" fmla="*/ 0 w 2549495"/>
                <a:gd name="connsiteY0-1674" fmla="*/ 1905063 h 1915347"/>
                <a:gd name="connsiteX1-1675" fmla="*/ 1049788 w 2549495"/>
                <a:gd name="connsiteY1-1676" fmla="*/ 1904444 h 1915347"/>
                <a:gd name="connsiteX2-1677" fmla="*/ 880346 w 2549495"/>
                <a:gd name="connsiteY2-1678" fmla="*/ 1718530 h 1915347"/>
                <a:gd name="connsiteX3-1679" fmla="*/ 839751 w 2549495"/>
                <a:gd name="connsiteY3-1680" fmla="*/ 1336700 h 1915347"/>
                <a:gd name="connsiteX4-1681" fmla="*/ 839751 w 2549495"/>
                <a:gd name="connsiteY4-1682" fmla="*/ 1186086 h 1915347"/>
                <a:gd name="connsiteX5-1683" fmla="*/ 1315127 w 2549495"/>
                <a:gd name="connsiteY5-1684" fmla="*/ 1186086 h 1915347"/>
                <a:gd name="connsiteX6-1685" fmla="*/ 1315127 w 2549495"/>
                <a:gd name="connsiteY6-1686" fmla="*/ 1495551 h 1915347"/>
                <a:gd name="connsiteX7-1687" fmla="*/ 1329836 w 2549495"/>
                <a:gd name="connsiteY7-1688" fmla="*/ 1652636 h 1915347"/>
                <a:gd name="connsiteX8-1689" fmla="*/ 1395141 w 2549495"/>
                <a:gd name="connsiteY8-1690" fmla="*/ 1686172 h 1915347"/>
                <a:gd name="connsiteX9-1691" fmla="*/ 1468095 w 2549495"/>
                <a:gd name="connsiteY9-1692" fmla="*/ 1643811 h 1915347"/>
                <a:gd name="connsiteX10-1693" fmla="*/ 1485745 w 2549495"/>
                <a:gd name="connsiteY10-1694" fmla="*/ 1422597 h 1915347"/>
                <a:gd name="connsiteX11-1695" fmla="*/ 1485745 w 2549495"/>
                <a:gd name="connsiteY11-1696" fmla="*/ 1290810 h 1915347"/>
                <a:gd name="connsiteX12-1697" fmla="*/ 1461035 w 2549495"/>
                <a:gd name="connsiteY12-1698" fmla="*/ 1130782 h 1915347"/>
                <a:gd name="connsiteX13-1699" fmla="*/ 1388081 w 2549495"/>
                <a:gd name="connsiteY13-1700" fmla="*/ 1064300 h 1915347"/>
                <a:gd name="connsiteX14-1701" fmla="*/ 1200990 w 2549495"/>
                <a:gd name="connsiteY14-1702" fmla="*/ 1046062 h 1915347"/>
                <a:gd name="connsiteX15-1703" fmla="*/ 1200990 w 2549495"/>
                <a:gd name="connsiteY15-1704" fmla="*/ 769544 h 1915347"/>
                <a:gd name="connsiteX16-1705" fmla="*/ 1410438 w 2549495"/>
                <a:gd name="connsiteY16-1706" fmla="*/ 756600 h 1915347"/>
                <a:gd name="connsiteX17-1707" fmla="*/ 1468095 w 2549495"/>
                <a:gd name="connsiteY17-1708" fmla="*/ 700120 h 1915347"/>
                <a:gd name="connsiteX18-1709" fmla="*/ 1485745 w 2549495"/>
                <a:gd name="connsiteY18-1710" fmla="*/ 563626 h 1915347"/>
                <a:gd name="connsiteX19-1711" fmla="*/ 1485745 w 2549495"/>
                <a:gd name="connsiteY19-1712" fmla="*/ 457726 h 1915347"/>
                <a:gd name="connsiteX20-1713" fmla="*/ 1465153 w 2549495"/>
                <a:gd name="connsiteY20-1714" fmla="*/ 325938 h 1915347"/>
                <a:gd name="connsiteX21-1715" fmla="*/ 1401024 w 2549495"/>
                <a:gd name="connsiteY21-1716" fmla="*/ 294168 h 1915347"/>
                <a:gd name="connsiteX22-1717" fmla="*/ 1333366 w 2549495"/>
                <a:gd name="connsiteY22-1718" fmla="*/ 327703 h 1915347"/>
                <a:gd name="connsiteX23-1719" fmla="*/ 1315127 w 2549495"/>
                <a:gd name="connsiteY23-1720" fmla="*/ 470669 h 1915347"/>
                <a:gd name="connsiteX24-1721" fmla="*/ 1315127 w 2549495"/>
                <a:gd name="connsiteY24-1722" fmla="*/ 627167 h 1915347"/>
                <a:gd name="connsiteX25-1723" fmla="*/ 839751 w 2549495"/>
                <a:gd name="connsiteY25-1724" fmla="*/ 627167 h 1915347"/>
                <a:gd name="connsiteX26-1725" fmla="*/ 839751 w 2549495"/>
                <a:gd name="connsiteY26-1726" fmla="*/ 464786 h 1915347"/>
                <a:gd name="connsiteX27-1727" fmla="*/ 964479 w 2549495"/>
                <a:gd name="connsiteY27-1728" fmla="*/ 95899 h 1915347"/>
                <a:gd name="connsiteX28-1729" fmla="*/ 1361017 w 2549495"/>
                <a:gd name="connsiteY28-1730" fmla="*/ 0 h 1915347"/>
                <a:gd name="connsiteX29-1731" fmla="*/ 1822273 w 2549495"/>
                <a:gd name="connsiteY29-1732" fmla="*/ 132872 h 1915347"/>
                <a:gd name="connsiteX30-1733" fmla="*/ 1943470 w 2549495"/>
                <a:gd name="connsiteY30-1734" fmla="*/ 502090 h 1915347"/>
                <a:gd name="connsiteX31-1735" fmla="*/ 1899933 w 2549495"/>
                <a:gd name="connsiteY31-1736" fmla="*/ 733150 h 1915347"/>
                <a:gd name="connsiteX32-1737" fmla="*/ 1746966 w 2549495"/>
                <a:gd name="connsiteY32-1738" fmla="*/ 863089 h 1915347"/>
                <a:gd name="connsiteX33-1739" fmla="*/ 1908170 w 2549495"/>
                <a:gd name="connsiteY33-1740" fmla="*/ 982586 h 1915347"/>
                <a:gd name="connsiteX34-1741" fmla="*/ 1961120 w 2549495"/>
                <a:gd name="connsiteY34-1742" fmla="*/ 1371687 h 1915347"/>
                <a:gd name="connsiteX35-1743" fmla="*/ 1909347 w 2549495"/>
                <a:gd name="connsiteY35-1744" fmla="*/ 1724276 h 1915347"/>
                <a:gd name="connsiteX36-1745" fmla="*/ 1730493 w 2549495"/>
                <a:gd name="connsiteY36-1746" fmla="*/ 1914998 h 1915347"/>
                <a:gd name="connsiteX37-1747" fmla="*/ 2549495 w 2549495"/>
                <a:gd name="connsiteY37-1748" fmla="*/ 1915347 h 1915347"/>
                <a:gd name="connsiteX0-1749" fmla="*/ 0 w 4146831"/>
                <a:gd name="connsiteY0-1750" fmla="*/ 1921587 h 1921587"/>
                <a:gd name="connsiteX1-1751" fmla="*/ 2647124 w 4146831"/>
                <a:gd name="connsiteY1-1752" fmla="*/ 1904444 h 1921587"/>
                <a:gd name="connsiteX2-1753" fmla="*/ 2477682 w 4146831"/>
                <a:gd name="connsiteY2-1754" fmla="*/ 1718530 h 1921587"/>
                <a:gd name="connsiteX3-1755" fmla="*/ 2437087 w 4146831"/>
                <a:gd name="connsiteY3-1756" fmla="*/ 1336700 h 1921587"/>
                <a:gd name="connsiteX4-1757" fmla="*/ 2437087 w 4146831"/>
                <a:gd name="connsiteY4-1758" fmla="*/ 1186086 h 1921587"/>
                <a:gd name="connsiteX5-1759" fmla="*/ 2912463 w 4146831"/>
                <a:gd name="connsiteY5-1760" fmla="*/ 1186086 h 1921587"/>
                <a:gd name="connsiteX6-1761" fmla="*/ 2912463 w 4146831"/>
                <a:gd name="connsiteY6-1762" fmla="*/ 1495551 h 1921587"/>
                <a:gd name="connsiteX7-1763" fmla="*/ 2927172 w 4146831"/>
                <a:gd name="connsiteY7-1764" fmla="*/ 1652636 h 1921587"/>
                <a:gd name="connsiteX8-1765" fmla="*/ 2992477 w 4146831"/>
                <a:gd name="connsiteY8-1766" fmla="*/ 1686172 h 1921587"/>
                <a:gd name="connsiteX9-1767" fmla="*/ 3065431 w 4146831"/>
                <a:gd name="connsiteY9-1768" fmla="*/ 1643811 h 1921587"/>
                <a:gd name="connsiteX10-1769" fmla="*/ 3083081 w 4146831"/>
                <a:gd name="connsiteY10-1770" fmla="*/ 1422597 h 1921587"/>
                <a:gd name="connsiteX11-1771" fmla="*/ 3083081 w 4146831"/>
                <a:gd name="connsiteY11-1772" fmla="*/ 1290810 h 1921587"/>
                <a:gd name="connsiteX12-1773" fmla="*/ 3058371 w 4146831"/>
                <a:gd name="connsiteY12-1774" fmla="*/ 1130782 h 1921587"/>
                <a:gd name="connsiteX13-1775" fmla="*/ 2985417 w 4146831"/>
                <a:gd name="connsiteY13-1776" fmla="*/ 1064300 h 1921587"/>
                <a:gd name="connsiteX14-1777" fmla="*/ 2798326 w 4146831"/>
                <a:gd name="connsiteY14-1778" fmla="*/ 1046062 h 1921587"/>
                <a:gd name="connsiteX15-1779" fmla="*/ 2798326 w 4146831"/>
                <a:gd name="connsiteY15-1780" fmla="*/ 769544 h 1921587"/>
                <a:gd name="connsiteX16-1781" fmla="*/ 3007774 w 4146831"/>
                <a:gd name="connsiteY16-1782" fmla="*/ 756600 h 1921587"/>
                <a:gd name="connsiteX17-1783" fmla="*/ 3065431 w 4146831"/>
                <a:gd name="connsiteY17-1784" fmla="*/ 700120 h 1921587"/>
                <a:gd name="connsiteX18-1785" fmla="*/ 3083081 w 4146831"/>
                <a:gd name="connsiteY18-1786" fmla="*/ 563626 h 1921587"/>
                <a:gd name="connsiteX19-1787" fmla="*/ 3083081 w 4146831"/>
                <a:gd name="connsiteY19-1788" fmla="*/ 457726 h 1921587"/>
                <a:gd name="connsiteX20-1789" fmla="*/ 3062489 w 4146831"/>
                <a:gd name="connsiteY20-1790" fmla="*/ 325938 h 1921587"/>
                <a:gd name="connsiteX21-1791" fmla="*/ 2998360 w 4146831"/>
                <a:gd name="connsiteY21-1792" fmla="*/ 294168 h 1921587"/>
                <a:gd name="connsiteX22-1793" fmla="*/ 2930702 w 4146831"/>
                <a:gd name="connsiteY22-1794" fmla="*/ 327703 h 1921587"/>
                <a:gd name="connsiteX23-1795" fmla="*/ 2912463 w 4146831"/>
                <a:gd name="connsiteY23-1796" fmla="*/ 470669 h 1921587"/>
                <a:gd name="connsiteX24-1797" fmla="*/ 2912463 w 4146831"/>
                <a:gd name="connsiteY24-1798" fmla="*/ 627167 h 1921587"/>
                <a:gd name="connsiteX25-1799" fmla="*/ 2437087 w 4146831"/>
                <a:gd name="connsiteY25-1800" fmla="*/ 627167 h 1921587"/>
                <a:gd name="connsiteX26-1801" fmla="*/ 2437087 w 4146831"/>
                <a:gd name="connsiteY26-1802" fmla="*/ 464786 h 1921587"/>
                <a:gd name="connsiteX27-1803" fmla="*/ 2561815 w 4146831"/>
                <a:gd name="connsiteY27-1804" fmla="*/ 95899 h 1921587"/>
                <a:gd name="connsiteX28-1805" fmla="*/ 2958353 w 4146831"/>
                <a:gd name="connsiteY28-1806" fmla="*/ 0 h 1921587"/>
                <a:gd name="connsiteX29-1807" fmla="*/ 3419609 w 4146831"/>
                <a:gd name="connsiteY29-1808" fmla="*/ 132872 h 1921587"/>
                <a:gd name="connsiteX30-1809" fmla="*/ 3540806 w 4146831"/>
                <a:gd name="connsiteY30-1810" fmla="*/ 502090 h 1921587"/>
                <a:gd name="connsiteX31-1811" fmla="*/ 3497269 w 4146831"/>
                <a:gd name="connsiteY31-1812" fmla="*/ 733150 h 1921587"/>
                <a:gd name="connsiteX32-1813" fmla="*/ 3344302 w 4146831"/>
                <a:gd name="connsiteY32-1814" fmla="*/ 863089 h 1921587"/>
                <a:gd name="connsiteX33-1815" fmla="*/ 3505506 w 4146831"/>
                <a:gd name="connsiteY33-1816" fmla="*/ 982586 h 1921587"/>
                <a:gd name="connsiteX34-1817" fmla="*/ 3558456 w 4146831"/>
                <a:gd name="connsiteY34-1818" fmla="*/ 1371687 h 1921587"/>
                <a:gd name="connsiteX35-1819" fmla="*/ 3506683 w 4146831"/>
                <a:gd name="connsiteY35-1820" fmla="*/ 1724276 h 1921587"/>
                <a:gd name="connsiteX36-1821" fmla="*/ 3327829 w 4146831"/>
                <a:gd name="connsiteY36-1822" fmla="*/ 1914998 h 1921587"/>
                <a:gd name="connsiteX37-1823" fmla="*/ 4146831 w 4146831"/>
                <a:gd name="connsiteY37-1824" fmla="*/ 1915347 h 1921587"/>
                <a:gd name="connsiteX0-1825" fmla="*/ 0 w 4389185"/>
                <a:gd name="connsiteY0-1826" fmla="*/ 1906899 h 1915347"/>
                <a:gd name="connsiteX1-1827" fmla="*/ 2889478 w 4389185"/>
                <a:gd name="connsiteY1-1828" fmla="*/ 1904444 h 1915347"/>
                <a:gd name="connsiteX2-1829" fmla="*/ 2720036 w 4389185"/>
                <a:gd name="connsiteY2-1830" fmla="*/ 1718530 h 1915347"/>
                <a:gd name="connsiteX3-1831" fmla="*/ 2679441 w 4389185"/>
                <a:gd name="connsiteY3-1832" fmla="*/ 1336700 h 1915347"/>
                <a:gd name="connsiteX4-1833" fmla="*/ 2679441 w 4389185"/>
                <a:gd name="connsiteY4-1834" fmla="*/ 1186086 h 1915347"/>
                <a:gd name="connsiteX5-1835" fmla="*/ 3154817 w 4389185"/>
                <a:gd name="connsiteY5-1836" fmla="*/ 1186086 h 1915347"/>
                <a:gd name="connsiteX6-1837" fmla="*/ 3154817 w 4389185"/>
                <a:gd name="connsiteY6-1838" fmla="*/ 1495551 h 1915347"/>
                <a:gd name="connsiteX7-1839" fmla="*/ 3169526 w 4389185"/>
                <a:gd name="connsiteY7-1840" fmla="*/ 1652636 h 1915347"/>
                <a:gd name="connsiteX8-1841" fmla="*/ 3234831 w 4389185"/>
                <a:gd name="connsiteY8-1842" fmla="*/ 1686172 h 1915347"/>
                <a:gd name="connsiteX9-1843" fmla="*/ 3307785 w 4389185"/>
                <a:gd name="connsiteY9-1844" fmla="*/ 1643811 h 1915347"/>
                <a:gd name="connsiteX10-1845" fmla="*/ 3325435 w 4389185"/>
                <a:gd name="connsiteY10-1846" fmla="*/ 1422597 h 1915347"/>
                <a:gd name="connsiteX11-1847" fmla="*/ 3325435 w 4389185"/>
                <a:gd name="connsiteY11-1848" fmla="*/ 1290810 h 1915347"/>
                <a:gd name="connsiteX12-1849" fmla="*/ 3300725 w 4389185"/>
                <a:gd name="connsiteY12-1850" fmla="*/ 1130782 h 1915347"/>
                <a:gd name="connsiteX13-1851" fmla="*/ 3227771 w 4389185"/>
                <a:gd name="connsiteY13-1852" fmla="*/ 1064300 h 1915347"/>
                <a:gd name="connsiteX14-1853" fmla="*/ 3040680 w 4389185"/>
                <a:gd name="connsiteY14-1854" fmla="*/ 1046062 h 1915347"/>
                <a:gd name="connsiteX15-1855" fmla="*/ 3040680 w 4389185"/>
                <a:gd name="connsiteY15-1856" fmla="*/ 769544 h 1915347"/>
                <a:gd name="connsiteX16-1857" fmla="*/ 3250128 w 4389185"/>
                <a:gd name="connsiteY16-1858" fmla="*/ 756600 h 1915347"/>
                <a:gd name="connsiteX17-1859" fmla="*/ 3307785 w 4389185"/>
                <a:gd name="connsiteY17-1860" fmla="*/ 700120 h 1915347"/>
                <a:gd name="connsiteX18-1861" fmla="*/ 3325435 w 4389185"/>
                <a:gd name="connsiteY18-1862" fmla="*/ 563626 h 1915347"/>
                <a:gd name="connsiteX19-1863" fmla="*/ 3325435 w 4389185"/>
                <a:gd name="connsiteY19-1864" fmla="*/ 457726 h 1915347"/>
                <a:gd name="connsiteX20-1865" fmla="*/ 3304843 w 4389185"/>
                <a:gd name="connsiteY20-1866" fmla="*/ 325938 h 1915347"/>
                <a:gd name="connsiteX21-1867" fmla="*/ 3240714 w 4389185"/>
                <a:gd name="connsiteY21-1868" fmla="*/ 294168 h 1915347"/>
                <a:gd name="connsiteX22-1869" fmla="*/ 3173056 w 4389185"/>
                <a:gd name="connsiteY22-1870" fmla="*/ 327703 h 1915347"/>
                <a:gd name="connsiteX23-1871" fmla="*/ 3154817 w 4389185"/>
                <a:gd name="connsiteY23-1872" fmla="*/ 470669 h 1915347"/>
                <a:gd name="connsiteX24-1873" fmla="*/ 3154817 w 4389185"/>
                <a:gd name="connsiteY24-1874" fmla="*/ 627167 h 1915347"/>
                <a:gd name="connsiteX25-1875" fmla="*/ 2679441 w 4389185"/>
                <a:gd name="connsiteY25-1876" fmla="*/ 627167 h 1915347"/>
                <a:gd name="connsiteX26-1877" fmla="*/ 2679441 w 4389185"/>
                <a:gd name="connsiteY26-1878" fmla="*/ 464786 h 1915347"/>
                <a:gd name="connsiteX27-1879" fmla="*/ 2804169 w 4389185"/>
                <a:gd name="connsiteY27-1880" fmla="*/ 95899 h 1915347"/>
                <a:gd name="connsiteX28-1881" fmla="*/ 3200707 w 4389185"/>
                <a:gd name="connsiteY28-1882" fmla="*/ 0 h 1915347"/>
                <a:gd name="connsiteX29-1883" fmla="*/ 3661963 w 4389185"/>
                <a:gd name="connsiteY29-1884" fmla="*/ 132872 h 1915347"/>
                <a:gd name="connsiteX30-1885" fmla="*/ 3783160 w 4389185"/>
                <a:gd name="connsiteY30-1886" fmla="*/ 502090 h 1915347"/>
                <a:gd name="connsiteX31-1887" fmla="*/ 3739623 w 4389185"/>
                <a:gd name="connsiteY31-1888" fmla="*/ 733150 h 1915347"/>
                <a:gd name="connsiteX32-1889" fmla="*/ 3586656 w 4389185"/>
                <a:gd name="connsiteY32-1890" fmla="*/ 863089 h 1915347"/>
                <a:gd name="connsiteX33-1891" fmla="*/ 3747860 w 4389185"/>
                <a:gd name="connsiteY33-1892" fmla="*/ 982586 h 1915347"/>
                <a:gd name="connsiteX34-1893" fmla="*/ 3800810 w 4389185"/>
                <a:gd name="connsiteY34-1894" fmla="*/ 1371687 h 1915347"/>
                <a:gd name="connsiteX35-1895" fmla="*/ 3749037 w 4389185"/>
                <a:gd name="connsiteY35-1896" fmla="*/ 1724276 h 1915347"/>
                <a:gd name="connsiteX36-1897" fmla="*/ 3570183 w 4389185"/>
                <a:gd name="connsiteY36-1898" fmla="*/ 1914998 h 1915347"/>
                <a:gd name="connsiteX37-1899" fmla="*/ 4389185 w 4389185"/>
                <a:gd name="connsiteY37-1900" fmla="*/ 1915347 h 19153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Lst>
              <a:rect l="l" t="t" r="r" b="b"/>
              <a:pathLst>
                <a:path w="4389185" h="1915347">
                  <a:moveTo>
                    <a:pt x="0" y="1906899"/>
                  </a:moveTo>
                  <a:lnTo>
                    <a:pt x="2889478" y="1904444"/>
                  </a:lnTo>
                  <a:cubicBezTo>
                    <a:pt x="2851376" y="1865399"/>
                    <a:pt x="2747100" y="1791876"/>
                    <a:pt x="2720036" y="1718530"/>
                  </a:cubicBezTo>
                  <a:cubicBezTo>
                    <a:pt x="2692973" y="1645184"/>
                    <a:pt x="2679441" y="1517907"/>
                    <a:pt x="2679441" y="1336700"/>
                  </a:cubicBezTo>
                  <a:lnTo>
                    <a:pt x="2679441" y="1186086"/>
                  </a:lnTo>
                  <a:lnTo>
                    <a:pt x="3154817" y="1186086"/>
                  </a:lnTo>
                  <a:lnTo>
                    <a:pt x="3154817" y="1495551"/>
                  </a:lnTo>
                  <a:cubicBezTo>
                    <a:pt x="3154817" y="1577918"/>
                    <a:pt x="3159720" y="1630280"/>
                    <a:pt x="3169526" y="1652636"/>
                  </a:cubicBezTo>
                  <a:cubicBezTo>
                    <a:pt x="3179331" y="1674993"/>
                    <a:pt x="3201100" y="1686172"/>
                    <a:pt x="3234831" y="1686172"/>
                  </a:cubicBezTo>
                  <a:cubicBezTo>
                    <a:pt x="3271700" y="1686172"/>
                    <a:pt x="3296018" y="1672052"/>
                    <a:pt x="3307785" y="1643811"/>
                  </a:cubicBezTo>
                  <a:cubicBezTo>
                    <a:pt x="3319551" y="1615571"/>
                    <a:pt x="3325435" y="1541833"/>
                    <a:pt x="3325435" y="1422597"/>
                  </a:cubicBezTo>
                  <a:lnTo>
                    <a:pt x="3325435" y="1290810"/>
                  </a:lnTo>
                  <a:cubicBezTo>
                    <a:pt x="3325435" y="1217856"/>
                    <a:pt x="3317198" y="1164514"/>
                    <a:pt x="3300725" y="1130782"/>
                  </a:cubicBezTo>
                  <a:cubicBezTo>
                    <a:pt x="3284251" y="1097051"/>
                    <a:pt x="3259933" y="1074890"/>
                    <a:pt x="3227771" y="1064300"/>
                  </a:cubicBezTo>
                  <a:cubicBezTo>
                    <a:pt x="3195609" y="1053710"/>
                    <a:pt x="3133245" y="1047631"/>
                    <a:pt x="3040680" y="1046062"/>
                  </a:cubicBezTo>
                  <a:lnTo>
                    <a:pt x="3040680" y="769544"/>
                  </a:lnTo>
                  <a:cubicBezTo>
                    <a:pt x="3153641" y="769544"/>
                    <a:pt x="3223456" y="765229"/>
                    <a:pt x="3250128" y="756600"/>
                  </a:cubicBezTo>
                  <a:cubicBezTo>
                    <a:pt x="3276799" y="747971"/>
                    <a:pt x="3296018" y="729145"/>
                    <a:pt x="3307785" y="700120"/>
                  </a:cubicBezTo>
                  <a:cubicBezTo>
                    <a:pt x="3319551" y="671096"/>
                    <a:pt x="3325435" y="625598"/>
                    <a:pt x="3325435" y="563626"/>
                  </a:cubicBezTo>
                  <a:lnTo>
                    <a:pt x="3325435" y="457726"/>
                  </a:lnTo>
                  <a:cubicBezTo>
                    <a:pt x="3325435" y="391048"/>
                    <a:pt x="3318571" y="347118"/>
                    <a:pt x="3304843" y="325938"/>
                  </a:cubicBezTo>
                  <a:cubicBezTo>
                    <a:pt x="3291115" y="304758"/>
                    <a:pt x="3269739" y="294168"/>
                    <a:pt x="3240714" y="294168"/>
                  </a:cubicBezTo>
                  <a:cubicBezTo>
                    <a:pt x="3207767" y="294168"/>
                    <a:pt x="3185215" y="305347"/>
                    <a:pt x="3173056" y="327703"/>
                  </a:cubicBezTo>
                  <a:cubicBezTo>
                    <a:pt x="3160897" y="350060"/>
                    <a:pt x="3154817" y="397715"/>
                    <a:pt x="3154817" y="470669"/>
                  </a:cubicBezTo>
                  <a:lnTo>
                    <a:pt x="3154817" y="627167"/>
                  </a:lnTo>
                  <a:lnTo>
                    <a:pt x="2679441" y="627167"/>
                  </a:lnTo>
                  <a:lnTo>
                    <a:pt x="2679441" y="464786"/>
                  </a:lnTo>
                  <a:cubicBezTo>
                    <a:pt x="2679441" y="282794"/>
                    <a:pt x="2721017" y="159831"/>
                    <a:pt x="2804169" y="95899"/>
                  </a:cubicBezTo>
                  <a:cubicBezTo>
                    <a:pt x="2887320" y="31966"/>
                    <a:pt x="3019500" y="0"/>
                    <a:pt x="3200707" y="0"/>
                  </a:cubicBezTo>
                  <a:cubicBezTo>
                    <a:pt x="3427413" y="0"/>
                    <a:pt x="3581165" y="44291"/>
                    <a:pt x="3661963" y="132872"/>
                  </a:cubicBezTo>
                  <a:cubicBezTo>
                    <a:pt x="3742761" y="221453"/>
                    <a:pt x="3783160" y="344526"/>
                    <a:pt x="3783160" y="502090"/>
                  </a:cubicBezTo>
                  <a:cubicBezTo>
                    <a:pt x="3783160" y="608701"/>
                    <a:pt x="3768648" y="685721"/>
                    <a:pt x="3739623" y="733150"/>
                  </a:cubicBezTo>
                  <a:cubicBezTo>
                    <a:pt x="3710599" y="780578"/>
                    <a:pt x="3659610" y="823891"/>
                    <a:pt x="3586656" y="863089"/>
                  </a:cubicBezTo>
                  <a:cubicBezTo>
                    <a:pt x="3658825" y="887419"/>
                    <a:pt x="3712560" y="927252"/>
                    <a:pt x="3747860" y="982586"/>
                  </a:cubicBezTo>
                  <a:cubicBezTo>
                    <a:pt x="3783160" y="1037920"/>
                    <a:pt x="3800810" y="1167621"/>
                    <a:pt x="3800810" y="1371687"/>
                  </a:cubicBezTo>
                  <a:cubicBezTo>
                    <a:pt x="3800810" y="1523160"/>
                    <a:pt x="3783552" y="1640689"/>
                    <a:pt x="3749037" y="1724276"/>
                  </a:cubicBezTo>
                  <a:cubicBezTo>
                    <a:pt x="3714521" y="1807862"/>
                    <a:pt x="3647705" y="1851940"/>
                    <a:pt x="3570183" y="1914998"/>
                  </a:cubicBezTo>
                  <a:lnTo>
                    <a:pt x="4389185" y="1915347"/>
                  </a:lnTo>
                </a:path>
              </a:pathLst>
            </a:custGeom>
            <a:noFill/>
            <a:ln w="38100">
              <a:solidFill>
                <a:srgbClr val="006D33"/>
              </a:solidFill>
            </a:ln>
            <a:effectLst>
              <a:outerShdw blurRad="152400" dist="38100" dir="2700000" algn="tl" rotWithShape="0">
                <a:prstClr val="black">
                  <a:alpha val="40000"/>
                </a:prstClr>
              </a:outerShdw>
            </a:effectLst>
          </p:spPr>
          <p:txBody>
            <a:bodyPr rot="0" spcFirstLastPara="0" vertOverflow="overflow" horzOverflow="overflow" vert="horz" wrap="square" lIns="91416" tIns="45708" rIns="91416" bIns="45708"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5795" b="0" i="0" u="none" strike="noStrike" kern="1200" cap="none" spc="0" normalizeH="0" baseline="0" noProof="0" dirty="0">
                <a:ln>
                  <a:noFill/>
                </a:ln>
                <a:solidFill>
                  <a:prstClr val="black"/>
                </a:solidFill>
                <a:effectLst/>
                <a:uLnTx/>
                <a:uFillTx/>
                <a:latin typeface="Impact" panose="020B0806030902050204" pitchFamily="34" charset="0"/>
                <a:ea typeface="等线" panose="02010600030101010101" charset="-122"/>
                <a:cs typeface="+mn-cs"/>
              </a:endParaRPr>
            </a:p>
          </p:txBody>
        </p:sp>
        <p:grpSp>
          <p:nvGrpSpPr>
            <p:cNvPr id="93" name="组合 92"/>
            <p:cNvGrpSpPr/>
            <p:nvPr/>
          </p:nvGrpSpPr>
          <p:grpSpPr>
            <a:xfrm>
              <a:off x="1490077" y="5718137"/>
              <a:ext cx="216261" cy="216261"/>
              <a:chOff x="2218721" y="3717673"/>
              <a:chExt cx="248226" cy="248226"/>
            </a:xfrm>
          </p:grpSpPr>
          <p:sp>
            <p:nvSpPr>
              <p:cNvPr id="97" name="椭圆 96"/>
              <p:cNvSpPr/>
              <p:nvPr/>
            </p:nvSpPr>
            <p:spPr>
              <a:xfrm>
                <a:off x="2218721" y="3717673"/>
                <a:ext cx="248226" cy="248226"/>
              </a:xfrm>
              <a:prstGeom prst="ellipse">
                <a:avLst/>
              </a:prstGeom>
              <a:solidFill>
                <a:schemeClr val="bg1"/>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98" name="椭圆 97"/>
              <p:cNvSpPr/>
              <p:nvPr/>
            </p:nvSpPr>
            <p:spPr>
              <a:xfrm>
                <a:off x="2262420" y="3763753"/>
                <a:ext cx="156066" cy="156066"/>
              </a:xfrm>
              <a:prstGeom prst="ellipse">
                <a:avLst/>
              </a:prstGeom>
              <a:solidFill>
                <a:srgbClr val="0070C0"/>
              </a:solidFill>
              <a:ln>
                <a:noFill/>
              </a:ln>
              <a:effectLst>
                <a:innerShdw blurRad="76200" dist="25400" dir="13500000">
                  <a:prstClr val="black">
                    <a:alpha val="4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94" name="组合 93"/>
            <p:cNvGrpSpPr/>
            <p:nvPr/>
          </p:nvGrpSpPr>
          <p:grpSpPr>
            <a:xfrm>
              <a:off x="5394180" y="5718136"/>
              <a:ext cx="216261" cy="216261"/>
              <a:chOff x="2218721" y="3717673"/>
              <a:chExt cx="248226" cy="248226"/>
            </a:xfrm>
          </p:grpSpPr>
          <p:sp>
            <p:nvSpPr>
              <p:cNvPr id="95" name="椭圆 94"/>
              <p:cNvSpPr/>
              <p:nvPr/>
            </p:nvSpPr>
            <p:spPr>
              <a:xfrm>
                <a:off x="2218721" y="3717673"/>
                <a:ext cx="248226" cy="248226"/>
              </a:xfrm>
              <a:prstGeom prst="ellipse">
                <a:avLst/>
              </a:prstGeom>
              <a:solidFill>
                <a:schemeClr val="bg1"/>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96" name="椭圆 95"/>
              <p:cNvSpPr/>
              <p:nvPr/>
            </p:nvSpPr>
            <p:spPr>
              <a:xfrm>
                <a:off x="2262420" y="3763753"/>
                <a:ext cx="156066" cy="156066"/>
              </a:xfrm>
              <a:prstGeom prst="ellipse">
                <a:avLst/>
              </a:prstGeom>
              <a:solidFill>
                <a:srgbClr val="0070C0"/>
              </a:solidFill>
              <a:ln>
                <a:noFill/>
              </a:ln>
              <a:effectLst>
                <a:innerShdw blurRad="76200" dist="25400" dir="13500000">
                  <a:prstClr val="black">
                    <a:alpha val="4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sp>
        <p:nvSpPr>
          <p:cNvPr id="99" name="文本框 61"/>
          <p:cNvSpPr txBox="1"/>
          <p:nvPr/>
        </p:nvSpPr>
        <p:spPr>
          <a:xfrm>
            <a:off x="1663685" y="4941147"/>
            <a:ext cx="2334706" cy="6663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65"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rPr>
              <a:t>笔记导入文章中</a:t>
            </a:r>
            <a:endParaRPr kumimoji="0" lang="en-US" altLang="zh-CN" sz="1865"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865" dirty="0">
                <a:solidFill>
                  <a:prstClr val="black">
                    <a:lumMod val="50000"/>
                    <a:lumOff val="50000"/>
                  </a:prstClr>
                </a:solidFill>
                <a:latin typeface="微软雅黑" panose="020B0503020204020204" pitchFamily="34" charset="-122"/>
                <a:ea typeface="微软雅黑" panose="020B0503020204020204" pitchFamily="34" charset="-122"/>
              </a:rPr>
              <a:t>手动</a:t>
            </a:r>
            <a:r>
              <a:rPr kumimoji="0" lang="zh-CN" altLang="en-US" sz="1865"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rPr>
              <a:t>输入，耗时耗力</a:t>
            </a:r>
            <a:endParaRPr kumimoji="0" lang="zh-CN" altLang="en-US" sz="1865"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endParaRPr>
          </a:p>
        </p:txBody>
      </p:sp>
      <p:grpSp>
        <p:nvGrpSpPr>
          <p:cNvPr id="100" name="组合 99"/>
          <p:cNvGrpSpPr/>
          <p:nvPr/>
        </p:nvGrpSpPr>
        <p:grpSpPr>
          <a:xfrm>
            <a:off x="1809206" y="4253568"/>
            <a:ext cx="1617980" cy="655644"/>
            <a:chOff x="4806096" y="2627316"/>
            <a:chExt cx="1618401" cy="655815"/>
          </a:xfrm>
          <a:solidFill>
            <a:srgbClr val="006D33"/>
          </a:solidFill>
        </p:grpSpPr>
        <p:sp>
          <p:nvSpPr>
            <p:cNvPr id="101" name="矩形 100"/>
            <p:cNvSpPr/>
            <p:nvPr/>
          </p:nvSpPr>
          <p:spPr>
            <a:xfrm>
              <a:off x="4806316" y="2705100"/>
              <a:ext cx="1442084" cy="495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102" name="图片 101"/>
            <p:cNvPicPr>
              <a:picLocks noChangeAspect="1"/>
            </p:cNvPicPr>
            <p:nvPr/>
          </p:nvPicPr>
          <p:blipFill rotWithShape="1">
            <a:blip r:embed="rId1" cstate="screen">
              <a:extLst>
                <a:ext uri="{BEBA8EAE-BF5A-486C-A8C5-ECC9F3942E4B}">
                  <a14:imgProps xmlns:a14="http://schemas.microsoft.com/office/drawing/2010/main">
                    <a14:imgLayer r:embed="rId2">
                      <a14:imgEffect>
                        <a14:saturation sat="66000"/>
                      </a14:imgEffect>
                    </a14:imgLayer>
                  </a14:imgProps>
                </a:ext>
              </a:extLst>
            </a:blip>
            <a:srcRect/>
            <a:stretch>
              <a:fillRect/>
            </a:stretch>
          </p:blipFill>
          <p:spPr>
            <a:xfrm rot="16200000" flipH="1">
              <a:off x="4505604" y="2927808"/>
              <a:ext cx="655815" cy="54832"/>
            </a:xfrm>
            <a:prstGeom prst="rect">
              <a:avLst/>
            </a:prstGeom>
            <a:grpFill/>
          </p:spPr>
        </p:pic>
        <p:sp>
          <p:nvSpPr>
            <p:cNvPr id="103" name="文本框 65"/>
            <p:cNvSpPr txBox="1"/>
            <p:nvPr/>
          </p:nvSpPr>
          <p:spPr>
            <a:xfrm>
              <a:off x="4901794" y="2767900"/>
              <a:ext cx="1522703" cy="400214"/>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论文写作</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04" name="组合 103"/>
          <p:cNvGrpSpPr/>
          <p:nvPr/>
        </p:nvGrpSpPr>
        <p:grpSpPr>
          <a:xfrm>
            <a:off x="6220331" y="4126640"/>
            <a:ext cx="4437199" cy="1822584"/>
            <a:chOff x="6221950" y="4126221"/>
            <a:chExt cx="4438354" cy="1823059"/>
          </a:xfrm>
        </p:grpSpPr>
        <p:sp>
          <p:nvSpPr>
            <p:cNvPr id="105" name="直角三角形 104"/>
            <p:cNvSpPr/>
            <p:nvPr/>
          </p:nvSpPr>
          <p:spPr>
            <a:xfrm flipH="1">
              <a:off x="9167261" y="4523378"/>
              <a:ext cx="197666" cy="712822"/>
            </a:xfrm>
            <a:prstGeom prst="rtTriangle">
              <a:avLst/>
            </a:prstGeom>
            <a:noFill/>
            <a:ln w="38100">
              <a:solidFill>
                <a:schemeClr val="bg1"/>
              </a:solid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106" name="组合 105"/>
            <p:cNvGrpSpPr/>
            <p:nvPr/>
          </p:nvGrpSpPr>
          <p:grpSpPr>
            <a:xfrm>
              <a:off x="6221950" y="4126221"/>
              <a:ext cx="4438354" cy="1823059"/>
              <a:chOff x="6221950" y="4126221"/>
              <a:chExt cx="4438354" cy="1823059"/>
            </a:xfrm>
          </p:grpSpPr>
          <p:sp>
            <p:nvSpPr>
              <p:cNvPr id="107" name="文本框 69"/>
              <p:cNvSpPr txBox="1"/>
              <p:nvPr/>
            </p:nvSpPr>
            <p:spPr>
              <a:xfrm>
                <a:off x="6401266" y="4126221"/>
                <a:ext cx="4136390" cy="1709572"/>
              </a:xfrm>
              <a:custGeom>
                <a:avLst/>
                <a:gdLst>
                  <a:gd name="connsiteX0" fmla="*/ 368349 w 1054387"/>
                  <a:gd name="connsiteY0" fmla="*/ 0 h 1708761"/>
                  <a:gd name="connsiteX1" fmla="*/ 933011 w 1054387"/>
                  <a:gd name="connsiteY1" fmla="*/ 0 h 1708761"/>
                  <a:gd name="connsiteX2" fmla="*/ 933011 w 1054387"/>
                  <a:gd name="connsiteY2" fmla="*/ 1116658 h 1708761"/>
                  <a:gd name="connsiteX3" fmla="*/ 1054387 w 1054387"/>
                  <a:gd name="connsiteY3" fmla="*/ 1116658 h 1708761"/>
                  <a:gd name="connsiteX4" fmla="*/ 1054387 w 1054387"/>
                  <a:gd name="connsiteY4" fmla="*/ 1407960 h 1708761"/>
                  <a:gd name="connsiteX5" fmla="*/ 933011 w 1054387"/>
                  <a:gd name="connsiteY5" fmla="*/ 1407960 h 1708761"/>
                  <a:gd name="connsiteX6" fmla="*/ 933011 w 1054387"/>
                  <a:gd name="connsiteY6" fmla="*/ 1708761 h 1708761"/>
                  <a:gd name="connsiteX7" fmla="*/ 506613 w 1054387"/>
                  <a:gd name="connsiteY7" fmla="*/ 1708761 h 1708761"/>
                  <a:gd name="connsiteX8" fmla="*/ 506613 w 1054387"/>
                  <a:gd name="connsiteY8" fmla="*/ 1407960 h 1708761"/>
                  <a:gd name="connsiteX9" fmla="*/ 0 w 1054387"/>
                  <a:gd name="connsiteY9" fmla="*/ 1407960 h 1708761"/>
                  <a:gd name="connsiteX10" fmla="*/ 0 w 1054387"/>
                  <a:gd name="connsiteY10" fmla="*/ 1116658 h 1708761"/>
                  <a:gd name="connsiteX0-1" fmla="*/ 933011 w 1054387"/>
                  <a:gd name="connsiteY0-2" fmla="*/ 1708761 h 1800201"/>
                  <a:gd name="connsiteX1-3" fmla="*/ 506613 w 1054387"/>
                  <a:gd name="connsiteY1-4" fmla="*/ 1708761 h 1800201"/>
                  <a:gd name="connsiteX2-5" fmla="*/ 506613 w 1054387"/>
                  <a:gd name="connsiteY2-6" fmla="*/ 1407960 h 1800201"/>
                  <a:gd name="connsiteX3-7" fmla="*/ 0 w 1054387"/>
                  <a:gd name="connsiteY3-8" fmla="*/ 1407960 h 1800201"/>
                  <a:gd name="connsiteX4-9" fmla="*/ 0 w 1054387"/>
                  <a:gd name="connsiteY4-10" fmla="*/ 1116658 h 1800201"/>
                  <a:gd name="connsiteX5-11" fmla="*/ 368349 w 1054387"/>
                  <a:gd name="connsiteY5-12" fmla="*/ 0 h 1800201"/>
                  <a:gd name="connsiteX6-13" fmla="*/ 933011 w 1054387"/>
                  <a:gd name="connsiteY6-14" fmla="*/ 0 h 1800201"/>
                  <a:gd name="connsiteX7-15" fmla="*/ 933011 w 1054387"/>
                  <a:gd name="connsiteY7-16" fmla="*/ 1116658 h 1800201"/>
                  <a:gd name="connsiteX8-17" fmla="*/ 1054387 w 1054387"/>
                  <a:gd name="connsiteY8-18" fmla="*/ 1116658 h 1800201"/>
                  <a:gd name="connsiteX9-19" fmla="*/ 1054387 w 1054387"/>
                  <a:gd name="connsiteY9-20" fmla="*/ 1407960 h 1800201"/>
                  <a:gd name="connsiteX10-21" fmla="*/ 933011 w 1054387"/>
                  <a:gd name="connsiteY10-22" fmla="*/ 1407960 h 1800201"/>
                  <a:gd name="connsiteX11" fmla="*/ 1024451 w 1054387"/>
                  <a:gd name="connsiteY11" fmla="*/ 1800201 h 1800201"/>
                  <a:gd name="connsiteX0-23" fmla="*/ 933011 w 1054387"/>
                  <a:gd name="connsiteY0-24" fmla="*/ 1708761 h 1708761"/>
                  <a:gd name="connsiteX1-25" fmla="*/ 506613 w 1054387"/>
                  <a:gd name="connsiteY1-26" fmla="*/ 1708761 h 1708761"/>
                  <a:gd name="connsiteX2-27" fmla="*/ 506613 w 1054387"/>
                  <a:gd name="connsiteY2-28" fmla="*/ 1407960 h 1708761"/>
                  <a:gd name="connsiteX3-29" fmla="*/ 0 w 1054387"/>
                  <a:gd name="connsiteY3-30" fmla="*/ 1407960 h 1708761"/>
                  <a:gd name="connsiteX4-31" fmla="*/ 0 w 1054387"/>
                  <a:gd name="connsiteY4-32" fmla="*/ 1116658 h 1708761"/>
                  <a:gd name="connsiteX5-33" fmla="*/ 368349 w 1054387"/>
                  <a:gd name="connsiteY5-34" fmla="*/ 0 h 1708761"/>
                  <a:gd name="connsiteX6-35" fmla="*/ 933011 w 1054387"/>
                  <a:gd name="connsiteY6-36" fmla="*/ 0 h 1708761"/>
                  <a:gd name="connsiteX7-37" fmla="*/ 933011 w 1054387"/>
                  <a:gd name="connsiteY7-38" fmla="*/ 1116658 h 1708761"/>
                  <a:gd name="connsiteX8-39" fmla="*/ 1054387 w 1054387"/>
                  <a:gd name="connsiteY8-40" fmla="*/ 1116658 h 1708761"/>
                  <a:gd name="connsiteX9-41" fmla="*/ 1054387 w 1054387"/>
                  <a:gd name="connsiteY9-42" fmla="*/ 1407960 h 1708761"/>
                  <a:gd name="connsiteX10-43" fmla="*/ 933011 w 1054387"/>
                  <a:gd name="connsiteY10-44" fmla="*/ 1407960 h 1708761"/>
                  <a:gd name="connsiteX11-45" fmla="*/ 948251 w 1054387"/>
                  <a:gd name="connsiteY11-46" fmla="*/ 1690663 h 1708761"/>
                  <a:gd name="connsiteX0-47" fmla="*/ 0 w 1159601"/>
                  <a:gd name="connsiteY0-48" fmla="*/ 1708761 h 1708761"/>
                  <a:gd name="connsiteX1-49" fmla="*/ 611827 w 1159601"/>
                  <a:gd name="connsiteY1-50" fmla="*/ 1708761 h 1708761"/>
                  <a:gd name="connsiteX2-51" fmla="*/ 611827 w 1159601"/>
                  <a:gd name="connsiteY2-52" fmla="*/ 1407960 h 1708761"/>
                  <a:gd name="connsiteX3-53" fmla="*/ 105214 w 1159601"/>
                  <a:gd name="connsiteY3-54" fmla="*/ 1407960 h 1708761"/>
                  <a:gd name="connsiteX4-55" fmla="*/ 105214 w 1159601"/>
                  <a:gd name="connsiteY4-56" fmla="*/ 1116658 h 1708761"/>
                  <a:gd name="connsiteX5-57" fmla="*/ 473563 w 1159601"/>
                  <a:gd name="connsiteY5-58" fmla="*/ 0 h 1708761"/>
                  <a:gd name="connsiteX6-59" fmla="*/ 1038225 w 1159601"/>
                  <a:gd name="connsiteY6-60" fmla="*/ 0 h 1708761"/>
                  <a:gd name="connsiteX7-61" fmla="*/ 1038225 w 1159601"/>
                  <a:gd name="connsiteY7-62" fmla="*/ 1116658 h 1708761"/>
                  <a:gd name="connsiteX8-63" fmla="*/ 1159601 w 1159601"/>
                  <a:gd name="connsiteY8-64" fmla="*/ 1116658 h 1708761"/>
                  <a:gd name="connsiteX9-65" fmla="*/ 1159601 w 1159601"/>
                  <a:gd name="connsiteY9-66" fmla="*/ 1407960 h 1708761"/>
                  <a:gd name="connsiteX10-67" fmla="*/ 1038225 w 1159601"/>
                  <a:gd name="connsiteY10-68" fmla="*/ 1407960 h 1708761"/>
                  <a:gd name="connsiteX11-69" fmla="*/ 1053465 w 1159601"/>
                  <a:gd name="connsiteY11-70" fmla="*/ 1690663 h 1708761"/>
                  <a:gd name="connsiteX0-71" fmla="*/ 0 w 1159601"/>
                  <a:gd name="connsiteY0-72" fmla="*/ 1708761 h 1857351"/>
                  <a:gd name="connsiteX1-73" fmla="*/ 611827 w 1159601"/>
                  <a:gd name="connsiteY1-74" fmla="*/ 1708761 h 1857351"/>
                  <a:gd name="connsiteX2-75" fmla="*/ 611827 w 1159601"/>
                  <a:gd name="connsiteY2-76" fmla="*/ 1407960 h 1857351"/>
                  <a:gd name="connsiteX3-77" fmla="*/ 105214 w 1159601"/>
                  <a:gd name="connsiteY3-78" fmla="*/ 1407960 h 1857351"/>
                  <a:gd name="connsiteX4-79" fmla="*/ 105214 w 1159601"/>
                  <a:gd name="connsiteY4-80" fmla="*/ 1116658 h 1857351"/>
                  <a:gd name="connsiteX5-81" fmla="*/ 473563 w 1159601"/>
                  <a:gd name="connsiteY5-82" fmla="*/ 0 h 1857351"/>
                  <a:gd name="connsiteX6-83" fmla="*/ 1038225 w 1159601"/>
                  <a:gd name="connsiteY6-84" fmla="*/ 0 h 1857351"/>
                  <a:gd name="connsiteX7-85" fmla="*/ 1038225 w 1159601"/>
                  <a:gd name="connsiteY7-86" fmla="*/ 1116658 h 1857351"/>
                  <a:gd name="connsiteX8-87" fmla="*/ 1159601 w 1159601"/>
                  <a:gd name="connsiteY8-88" fmla="*/ 1116658 h 1857351"/>
                  <a:gd name="connsiteX9-89" fmla="*/ 1159601 w 1159601"/>
                  <a:gd name="connsiteY9-90" fmla="*/ 1407960 h 1857351"/>
                  <a:gd name="connsiteX10-91" fmla="*/ 1038225 w 1159601"/>
                  <a:gd name="connsiteY10-92" fmla="*/ 1407960 h 1857351"/>
                  <a:gd name="connsiteX11-93" fmla="*/ 1048703 w 1159601"/>
                  <a:gd name="connsiteY11-94" fmla="*/ 1857351 h 1857351"/>
                  <a:gd name="connsiteX0-95" fmla="*/ 0 w 1159601"/>
                  <a:gd name="connsiteY0-96" fmla="*/ 1708761 h 1857351"/>
                  <a:gd name="connsiteX1-97" fmla="*/ 611827 w 1159601"/>
                  <a:gd name="connsiteY1-98" fmla="*/ 1708761 h 1857351"/>
                  <a:gd name="connsiteX2-99" fmla="*/ 611827 w 1159601"/>
                  <a:gd name="connsiteY2-100" fmla="*/ 1407960 h 1857351"/>
                  <a:gd name="connsiteX3-101" fmla="*/ 105214 w 1159601"/>
                  <a:gd name="connsiteY3-102" fmla="*/ 1407960 h 1857351"/>
                  <a:gd name="connsiteX4-103" fmla="*/ 105214 w 1159601"/>
                  <a:gd name="connsiteY4-104" fmla="*/ 1116658 h 1857351"/>
                  <a:gd name="connsiteX5-105" fmla="*/ 473563 w 1159601"/>
                  <a:gd name="connsiteY5-106" fmla="*/ 0 h 1857351"/>
                  <a:gd name="connsiteX6-107" fmla="*/ 1038225 w 1159601"/>
                  <a:gd name="connsiteY6-108" fmla="*/ 0 h 1857351"/>
                  <a:gd name="connsiteX7-109" fmla="*/ 1038225 w 1159601"/>
                  <a:gd name="connsiteY7-110" fmla="*/ 1116658 h 1857351"/>
                  <a:gd name="connsiteX8-111" fmla="*/ 1159601 w 1159601"/>
                  <a:gd name="connsiteY8-112" fmla="*/ 1116658 h 1857351"/>
                  <a:gd name="connsiteX9-113" fmla="*/ 1159601 w 1159601"/>
                  <a:gd name="connsiteY9-114" fmla="*/ 1407960 h 1857351"/>
                  <a:gd name="connsiteX10-115" fmla="*/ 1038225 w 1159601"/>
                  <a:gd name="connsiteY10-116" fmla="*/ 1407960 h 1857351"/>
                  <a:gd name="connsiteX11-117" fmla="*/ 1039178 w 1159601"/>
                  <a:gd name="connsiteY11-118" fmla="*/ 1857351 h 1857351"/>
                  <a:gd name="connsiteX0-119" fmla="*/ 0 w 1159601"/>
                  <a:gd name="connsiteY0-120" fmla="*/ 1708761 h 1857351"/>
                  <a:gd name="connsiteX1-121" fmla="*/ 611827 w 1159601"/>
                  <a:gd name="connsiteY1-122" fmla="*/ 1708761 h 1857351"/>
                  <a:gd name="connsiteX2-123" fmla="*/ 611827 w 1159601"/>
                  <a:gd name="connsiteY2-124" fmla="*/ 1407960 h 1857351"/>
                  <a:gd name="connsiteX3-125" fmla="*/ 105214 w 1159601"/>
                  <a:gd name="connsiteY3-126" fmla="*/ 1407960 h 1857351"/>
                  <a:gd name="connsiteX4-127" fmla="*/ 105214 w 1159601"/>
                  <a:gd name="connsiteY4-128" fmla="*/ 1116658 h 1857351"/>
                  <a:gd name="connsiteX5-129" fmla="*/ 473563 w 1159601"/>
                  <a:gd name="connsiteY5-130" fmla="*/ 0 h 1857351"/>
                  <a:gd name="connsiteX6-131" fmla="*/ 1038225 w 1159601"/>
                  <a:gd name="connsiteY6-132" fmla="*/ 0 h 1857351"/>
                  <a:gd name="connsiteX7-133" fmla="*/ 1038225 w 1159601"/>
                  <a:gd name="connsiteY7-134" fmla="*/ 1116658 h 1857351"/>
                  <a:gd name="connsiteX8-135" fmla="*/ 1159601 w 1159601"/>
                  <a:gd name="connsiteY8-136" fmla="*/ 1116658 h 1857351"/>
                  <a:gd name="connsiteX9-137" fmla="*/ 1159601 w 1159601"/>
                  <a:gd name="connsiteY9-138" fmla="*/ 1407960 h 1857351"/>
                  <a:gd name="connsiteX10-139" fmla="*/ 1038225 w 1159601"/>
                  <a:gd name="connsiteY10-140" fmla="*/ 1407960 h 1857351"/>
                  <a:gd name="connsiteX11-141" fmla="*/ 1039348 w 1159601"/>
                  <a:gd name="connsiteY11-142" fmla="*/ 1706397 h 1857351"/>
                  <a:gd name="connsiteX12" fmla="*/ 1039178 w 1159601"/>
                  <a:gd name="connsiteY12" fmla="*/ 1857351 h 1857351"/>
                  <a:gd name="connsiteX0-143" fmla="*/ 0 w 1634490"/>
                  <a:gd name="connsiteY0-144" fmla="*/ 1708761 h 1737497"/>
                  <a:gd name="connsiteX1-145" fmla="*/ 611827 w 1634490"/>
                  <a:gd name="connsiteY1-146" fmla="*/ 1708761 h 1737497"/>
                  <a:gd name="connsiteX2-147" fmla="*/ 611827 w 1634490"/>
                  <a:gd name="connsiteY2-148" fmla="*/ 1407960 h 1737497"/>
                  <a:gd name="connsiteX3-149" fmla="*/ 105214 w 1634490"/>
                  <a:gd name="connsiteY3-150" fmla="*/ 1407960 h 1737497"/>
                  <a:gd name="connsiteX4-151" fmla="*/ 105214 w 1634490"/>
                  <a:gd name="connsiteY4-152" fmla="*/ 1116658 h 1737497"/>
                  <a:gd name="connsiteX5-153" fmla="*/ 473563 w 1634490"/>
                  <a:gd name="connsiteY5-154" fmla="*/ 0 h 1737497"/>
                  <a:gd name="connsiteX6-155" fmla="*/ 1038225 w 1634490"/>
                  <a:gd name="connsiteY6-156" fmla="*/ 0 h 1737497"/>
                  <a:gd name="connsiteX7-157" fmla="*/ 1038225 w 1634490"/>
                  <a:gd name="connsiteY7-158" fmla="*/ 1116658 h 1737497"/>
                  <a:gd name="connsiteX8-159" fmla="*/ 1159601 w 1634490"/>
                  <a:gd name="connsiteY8-160" fmla="*/ 1116658 h 1737497"/>
                  <a:gd name="connsiteX9-161" fmla="*/ 1159601 w 1634490"/>
                  <a:gd name="connsiteY9-162" fmla="*/ 1407960 h 1737497"/>
                  <a:gd name="connsiteX10-163" fmla="*/ 1038225 w 1634490"/>
                  <a:gd name="connsiteY10-164" fmla="*/ 1407960 h 1737497"/>
                  <a:gd name="connsiteX11-165" fmla="*/ 1039348 w 1634490"/>
                  <a:gd name="connsiteY11-166" fmla="*/ 1706397 h 1737497"/>
                  <a:gd name="connsiteX12-167" fmla="*/ 1634490 w 1634490"/>
                  <a:gd name="connsiteY12-168" fmla="*/ 1719238 h 1737497"/>
                  <a:gd name="connsiteX0-169" fmla="*/ 0 w 1634490"/>
                  <a:gd name="connsiteY0-170" fmla="*/ 1708761 h 1737497"/>
                  <a:gd name="connsiteX1-171" fmla="*/ 611827 w 1634490"/>
                  <a:gd name="connsiteY1-172" fmla="*/ 1708761 h 1737497"/>
                  <a:gd name="connsiteX2-173" fmla="*/ 611827 w 1634490"/>
                  <a:gd name="connsiteY2-174" fmla="*/ 1407960 h 1737497"/>
                  <a:gd name="connsiteX3-175" fmla="*/ 105214 w 1634490"/>
                  <a:gd name="connsiteY3-176" fmla="*/ 1407960 h 1737497"/>
                  <a:gd name="connsiteX4-177" fmla="*/ 105214 w 1634490"/>
                  <a:gd name="connsiteY4-178" fmla="*/ 1116658 h 1737497"/>
                  <a:gd name="connsiteX5-179" fmla="*/ 473563 w 1634490"/>
                  <a:gd name="connsiteY5-180" fmla="*/ 0 h 1737497"/>
                  <a:gd name="connsiteX6-181" fmla="*/ 1038225 w 1634490"/>
                  <a:gd name="connsiteY6-182" fmla="*/ 0 h 1737497"/>
                  <a:gd name="connsiteX7-183" fmla="*/ 1038225 w 1634490"/>
                  <a:gd name="connsiteY7-184" fmla="*/ 1116658 h 1737497"/>
                  <a:gd name="connsiteX8-185" fmla="*/ 1159601 w 1634490"/>
                  <a:gd name="connsiteY8-186" fmla="*/ 1116658 h 1737497"/>
                  <a:gd name="connsiteX9-187" fmla="*/ 1159601 w 1634490"/>
                  <a:gd name="connsiteY9-188" fmla="*/ 1407960 h 1737497"/>
                  <a:gd name="connsiteX10-189" fmla="*/ 1038225 w 1634490"/>
                  <a:gd name="connsiteY10-190" fmla="*/ 1407960 h 1737497"/>
                  <a:gd name="connsiteX11-191" fmla="*/ 1039348 w 1634490"/>
                  <a:gd name="connsiteY11-192" fmla="*/ 1706397 h 1737497"/>
                  <a:gd name="connsiteX12-193" fmla="*/ 1634490 w 1634490"/>
                  <a:gd name="connsiteY12-194" fmla="*/ 1719238 h 1737497"/>
                  <a:gd name="connsiteX0-195" fmla="*/ 0 w 1820227"/>
                  <a:gd name="connsiteY0-196" fmla="*/ 1708761 h 1736418"/>
                  <a:gd name="connsiteX1-197" fmla="*/ 611827 w 1820227"/>
                  <a:gd name="connsiteY1-198" fmla="*/ 1708761 h 1736418"/>
                  <a:gd name="connsiteX2-199" fmla="*/ 611827 w 1820227"/>
                  <a:gd name="connsiteY2-200" fmla="*/ 1407960 h 1736418"/>
                  <a:gd name="connsiteX3-201" fmla="*/ 105214 w 1820227"/>
                  <a:gd name="connsiteY3-202" fmla="*/ 1407960 h 1736418"/>
                  <a:gd name="connsiteX4-203" fmla="*/ 105214 w 1820227"/>
                  <a:gd name="connsiteY4-204" fmla="*/ 1116658 h 1736418"/>
                  <a:gd name="connsiteX5-205" fmla="*/ 473563 w 1820227"/>
                  <a:gd name="connsiteY5-206" fmla="*/ 0 h 1736418"/>
                  <a:gd name="connsiteX6-207" fmla="*/ 1038225 w 1820227"/>
                  <a:gd name="connsiteY6-208" fmla="*/ 0 h 1736418"/>
                  <a:gd name="connsiteX7-209" fmla="*/ 1038225 w 1820227"/>
                  <a:gd name="connsiteY7-210" fmla="*/ 1116658 h 1736418"/>
                  <a:gd name="connsiteX8-211" fmla="*/ 1159601 w 1820227"/>
                  <a:gd name="connsiteY8-212" fmla="*/ 1116658 h 1736418"/>
                  <a:gd name="connsiteX9-213" fmla="*/ 1159601 w 1820227"/>
                  <a:gd name="connsiteY9-214" fmla="*/ 1407960 h 1736418"/>
                  <a:gd name="connsiteX10-215" fmla="*/ 1038225 w 1820227"/>
                  <a:gd name="connsiteY10-216" fmla="*/ 1407960 h 1736418"/>
                  <a:gd name="connsiteX11-217" fmla="*/ 1039348 w 1820227"/>
                  <a:gd name="connsiteY11-218" fmla="*/ 1706397 h 1736418"/>
                  <a:gd name="connsiteX12-219" fmla="*/ 1820227 w 1820227"/>
                  <a:gd name="connsiteY12-220" fmla="*/ 1714476 h 1736418"/>
                  <a:gd name="connsiteX0-221" fmla="*/ 0 w 1910715"/>
                  <a:gd name="connsiteY0-222" fmla="*/ 1708761 h 1736418"/>
                  <a:gd name="connsiteX1-223" fmla="*/ 611827 w 1910715"/>
                  <a:gd name="connsiteY1-224" fmla="*/ 1708761 h 1736418"/>
                  <a:gd name="connsiteX2-225" fmla="*/ 611827 w 1910715"/>
                  <a:gd name="connsiteY2-226" fmla="*/ 1407960 h 1736418"/>
                  <a:gd name="connsiteX3-227" fmla="*/ 105214 w 1910715"/>
                  <a:gd name="connsiteY3-228" fmla="*/ 1407960 h 1736418"/>
                  <a:gd name="connsiteX4-229" fmla="*/ 105214 w 1910715"/>
                  <a:gd name="connsiteY4-230" fmla="*/ 1116658 h 1736418"/>
                  <a:gd name="connsiteX5-231" fmla="*/ 473563 w 1910715"/>
                  <a:gd name="connsiteY5-232" fmla="*/ 0 h 1736418"/>
                  <a:gd name="connsiteX6-233" fmla="*/ 1038225 w 1910715"/>
                  <a:gd name="connsiteY6-234" fmla="*/ 0 h 1736418"/>
                  <a:gd name="connsiteX7-235" fmla="*/ 1038225 w 1910715"/>
                  <a:gd name="connsiteY7-236" fmla="*/ 1116658 h 1736418"/>
                  <a:gd name="connsiteX8-237" fmla="*/ 1159601 w 1910715"/>
                  <a:gd name="connsiteY8-238" fmla="*/ 1116658 h 1736418"/>
                  <a:gd name="connsiteX9-239" fmla="*/ 1159601 w 1910715"/>
                  <a:gd name="connsiteY9-240" fmla="*/ 1407960 h 1736418"/>
                  <a:gd name="connsiteX10-241" fmla="*/ 1038225 w 1910715"/>
                  <a:gd name="connsiteY10-242" fmla="*/ 1407960 h 1736418"/>
                  <a:gd name="connsiteX11-243" fmla="*/ 1039348 w 1910715"/>
                  <a:gd name="connsiteY11-244" fmla="*/ 1706397 h 1736418"/>
                  <a:gd name="connsiteX12-245" fmla="*/ 1910715 w 1910715"/>
                  <a:gd name="connsiteY12-246" fmla="*/ 1714476 h 1736418"/>
                  <a:gd name="connsiteX0-247" fmla="*/ 0 w 1910715"/>
                  <a:gd name="connsiteY0-248" fmla="*/ 1708761 h 1736418"/>
                  <a:gd name="connsiteX1-249" fmla="*/ 611827 w 1910715"/>
                  <a:gd name="connsiteY1-250" fmla="*/ 1708761 h 1736418"/>
                  <a:gd name="connsiteX2-251" fmla="*/ 611827 w 1910715"/>
                  <a:gd name="connsiteY2-252" fmla="*/ 1407960 h 1736418"/>
                  <a:gd name="connsiteX3-253" fmla="*/ 105214 w 1910715"/>
                  <a:gd name="connsiteY3-254" fmla="*/ 1407960 h 1736418"/>
                  <a:gd name="connsiteX4-255" fmla="*/ 105214 w 1910715"/>
                  <a:gd name="connsiteY4-256" fmla="*/ 1116658 h 1736418"/>
                  <a:gd name="connsiteX5-257" fmla="*/ 473563 w 1910715"/>
                  <a:gd name="connsiteY5-258" fmla="*/ 0 h 1736418"/>
                  <a:gd name="connsiteX6-259" fmla="*/ 1038225 w 1910715"/>
                  <a:gd name="connsiteY6-260" fmla="*/ 0 h 1736418"/>
                  <a:gd name="connsiteX7-261" fmla="*/ 1038225 w 1910715"/>
                  <a:gd name="connsiteY7-262" fmla="*/ 1116658 h 1736418"/>
                  <a:gd name="connsiteX8-263" fmla="*/ 1159601 w 1910715"/>
                  <a:gd name="connsiteY8-264" fmla="*/ 1116658 h 1736418"/>
                  <a:gd name="connsiteX9-265" fmla="*/ 1159601 w 1910715"/>
                  <a:gd name="connsiteY9-266" fmla="*/ 1407960 h 1736418"/>
                  <a:gd name="connsiteX10-267" fmla="*/ 1038225 w 1910715"/>
                  <a:gd name="connsiteY10-268" fmla="*/ 1407960 h 1736418"/>
                  <a:gd name="connsiteX11-269" fmla="*/ 1039348 w 1910715"/>
                  <a:gd name="connsiteY11-270" fmla="*/ 1706397 h 1736418"/>
                  <a:gd name="connsiteX12-271" fmla="*/ 1910715 w 1910715"/>
                  <a:gd name="connsiteY12-272" fmla="*/ 1714476 h 1736418"/>
                  <a:gd name="connsiteX0-273" fmla="*/ 0 w 1910715"/>
                  <a:gd name="connsiteY0-274" fmla="*/ 1708761 h 1742778"/>
                  <a:gd name="connsiteX1-275" fmla="*/ 611827 w 1910715"/>
                  <a:gd name="connsiteY1-276" fmla="*/ 1708761 h 1742778"/>
                  <a:gd name="connsiteX2-277" fmla="*/ 611827 w 1910715"/>
                  <a:gd name="connsiteY2-278" fmla="*/ 1407960 h 1742778"/>
                  <a:gd name="connsiteX3-279" fmla="*/ 105214 w 1910715"/>
                  <a:gd name="connsiteY3-280" fmla="*/ 1407960 h 1742778"/>
                  <a:gd name="connsiteX4-281" fmla="*/ 105214 w 1910715"/>
                  <a:gd name="connsiteY4-282" fmla="*/ 1116658 h 1742778"/>
                  <a:gd name="connsiteX5-283" fmla="*/ 473563 w 1910715"/>
                  <a:gd name="connsiteY5-284" fmla="*/ 0 h 1742778"/>
                  <a:gd name="connsiteX6-285" fmla="*/ 1038225 w 1910715"/>
                  <a:gd name="connsiteY6-286" fmla="*/ 0 h 1742778"/>
                  <a:gd name="connsiteX7-287" fmla="*/ 1038225 w 1910715"/>
                  <a:gd name="connsiteY7-288" fmla="*/ 1116658 h 1742778"/>
                  <a:gd name="connsiteX8-289" fmla="*/ 1159601 w 1910715"/>
                  <a:gd name="connsiteY8-290" fmla="*/ 1116658 h 1742778"/>
                  <a:gd name="connsiteX9-291" fmla="*/ 1159601 w 1910715"/>
                  <a:gd name="connsiteY9-292" fmla="*/ 1407960 h 1742778"/>
                  <a:gd name="connsiteX10-293" fmla="*/ 1038225 w 1910715"/>
                  <a:gd name="connsiteY10-294" fmla="*/ 1407960 h 1742778"/>
                  <a:gd name="connsiteX11-295" fmla="*/ 1039348 w 1910715"/>
                  <a:gd name="connsiteY11-296" fmla="*/ 1706397 h 1742778"/>
                  <a:gd name="connsiteX12-297" fmla="*/ 1910715 w 1910715"/>
                  <a:gd name="connsiteY12-298" fmla="*/ 1714476 h 1742778"/>
                  <a:gd name="connsiteX0-299" fmla="*/ 0 w 1910715"/>
                  <a:gd name="connsiteY0-300" fmla="*/ 1708761 h 1714959"/>
                  <a:gd name="connsiteX1-301" fmla="*/ 611827 w 1910715"/>
                  <a:gd name="connsiteY1-302" fmla="*/ 1708761 h 1714959"/>
                  <a:gd name="connsiteX2-303" fmla="*/ 611827 w 1910715"/>
                  <a:gd name="connsiteY2-304" fmla="*/ 1407960 h 1714959"/>
                  <a:gd name="connsiteX3-305" fmla="*/ 105214 w 1910715"/>
                  <a:gd name="connsiteY3-306" fmla="*/ 1407960 h 1714959"/>
                  <a:gd name="connsiteX4-307" fmla="*/ 105214 w 1910715"/>
                  <a:gd name="connsiteY4-308" fmla="*/ 1116658 h 1714959"/>
                  <a:gd name="connsiteX5-309" fmla="*/ 473563 w 1910715"/>
                  <a:gd name="connsiteY5-310" fmla="*/ 0 h 1714959"/>
                  <a:gd name="connsiteX6-311" fmla="*/ 1038225 w 1910715"/>
                  <a:gd name="connsiteY6-312" fmla="*/ 0 h 1714959"/>
                  <a:gd name="connsiteX7-313" fmla="*/ 1038225 w 1910715"/>
                  <a:gd name="connsiteY7-314" fmla="*/ 1116658 h 1714959"/>
                  <a:gd name="connsiteX8-315" fmla="*/ 1159601 w 1910715"/>
                  <a:gd name="connsiteY8-316" fmla="*/ 1116658 h 1714959"/>
                  <a:gd name="connsiteX9-317" fmla="*/ 1159601 w 1910715"/>
                  <a:gd name="connsiteY9-318" fmla="*/ 1407960 h 1714959"/>
                  <a:gd name="connsiteX10-319" fmla="*/ 1038225 w 1910715"/>
                  <a:gd name="connsiteY10-320" fmla="*/ 1407960 h 1714959"/>
                  <a:gd name="connsiteX11-321" fmla="*/ 1039348 w 1910715"/>
                  <a:gd name="connsiteY11-322" fmla="*/ 1706397 h 1714959"/>
                  <a:gd name="connsiteX12-323" fmla="*/ 1910715 w 1910715"/>
                  <a:gd name="connsiteY12-324" fmla="*/ 1714476 h 1714959"/>
                  <a:gd name="connsiteX0-325" fmla="*/ 0 w 1917065"/>
                  <a:gd name="connsiteY0-326" fmla="*/ 1708761 h 1708761"/>
                  <a:gd name="connsiteX1-327" fmla="*/ 611827 w 1917065"/>
                  <a:gd name="connsiteY1-328" fmla="*/ 1708761 h 1708761"/>
                  <a:gd name="connsiteX2-329" fmla="*/ 611827 w 1917065"/>
                  <a:gd name="connsiteY2-330" fmla="*/ 1407960 h 1708761"/>
                  <a:gd name="connsiteX3-331" fmla="*/ 105214 w 1917065"/>
                  <a:gd name="connsiteY3-332" fmla="*/ 1407960 h 1708761"/>
                  <a:gd name="connsiteX4-333" fmla="*/ 105214 w 1917065"/>
                  <a:gd name="connsiteY4-334" fmla="*/ 1116658 h 1708761"/>
                  <a:gd name="connsiteX5-335" fmla="*/ 473563 w 1917065"/>
                  <a:gd name="connsiteY5-336" fmla="*/ 0 h 1708761"/>
                  <a:gd name="connsiteX6-337" fmla="*/ 1038225 w 1917065"/>
                  <a:gd name="connsiteY6-338" fmla="*/ 0 h 1708761"/>
                  <a:gd name="connsiteX7-339" fmla="*/ 1038225 w 1917065"/>
                  <a:gd name="connsiteY7-340" fmla="*/ 1116658 h 1708761"/>
                  <a:gd name="connsiteX8-341" fmla="*/ 1159601 w 1917065"/>
                  <a:gd name="connsiteY8-342" fmla="*/ 1116658 h 1708761"/>
                  <a:gd name="connsiteX9-343" fmla="*/ 1159601 w 1917065"/>
                  <a:gd name="connsiteY9-344" fmla="*/ 1407960 h 1708761"/>
                  <a:gd name="connsiteX10-345" fmla="*/ 1038225 w 1917065"/>
                  <a:gd name="connsiteY10-346" fmla="*/ 1407960 h 1708761"/>
                  <a:gd name="connsiteX11-347" fmla="*/ 1039348 w 1917065"/>
                  <a:gd name="connsiteY11-348" fmla="*/ 1706397 h 1708761"/>
                  <a:gd name="connsiteX12-349" fmla="*/ 1917065 w 1917065"/>
                  <a:gd name="connsiteY12-350" fmla="*/ 1701776 h 1708761"/>
                  <a:gd name="connsiteX0-351" fmla="*/ 0 w 1917065"/>
                  <a:gd name="connsiteY0-352" fmla="*/ 1708761 h 1708761"/>
                  <a:gd name="connsiteX1-353" fmla="*/ 611827 w 1917065"/>
                  <a:gd name="connsiteY1-354" fmla="*/ 1708761 h 1708761"/>
                  <a:gd name="connsiteX2-355" fmla="*/ 611827 w 1917065"/>
                  <a:gd name="connsiteY2-356" fmla="*/ 1407960 h 1708761"/>
                  <a:gd name="connsiteX3-357" fmla="*/ 105214 w 1917065"/>
                  <a:gd name="connsiteY3-358" fmla="*/ 1407960 h 1708761"/>
                  <a:gd name="connsiteX4-359" fmla="*/ 105214 w 1917065"/>
                  <a:gd name="connsiteY4-360" fmla="*/ 1116658 h 1708761"/>
                  <a:gd name="connsiteX5-361" fmla="*/ 473563 w 1917065"/>
                  <a:gd name="connsiteY5-362" fmla="*/ 0 h 1708761"/>
                  <a:gd name="connsiteX6-363" fmla="*/ 1038225 w 1917065"/>
                  <a:gd name="connsiteY6-364" fmla="*/ 0 h 1708761"/>
                  <a:gd name="connsiteX7-365" fmla="*/ 1038225 w 1917065"/>
                  <a:gd name="connsiteY7-366" fmla="*/ 1116658 h 1708761"/>
                  <a:gd name="connsiteX8-367" fmla="*/ 1159601 w 1917065"/>
                  <a:gd name="connsiteY8-368" fmla="*/ 1116658 h 1708761"/>
                  <a:gd name="connsiteX9-369" fmla="*/ 1159601 w 1917065"/>
                  <a:gd name="connsiteY9-370" fmla="*/ 1407960 h 1708761"/>
                  <a:gd name="connsiteX10-371" fmla="*/ 1038225 w 1917065"/>
                  <a:gd name="connsiteY10-372" fmla="*/ 1407960 h 1708761"/>
                  <a:gd name="connsiteX11-373" fmla="*/ 1039348 w 1917065"/>
                  <a:gd name="connsiteY11-374" fmla="*/ 1706397 h 1708761"/>
                  <a:gd name="connsiteX12-375" fmla="*/ 1917065 w 1917065"/>
                  <a:gd name="connsiteY12-376" fmla="*/ 1701776 h 1708761"/>
                  <a:gd name="connsiteX0-377" fmla="*/ 0 w 1917065"/>
                  <a:gd name="connsiteY0-378" fmla="*/ 1708761 h 1708761"/>
                  <a:gd name="connsiteX1-379" fmla="*/ 611827 w 1917065"/>
                  <a:gd name="connsiteY1-380" fmla="*/ 1708761 h 1708761"/>
                  <a:gd name="connsiteX2-381" fmla="*/ 611827 w 1917065"/>
                  <a:gd name="connsiteY2-382" fmla="*/ 1407960 h 1708761"/>
                  <a:gd name="connsiteX3-383" fmla="*/ 105214 w 1917065"/>
                  <a:gd name="connsiteY3-384" fmla="*/ 1407960 h 1708761"/>
                  <a:gd name="connsiteX4-385" fmla="*/ 105214 w 1917065"/>
                  <a:gd name="connsiteY4-386" fmla="*/ 1116658 h 1708761"/>
                  <a:gd name="connsiteX5-387" fmla="*/ 473563 w 1917065"/>
                  <a:gd name="connsiteY5-388" fmla="*/ 0 h 1708761"/>
                  <a:gd name="connsiteX6-389" fmla="*/ 1038225 w 1917065"/>
                  <a:gd name="connsiteY6-390" fmla="*/ 0 h 1708761"/>
                  <a:gd name="connsiteX7-391" fmla="*/ 1038225 w 1917065"/>
                  <a:gd name="connsiteY7-392" fmla="*/ 1116658 h 1708761"/>
                  <a:gd name="connsiteX8-393" fmla="*/ 1159601 w 1917065"/>
                  <a:gd name="connsiteY8-394" fmla="*/ 1116658 h 1708761"/>
                  <a:gd name="connsiteX9-395" fmla="*/ 1159601 w 1917065"/>
                  <a:gd name="connsiteY9-396" fmla="*/ 1407960 h 1708761"/>
                  <a:gd name="connsiteX10-397" fmla="*/ 1038225 w 1917065"/>
                  <a:gd name="connsiteY10-398" fmla="*/ 1407960 h 1708761"/>
                  <a:gd name="connsiteX11-399" fmla="*/ 1039348 w 1917065"/>
                  <a:gd name="connsiteY11-400" fmla="*/ 1706397 h 1708761"/>
                  <a:gd name="connsiteX12-401" fmla="*/ 1917065 w 1917065"/>
                  <a:gd name="connsiteY12-402" fmla="*/ 1701776 h 1708761"/>
                  <a:gd name="connsiteX0-403" fmla="*/ 0 w 1913890"/>
                  <a:gd name="connsiteY0-404" fmla="*/ 1708761 h 1708761"/>
                  <a:gd name="connsiteX1-405" fmla="*/ 611827 w 1913890"/>
                  <a:gd name="connsiteY1-406" fmla="*/ 1708761 h 1708761"/>
                  <a:gd name="connsiteX2-407" fmla="*/ 611827 w 1913890"/>
                  <a:gd name="connsiteY2-408" fmla="*/ 1407960 h 1708761"/>
                  <a:gd name="connsiteX3-409" fmla="*/ 105214 w 1913890"/>
                  <a:gd name="connsiteY3-410" fmla="*/ 1407960 h 1708761"/>
                  <a:gd name="connsiteX4-411" fmla="*/ 105214 w 1913890"/>
                  <a:gd name="connsiteY4-412" fmla="*/ 1116658 h 1708761"/>
                  <a:gd name="connsiteX5-413" fmla="*/ 473563 w 1913890"/>
                  <a:gd name="connsiteY5-414" fmla="*/ 0 h 1708761"/>
                  <a:gd name="connsiteX6-415" fmla="*/ 1038225 w 1913890"/>
                  <a:gd name="connsiteY6-416" fmla="*/ 0 h 1708761"/>
                  <a:gd name="connsiteX7-417" fmla="*/ 1038225 w 1913890"/>
                  <a:gd name="connsiteY7-418" fmla="*/ 1116658 h 1708761"/>
                  <a:gd name="connsiteX8-419" fmla="*/ 1159601 w 1913890"/>
                  <a:gd name="connsiteY8-420" fmla="*/ 1116658 h 1708761"/>
                  <a:gd name="connsiteX9-421" fmla="*/ 1159601 w 1913890"/>
                  <a:gd name="connsiteY9-422" fmla="*/ 1407960 h 1708761"/>
                  <a:gd name="connsiteX10-423" fmla="*/ 1038225 w 1913890"/>
                  <a:gd name="connsiteY10-424" fmla="*/ 1407960 h 1708761"/>
                  <a:gd name="connsiteX11-425" fmla="*/ 1039348 w 1913890"/>
                  <a:gd name="connsiteY11-426" fmla="*/ 1706397 h 1708761"/>
                  <a:gd name="connsiteX12-427" fmla="*/ 1913890 w 1913890"/>
                  <a:gd name="connsiteY12-428" fmla="*/ 1704951 h 1708761"/>
                  <a:gd name="connsiteX0-429" fmla="*/ 0 w 1913890"/>
                  <a:gd name="connsiteY0-430" fmla="*/ 1708761 h 1708761"/>
                  <a:gd name="connsiteX1-431" fmla="*/ 611827 w 1913890"/>
                  <a:gd name="connsiteY1-432" fmla="*/ 1708761 h 1708761"/>
                  <a:gd name="connsiteX2-433" fmla="*/ 611827 w 1913890"/>
                  <a:gd name="connsiteY2-434" fmla="*/ 1407960 h 1708761"/>
                  <a:gd name="connsiteX3-435" fmla="*/ 105214 w 1913890"/>
                  <a:gd name="connsiteY3-436" fmla="*/ 1407960 h 1708761"/>
                  <a:gd name="connsiteX4-437" fmla="*/ 105214 w 1913890"/>
                  <a:gd name="connsiteY4-438" fmla="*/ 1116658 h 1708761"/>
                  <a:gd name="connsiteX5-439" fmla="*/ 473563 w 1913890"/>
                  <a:gd name="connsiteY5-440" fmla="*/ 0 h 1708761"/>
                  <a:gd name="connsiteX6-441" fmla="*/ 1038225 w 1913890"/>
                  <a:gd name="connsiteY6-442" fmla="*/ 0 h 1708761"/>
                  <a:gd name="connsiteX7-443" fmla="*/ 1038225 w 1913890"/>
                  <a:gd name="connsiteY7-444" fmla="*/ 1116658 h 1708761"/>
                  <a:gd name="connsiteX8-445" fmla="*/ 1159601 w 1913890"/>
                  <a:gd name="connsiteY8-446" fmla="*/ 1116658 h 1708761"/>
                  <a:gd name="connsiteX9-447" fmla="*/ 1159601 w 1913890"/>
                  <a:gd name="connsiteY9-448" fmla="*/ 1407960 h 1708761"/>
                  <a:gd name="connsiteX10-449" fmla="*/ 1038225 w 1913890"/>
                  <a:gd name="connsiteY10-450" fmla="*/ 1407960 h 1708761"/>
                  <a:gd name="connsiteX11-451" fmla="*/ 1039348 w 1913890"/>
                  <a:gd name="connsiteY11-452" fmla="*/ 1706397 h 1708761"/>
                  <a:gd name="connsiteX12-453" fmla="*/ 1913890 w 1913890"/>
                  <a:gd name="connsiteY12-454" fmla="*/ 1704951 h 1708761"/>
                  <a:gd name="connsiteX0-455" fmla="*/ 0 w 1913890"/>
                  <a:gd name="connsiteY0-456" fmla="*/ 1708761 h 1708761"/>
                  <a:gd name="connsiteX1-457" fmla="*/ 611827 w 1913890"/>
                  <a:gd name="connsiteY1-458" fmla="*/ 1708761 h 1708761"/>
                  <a:gd name="connsiteX2-459" fmla="*/ 611827 w 1913890"/>
                  <a:gd name="connsiteY2-460" fmla="*/ 1407960 h 1708761"/>
                  <a:gd name="connsiteX3-461" fmla="*/ 105214 w 1913890"/>
                  <a:gd name="connsiteY3-462" fmla="*/ 1407960 h 1708761"/>
                  <a:gd name="connsiteX4-463" fmla="*/ 105214 w 1913890"/>
                  <a:gd name="connsiteY4-464" fmla="*/ 1116658 h 1708761"/>
                  <a:gd name="connsiteX5-465" fmla="*/ 473563 w 1913890"/>
                  <a:gd name="connsiteY5-466" fmla="*/ 0 h 1708761"/>
                  <a:gd name="connsiteX6-467" fmla="*/ 1038225 w 1913890"/>
                  <a:gd name="connsiteY6-468" fmla="*/ 0 h 1708761"/>
                  <a:gd name="connsiteX7-469" fmla="*/ 1038225 w 1913890"/>
                  <a:gd name="connsiteY7-470" fmla="*/ 1116658 h 1708761"/>
                  <a:gd name="connsiteX8-471" fmla="*/ 1159601 w 1913890"/>
                  <a:gd name="connsiteY8-472" fmla="*/ 1116658 h 1708761"/>
                  <a:gd name="connsiteX9-473" fmla="*/ 1159601 w 1913890"/>
                  <a:gd name="connsiteY9-474" fmla="*/ 1407960 h 1708761"/>
                  <a:gd name="connsiteX10-475" fmla="*/ 1038225 w 1913890"/>
                  <a:gd name="connsiteY10-476" fmla="*/ 1407960 h 1708761"/>
                  <a:gd name="connsiteX11-477" fmla="*/ 1039348 w 1913890"/>
                  <a:gd name="connsiteY11-478" fmla="*/ 1706397 h 1708761"/>
                  <a:gd name="connsiteX12-479" fmla="*/ 1913890 w 1913890"/>
                  <a:gd name="connsiteY12-480" fmla="*/ 1704951 h 1708761"/>
                  <a:gd name="connsiteX0-481" fmla="*/ 0 w 1913890"/>
                  <a:gd name="connsiteY0-482" fmla="*/ 1708761 h 1708761"/>
                  <a:gd name="connsiteX1-483" fmla="*/ 611827 w 1913890"/>
                  <a:gd name="connsiteY1-484" fmla="*/ 1708761 h 1708761"/>
                  <a:gd name="connsiteX2-485" fmla="*/ 611827 w 1913890"/>
                  <a:gd name="connsiteY2-486" fmla="*/ 1407960 h 1708761"/>
                  <a:gd name="connsiteX3-487" fmla="*/ 105214 w 1913890"/>
                  <a:gd name="connsiteY3-488" fmla="*/ 1407960 h 1708761"/>
                  <a:gd name="connsiteX4-489" fmla="*/ 105214 w 1913890"/>
                  <a:gd name="connsiteY4-490" fmla="*/ 1116658 h 1708761"/>
                  <a:gd name="connsiteX5-491" fmla="*/ 473563 w 1913890"/>
                  <a:gd name="connsiteY5-492" fmla="*/ 0 h 1708761"/>
                  <a:gd name="connsiteX6-493" fmla="*/ 1038225 w 1913890"/>
                  <a:gd name="connsiteY6-494" fmla="*/ 0 h 1708761"/>
                  <a:gd name="connsiteX7-495" fmla="*/ 1038225 w 1913890"/>
                  <a:gd name="connsiteY7-496" fmla="*/ 1116658 h 1708761"/>
                  <a:gd name="connsiteX8-497" fmla="*/ 1159601 w 1913890"/>
                  <a:gd name="connsiteY8-498" fmla="*/ 1116658 h 1708761"/>
                  <a:gd name="connsiteX9-499" fmla="*/ 1159601 w 1913890"/>
                  <a:gd name="connsiteY9-500" fmla="*/ 1407960 h 1708761"/>
                  <a:gd name="connsiteX10-501" fmla="*/ 1038225 w 1913890"/>
                  <a:gd name="connsiteY10-502" fmla="*/ 1407960 h 1708761"/>
                  <a:gd name="connsiteX11-503" fmla="*/ 1039348 w 1913890"/>
                  <a:gd name="connsiteY11-504" fmla="*/ 1706397 h 1708761"/>
                  <a:gd name="connsiteX12-505" fmla="*/ 1913890 w 1913890"/>
                  <a:gd name="connsiteY12-506" fmla="*/ 1704951 h 1708761"/>
                  <a:gd name="connsiteX0-507" fmla="*/ 0 w 1913890"/>
                  <a:gd name="connsiteY0-508" fmla="*/ 1708761 h 1709572"/>
                  <a:gd name="connsiteX1-509" fmla="*/ 611827 w 1913890"/>
                  <a:gd name="connsiteY1-510" fmla="*/ 1708761 h 1709572"/>
                  <a:gd name="connsiteX2-511" fmla="*/ 611827 w 1913890"/>
                  <a:gd name="connsiteY2-512" fmla="*/ 1407960 h 1709572"/>
                  <a:gd name="connsiteX3-513" fmla="*/ 105214 w 1913890"/>
                  <a:gd name="connsiteY3-514" fmla="*/ 1407960 h 1709572"/>
                  <a:gd name="connsiteX4-515" fmla="*/ 105214 w 1913890"/>
                  <a:gd name="connsiteY4-516" fmla="*/ 1116658 h 1709572"/>
                  <a:gd name="connsiteX5-517" fmla="*/ 473563 w 1913890"/>
                  <a:gd name="connsiteY5-518" fmla="*/ 0 h 1709572"/>
                  <a:gd name="connsiteX6-519" fmla="*/ 1038225 w 1913890"/>
                  <a:gd name="connsiteY6-520" fmla="*/ 0 h 1709572"/>
                  <a:gd name="connsiteX7-521" fmla="*/ 1038225 w 1913890"/>
                  <a:gd name="connsiteY7-522" fmla="*/ 1116658 h 1709572"/>
                  <a:gd name="connsiteX8-523" fmla="*/ 1159601 w 1913890"/>
                  <a:gd name="connsiteY8-524" fmla="*/ 1116658 h 1709572"/>
                  <a:gd name="connsiteX9-525" fmla="*/ 1159601 w 1913890"/>
                  <a:gd name="connsiteY9-526" fmla="*/ 1407960 h 1709572"/>
                  <a:gd name="connsiteX10-527" fmla="*/ 1038225 w 1913890"/>
                  <a:gd name="connsiteY10-528" fmla="*/ 1407960 h 1709572"/>
                  <a:gd name="connsiteX11-529" fmla="*/ 1036173 w 1913890"/>
                  <a:gd name="connsiteY11-530" fmla="*/ 1709572 h 1709572"/>
                  <a:gd name="connsiteX12-531" fmla="*/ 1913890 w 1913890"/>
                  <a:gd name="connsiteY12-532" fmla="*/ 1704951 h 1709572"/>
                  <a:gd name="connsiteX0-533" fmla="*/ 0 w 1913890"/>
                  <a:gd name="connsiteY0-534" fmla="*/ 1708761 h 1709572"/>
                  <a:gd name="connsiteX1-535" fmla="*/ 611827 w 1913890"/>
                  <a:gd name="connsiteY1-536" fmla="*/ 1708761 h 1709572"/>
                  <a:gd name="connsiteX2-537" fmla="*/ 611827 w 1913890"/>
                  <a:gd name="connsiteY2-538" fmla="*/ 1407960 h 1709572"/>
                  <a:gd name="connsiteX3-539" fmla="*/ 105214 w 1913890"/>
                  <a:gd name="connsiteY3-540" fmla="*/ 1407960 h 1709572"/>
                  <a:gd name="connsiteX4-541" fmla="*/ 105214 w 1913890"/>
                  <a:gd name="connsiteY4-542" fmla="*/ 1116658 h 1709572"/>
                  <a:gd name="connsiteX5-543" fmla="*/ 473563 w 1913890"/>
                  <a:gd name="connsiteY5-544" fmla="*/ 0 h 1709572"/>
                  <a:gd name="connsiteX6-545" fmla="*/ 1038225 w 1913890"/>
                  <a:gd name="connsiteY6-546" fmla="*/ 0 h 1709572"/>
                  <a:gd name="connsiteX7-547" fmla="*/ 1038225 w 1913890"/>
                  <a:gd name="connsiteY7-548" fmla="*/ 1116658 h 1709572"/>
                  <a:gd name="connsiteX8-549" fmla="*/ 1159601 w 1913890"/>
                  <a:gd name="connsiteY8-550" fmla="*/ 1116658 h 1709572"/>
                  <a:gd name="connsiteX9-551" fmla="*/ 1159601 w 1913890"/>
                  <a:gd name="connsiteY9-552" fmla="*/ 1407960 h 1709572"/>
                  <a:gd name="connsiteX10-553" fmla="*/ 1038225 w 1913890"/>
                  <a:gd name="connsiteY10-554" fmla="*/ 1407960 h 1709572"/>
                  <a:gd name="connsiteX11-555" fmla="*/ 1036173 w 1913890"/>
                  <a:gd name="connsiteY11-556" fmla="*/ 1709572 h 1709572"/>
                  <a:gd name="connsiteX12-557" fmla="*/ 1913890 w 1913890"/>
                  <a:gd name="connsiteY12-558" fmla="*/ 1704951 h 1709572"/>
                  <a:gd name="connsiteX0-559" fmla="*/ 0 w 4047490"/>
                  <a:gd name="connsiteY0-560" fmla="*/ 1708761 h 1709572"/>
                  <a:gd name="connsiteX1-561" fmla="*/ 2745427 w 4047490"/>
                  <a:gd name="connsiteY1-562" fmla="*/ 1708761 h 1709572"/>
                  <a:gd name="connsiteX2-563" fmla="*/ 2745427 w 4047490"/>
                  <a:gd name="connsiteY2-564" fmla="*/ 1407960 h 1709572"/>
                  <a:gd name="connsiteX3-565" fmla="*/ 2238814 w 4047490"/>
                  <a:gd name="connsiteY3-566" fmla="*/ 1407960 h 1709572"/>
                  <a:gd name="connsiteX4-567" fmla="*/ 2238814 w 4047490"/>
                  <a:gd name="connsiteY4-568" fmla="*/ 1116658 h 1709572"/>
                  <a:gd name="connsiteX5-569" fmla="*/ 2607163 w 4047490"/>
                  <a:gd name="connsiteY5-570" fmla="*/ 0 h 1709572"/>
                  <a:gd name="connsiteX6-571" fmla="*/ 3171825 w 4047490"/>
                  <a:gd name="connsiteY6-572" fmla="*/ 0 h 1709572"/>
                  <a:gd name="connsiteX7-573" fmla="*/ 3171825 w 4047490"/>
                  <a:gd name="connsiteY7-574" fmla="*/ 1116658 h 1709572"/>
                  <a:gd name="connsiteX8-575" fmla="*/ 3293201 w 4047490"/>
                  <a:gd name="connsiteY8-576" fmla="*/ 1116658 h 1709572"/>
                  <a:gd name="connsiteX9-577" fmla="*/ 3293201 w 4047490"/>
                  <a:gd name="connsiteY9-578" fmla="*/ 1407960 h 1709572"/>
                  <a:gd name="connsiteX10-579" fmla="*/ 3171825 w 4047490"/>
                  <a:gd name="connsiteY10-580" fmla="*/ 1407960 h 1709572"/>
                  <a:gd name="connsiteX11-581" fmla="*/ 3169773 w 4047490"/>
                  <a:gd name="connsiteY11-582" fmla="*/ 1709572 h 1709572"/>
                  <a:gd name="connsiteX12-583" fmla="*/ 4047490 w 4047490"/>
                  <a:gd name="connsiteY12-584" fmla="*/ 1704951 h 1709572"/>
                  <a:gd name="connsiteX0-585" fmla="*/ 0 w 4136390"/>
                  <a:gd name="connsiteY0-586" fmla="*/ 1708761 h 1709572"/>
                  <a:gd name="connsiteX1-587" fmla="*/ 2834327 w 4136390"/>
                  <a:gd name="connsiteY1-588" fmla="*/ 1708761 h 1709572"/>
                  <a:gd name="connsiteX2-589" fmla="*/ 2834327 w 4136390"/>
                  <a:gd name="connsiteY2-590" fmla="*/ 1407960 h 1709572"/>
                  <a:gd name="connsiteX3-591" fmla="*/ 2327714 w 4136390"/>
                  <a:gd name="connsiteY3-592" fmla="*/ 1407960 h 1709572"/>
                  <a:gd name="connsiteX4-593" fmla="*/ 2327714 w 4136390"/>
                  <a:gd name="connsiteY4-594" fmla="*/ 1116658 h 1709572"/>
                  <a:gd name="connsiteX5-595" fmla="*/ 2696063 w 4136390"/>
                  <a:gd name="connsiteY5-596" fmla="*/ 0 h 1709572"/>
                  <a:gd name="connsiteX6-597" fmla="*/ 3260725 w 4136390"/>
                  <a:gd name="connsiteY6-598" fmla="*/ 0 h 1709572"/>
                  <a:gd name="connsiteX7-599" fmla="*/ 3260725 w 4136390"/>
                  <a:gd name="connsiteY7-600" fmla="*/ 1116658 h 1709572"/>
                  <a:gd name="connsiteX8-601" fmla="*/ 3382101 w 4136390"/>
                  <a:gd name="connsiteY8-602" fmla="*/ 1116658 h 1709572"/>
                  <a:gd name="connsiteX9-603" fmla="*/ 3382101 w 4136390"/>
                  <a:gd name="connsiteY9-604" fmla="*/ 1407960 h 1709572"/>
                  <a:gd name="connsiteX10-605" fmla="*/ 3260725 w 4136390"/>
                  <a:gd name="connsiteY10-606" fmla="*/ 1407960 h 1709572"/>
                  <a:gd name="connsiteX11-607" fmla="*/ 3258673 w 4136390"/>
                  <a:gd name="connsiteY11-608" fmla="*/ 1709572 h 1709572"/>
                  <a:gd name="connsiteX12-609" fmla="*/ 4136390 w 4136390"/>
                  <a:gd name="connsiteY12-610" fmla="*/ 1704951 h 17095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45" y="connsiteY11-46"/>
                  </a:cxn>
                  <a:cxn ang="0">
                    <a:pos x="connsiteX12-167" y="connsiteY12-168"/>
                  </a:cxn>
                </a:cxnLst>
                <a:rect l="l" t="t" r="r" b="b"/>
                <a:pathLst>
                  <a:path w="4136390" h="1709572">
                    <a:moveTo>
                      <a:pt x="0" y="1708761"/>
                    </a:moveTo>
                    <a:lnTo>
                      <a:pt x="2834327" y="1708761"/>
                    </a:lnTo>
                    <a:lnTo>
                      <a:pt x="2834327" y="1407960"/>
                    </a:lnTo>
                    <a:lnTo>
                      <a:pt x="2327714" y="1407960"/>
                    </a:lnTo>
                    <a:lnTo>
                      <a:pt x="2327714" y="1116658"/>
                    </a:lnTo>
                    <a:lnTo>
                      <a:pt x="2696063" y="0"/>
                    </a:lnTo>
                    <a:lnTo>
                      <a:pt x="3260725" y="0"/>
                    </a:lnTo>
                    <a:lnTo>
                      <a:pt x="3260725" y="1116658"/>
                    </a:lnTo>
                    <a:lnTo>
                      <a:pt x="3382101" y="1116658"/>
                    </a:lnTo>
                    <a:lnTo>
                      <a:pt x="3382101" y="1407960"/>
                    </a:lnTo>
                    <a:lnTo>
                      <a:pt x="3260725" y="1407960"/>
                    </a:lnTo>
                    <a:cubicBezTo>
                      <a:pt x="3256558" y="1571999"/>
                      <a:pt x="3261689" y="1618799"/>
                      <a:pt x="3258673" y="1709572"/>
                    </a:cubicBezTo>
                    <a:lnTo>
                      <a:pt x="4136390" y="1704951"/>
                    </a:lnTo>
                  </a:path>
                </a:pathLst>
              </a:custGeom>
              <a:noFill/>
              <a:ln w="38100">
                <a:solidFill>
                  <a:srgbClr val="006D33"/>
                </a:solidFill>
              </a:ln>
              <a:effectLst>
                <a:outerShdw blurRad="152400" dist="38100" dir="2700000" algn="tl" rotWithShape="0">
                  <a:prstClr val="black">
                    <a:alpha val="40000"/>
                  </a:prstClr>
                </a:outerShdw>
              </a:effectLst>
            </p:spPr>
            <p:txBody>
              <a:bodyPr rot="0" spcFirstLastPara="0" vertOverflow="overflow" horzOverflow="overflow" vert="horz" wrap="square" lIns="91416" tIns="45708" rIns="91416" bIns="45708"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995" b="0" i="0" u="none" strike="noStrike" kern="1200" cap="none" spc="0" normalizeH="0" baseline="0" noProof="0" dirty="0">
                  <a:ln>
                    <a:noFill/>
                  </a:ln>
                  <a:solidFill>
                    <a:prstClr val="black"/>
                  </a:solidFill>
                  <a:effectLst/>
                  <a:uLnTx/>
                  <a:uFillTx/>
                  <a:latin typeface="Impact" panose="020B0806030902050204" pitchFamily="34" charset="0"/>
                  <a:ea typeface="等线" panose="02010600030101010101" charset="-122"/>
                  <a:cs typeface="+mn-cs"/>
                </a:endParaRPr>
              </a:p>
            </p:txBody>
          </p:sp>
          <p:grpSp>
            <p:nvGrpSpPr>
              <p:cNvPr id="108" name="组合 107"/>
              <p:cNvGrpSpPr/>
              <p:nvPr/>
            </p:nvGrpSpPr>
            <p:grpSpPr>
              <a:xfrm>
                <a:off x="6221950" y="5733019"/>
                <a:ext cx="216261" cy="216261"/>
                <a:chOff x="2218721" y="3717673"/>
                <a:chExt cx="248226" cy="248226"/>
              </a:xfrm>
            </p:grpSpPr>
            <p:sp>
              <p:nvSpPr>
                <p:cNvPr id="112" name="椭圆 111"/>
                <p:cNvSpPr/>
                <p:nvPr/>
              </p:nvSpPr>
              <p:spPr>
                <a:xfrm>
                  <a:off x="2218721" y="3717673"/>
                  <a:ext cx="248226" cy="248226"/>
                </a:xfrm>
                <a:prstGeom prst="ellipse">
                  <a:avLst/>
                </a:prstGeom>
                <a:solidFill>
                  <a:schemeClr val="bg1"/>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13" name="椭圆 112"/>
                <p:cNvSpPr/>
                <p:nvPr/>
              </p:nvSpPr>
              <p:spPr>
                <a:xfrm>
                  <a:off x="2262420" y="3763753"/>
                  <a:ext cx="156066" cy="156066"/>
                </a:xfrm>
                <a:prstGeom prst="ellipse">
                  <a:avLst/>
                </a:prstGeom>
                <a:solidFill>
                  <a:srgbClr val="0070C0"/>
                </a:solidFill>
                <a:ln>
                  <a:noFill/>
                </a:ln>
                <a:effectLst>
                  <a:innerShdw blurRad="76200" dist="25400" dir="13500000">
                    <a:prstClr val="black">
                      <a:alpha val="4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109" name="组合 108"/>
              <p:cNvGrpSpPr/>
              <p:nvPr/>
            </p:nvGrpSpPr>
            <p:grpSpPr>
              <a:xfrm>
                <a:off x="10444043" y="5733019"/>
                <a:ext cx="216261" cy="216261"/>
                <a:chOff x="2218721" y="3717673"/>
                <a:chExt cx="248226" cy="248226"/>
              </a:xfrm>
            </p:grpSpPr>
            <p:sp>
              <p:nvSpPr>
                <p:cNvPr id="110" name="椭圆 109"/>
                <p:cNvSpPr/>
                <p:nvPr/>
              </p:nvSpPr>
              <p:spPr>
                <a:xfrm>
                  <a:off x="2218721" y="3717673"/>
                  <a:ext cx="248226" cy="248226"/>
                </a:xfrm>
                <a:prstGeom prst="ellipse">
                  <a:avLst/>
                </a:prstGeom>
                <a:solidFill>
                  <a:schemeClr val="bg1"/>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11" name="椭圆 110"/>
                <p:cNvSpPr/>
                <p:nvPr/>
              </p:nvSpPr>
              <p:spPr>
                <a:xfrm>
                  <a:off x="2262420" y="3763753"/>
                  <a:ext cx="156066" cy="156066"/>
                </a:xfrm>
                <a:prstGeom prst="ellipse">
                  <a:avLst/>
                </a:prstGeom>
                <a:solidFill>
                  <a:srgbClr val="0070C0"/>
                </a:solidFill>
                <a:ln>
                  <a:noFill/>
                </a:ln>
                <a:effectLst>
                  <a:innerShdw blurRad="76200" dist="25400" dir="13500000">
                    <a:prstClr val="black">
                      <a:alpha val="4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grpSp>
      <p:sp>
        <p:nvSpPr>
          <p:cNvPr id="114" name="文本框 78"/>
          <p:cNvSpPr txBox="1"/>
          <p:nvPr/>
        </p:nvSpPr>
        <p:spPr>
          <a:xfrm>
            <a:off x="6483773" y="4955541"/>
            <a:ext cx="2233507" cy="6669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65"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rPr>
              <a:t>投稿渠道单一</a:t>
            </a:r>
            <a:endParaRPr kumimoji="0" lang="zh-CN" altLang="en-US" sz="1865"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65"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rPr>
              <a:t>不易查找</a:t>
            </a:r>
            <a:endParaRPr kumimoji="0" lang="zh-CN" altLang="en-US" sz="1865"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endParaRPr>
          </a:p>
        </p:txBody>
      </p:sp>
      <p:grpSp>
        <p:nvGrpSpPr>
          <p:cNvPr id="115" name="组合 114"/>
          <p:cNvGrpSpPr/>
          <p:nvPr/>
        </p:nvGrpSpPr>
        <p:grpSpPr>
          <a:xfrm>
            <a:off x="6567650" y="4267848"/>
            <a:ext cx="1518073" cy="655644"/>
            <a:chOff x="4806096" y="2627316"/>
            <a:chExt cx="1518468" cy="655815"/>
          </a:xfrm>
          <a:solidFill>
            <a:srgbClr val="006D33"/>
          </a:solidFill>
        </p:grpSpPr>
        <p:sp>
          <p:nvSpPr>
            <p:cNvPr id="116" name="矩形 115"/>
            <p:cNvSpPr/>
            <p:nvPr/>
          </p:nvSpPr>
          <p:spPr>
            <a:xfrm>
              <a:off x="4806316" y="2705100"/>
              <a:ext cx="1442084" cy="495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117" name="图片 116"/>
            <p:cNvPicPr>
              <a:picLocks noChangeAspect="1"/>
            </p:cNvPicPr>
            <p:nvPr/>
          </p:nvPicPr>
          <p:blipFill rotWithShape="1">
            <a:blip r:embed="rId1" cstate="screen">
              <a:extLst>
                <a:ext uri="{BEBA8EAE-BF5A-486C-A8C5-ECC9F3942E4B}">
                  <a14:imgProps xmlns:a14="http://schemas.microsoft.com/office/drawing/2010/main">
                    <a14:imgLayer r:embed="rId2">
                      <a14:imgEffect>
                        <a14:saturation sat="66000"/>
                      </a14:imgEffect>
                    </a14:imgLayer>
                  </a14:imgProps>
                </a:ext>
              </a:extLst>
            </a:blip>
            <a:srcRect/>
            <a:stretch>
              <a:fillRect/>
            </a:stretch>
          </p:blipFill>
          <p:spPr>
            <a:xfrm rot="16200000" flipH="1">
              <a:off x="4505604" y="2927808"/>
              <a:ext cx="655815" cy="54832"/>
            </a:xfrm>
            <a:prstGeom prst="rect">
              <a:avLst/>
            </a:prstGeom>
            <a:grpFill/>
          </p:spPr>
        </p:pic>
        <p:sp>
          <p:nvSpPr>
            <p:cNvPr id="118" name="文本框 82"/>
            <p:cNvSpPr txBox="1"/>
            <p:nvPr/>
          </p:nvSpPr>
          <p:spPr>
            <a:xfrm>
              <a:off x="4901794" y="2767900"/>
              <a:ext cx="1422770" cy="400214"/>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写作投稿</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119" name="矩形 118"/>
          <p:cNvSpPr/>
          <p:nvPr/>
        </p:nvSpPr>
        <p:spPr>
          <a:xfrm>
            <a:off x="11216005" y="136525"/>
            <a:ext cx="697230" cy="7124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20" name="文本框 119"/>
          <p:cNvSpPr txBox="1"/>
          <p:nvPr/>
        </p:nvSpPr>
        <p:spPr>
          <a:xfrm>
            <a:off x="747395" y="241935"/>
            <a:ext cx="2899931"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b="1" spc="100" dirty="0">
                <a:solidFill>
                  <a:srgbClr val="006D39"/>
                </a:solidFill>
                <a:latin typeface="微软雅黑" panose="020B0503020204020204" pitchFamily="34" charset="-122"/>
                <a:ea typeface="微软雅黑" panose="020B0503020204020204" pitchFamily="34" charset="-122"/>
              </a:rPr>
              <a:t>写作</a:t>
            </a:r>
            <a:r>
              <a:rPr kumimoji="0" lang="zh-CN" altLang="en-US" sz="2800" b="1" i="0" u="none" strike="noStrike" kern="1200" cap="none" spc="100" normalizeH="0" baseline="0" noProof="0" dirty="0">
                <a:ln>
                  <a:noFill/>
                </a:ln>
                <a:solidFill>
                  <a:srgbClr val="006D39"/>
                </a:solidFill>
                <a:effectLst/>
                <a:uLnTx/>
                <a:uFillTx/>
                <a:latin typeface="微软雅黑" panose="020B0503020204020204" pitchFamily="34" charset="-122"/>
                <a:ea typeface="微软雅黑" panose="020B0503020204020204" pitchFamily="34" charset="-122"/>
                <a:cs typeface="+mn-cs"/>
              </a:rPr>
              <a:t>烦恼</a:t>
            </a:r>
            <a:endParaRPr kumimoji="0" lang="zh-CN" altLang="en-US" sz="2800" b="1" i="0" u="none" strike="noStrike" kern="1200" cap="none" spc="100" normalizeH="0" baseline="0" noProof="0" dirty="0">
              <a:ln>
                <a:noFill/>
              </a:ln>
              <a:solidFill>
                <a:srgbClr val="006D39"/>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par>
                                <p:cTn id="8" presetID="2" presetClass="entr" presetSubtype="4" fill="hold" nodeType="withEffect">
                                  <p:stCondLst>
                                    <p:cond delay="500"/>
                                  </p:stCondLst>
                                  <p:childTnLst>
                                    <p:set>
                                      <p:cBhvr>
                                        <p:cTn id="9" dur="1" fill="hold">
                                          <p:stCondLst>
                                            <p:cond delay="0"/>
                                          </p:stCondLst>
                                        </p:cTn>
                                        <p:tgtEl>
                                          <p:spTgt spid="74"/>
                                        </p:tgtEl>
                                        <p:attrNameLst>
                                          <p:attrName>style.visibility</p:attrName>
                                        </p:attrNameLst>
                                      </p:cBhvr>
                                      <p:to>
                                        <p:strVal val="visible"/>
                                      </p:to>
                                    </p:set>
                                    <p:anim calcmode="lin" valueType="num">
                                      <p:cBhvr additive="base">
                                        <p:cTn id="10" dur="500" fill="hold"/>
                                        <p:tgtEl>
                                          <p:spTgt spid="74"/>
                                        </p:tgtEl>
                                        <p:attrNameLst>
                                          <p:attrName>ppt_x</p:attrName>
                                        </p:attrNameLst>
                                      </p:cBhvr>
                                      <p:tavLst>
                                        <p:tav tm="0">
                                          <p:val>
                                            <p:strVal val="#ppt_x"/>
                                          </p:val>
                                        </p:tav>
                                        <p:tav tm="100000">
                                          <p:val>
                                            <p:strVal val="#ppt_x"/>
                                          </p:val>
                                        </p:tav>
                                      </p:tavLst>
                                    </p:anim>
                                    <p:anim calcmode="lin" valueType="num">
                                      <p:cBhvr additive="base">
                                        <p:cTn id="11" dur="500" fill="hold"/>
                                        <p:tgtEl>
                                          <p:spTgt spid="74"/>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500"/>
                                  </p:stCondLst>
                                  <p:childTnLst>
                                    <p:set>
                                      <p:cBhvr>
                                        <p:cTn id="13" dur="1" fill="hold">
                                          <p:stCondLst>
                                            <p:cond delay="0"/>
                                          </p:stCondLst>
                                        </p:cTn>
                                        <p:tgtEl>
                                          <p:spTgt spid="73"/>
                                        </p:tgtEl>
                                        <p:attrNameLst>
                                          <p:attrName>style.visibility</p:attrName>
                                        </p:attrNameLst>
                                      </p:cBhvr>
                                      <p:to>
                                        <p:strVal val="visible"/>
                                      </p:to>
                                    </p:set>
                                    <p:anim calcmode="lin" valueType="num">
                                      <p:cBhvr additive="base">
                                        <p:cTn id="14" dur="500" fill="hold"/>
                                        <p:tgtEl>
                                          <p:spTgt spid="73"/>
                                        </p:tgtEl>
                                        <p:attrNameLst>
                                          <p:attrName>ppt_x</p:attrName>
                                        </p:attrNameLst>
                                      </p:cBhvr>
                                      <p:tavLst>
                                        <p:tav tm="0">
                                          <p:val>
                                            <p:strVal val="#ppt_x"/>
                                          </p:val>
                                        </p:tav>
                                        <p:tav tm="100000">
                                          <p:val>
                                            <p:strVal val="#ppt_x"/>
                                          </p:val>
                                        </p:tav>
                                      </p:tavLst>
                                    </p:anim>
                                    <p:anim calcmode="lin" valueType="num">
                                      <p:cBhvr additive="base">
                                        <p:cTn id="15" dur="500" fill="hold"/>
                                        <p:tgtEl>
                                          <p:spTgt spid="7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wipe(down)">
                                      <p:cBhvr>
                                        <p:cTn id="19" dur="500"/>
                                        <p:tgtEl>
                                          <p:spTgt spid="78"/>
                                        </p:tgtEl>
                                      </p:cBhvr>
                                    </p:animEffect>
                                  </p:childTnLst>
                                </p:cTn>
                              </p:par>
                              <p:par>
                                <p:cTn id="20" presetID="2" presetClass="entr" presetSubtype="4" fill="hold" nodeType="withEffect">
                                  <p:stCondLst>
                                    <p:cond delay="500"/>
                                  </p:stCondLst>
                                  <p:childTnLst>
                                    <p:set>
                                      <p:cBhvr>
                                        <p:cTn id="21" dur="1" fill="hold">
                                          <p:stCondLst>
                                            <p:cond delay="0"/>
                                          </p:stCondLst>
                                        </p:cTn>
                                        <p:tgtEl>
                                          <p:spTgt spid="87"/>
                                        </p:tgtEl>
                                        <p:attrNameLst>
                                          <p:attrName>style.visibility</p:attrName>
                                        </p:attrNameLst>
                                      </p:cBhvr>
                                      <p:to>
                                        <p:strVal val="visible"/>
                                      </p:to>
                                    </p:set>
                                    <p:anim calcmode="lin" valueType="num">
                                      <p:cBhvr additive="base">
                                        <p:cTn id="22" dur="500" fill="hold"/>
                                        <p:tgtEl>
                                          <p:spTgt spid="87"/>
                                        </p:tgtEl>
                                        <p:attrNameLst>
                                          <p:attrName>ppt_x</p:attrName>
                                        </p:attrNameLst>
                                      </p:cBhvr>
                                      <p:tavLst>
                                        <p:tav tm="0">
                                          <p:val>
                                            <p:strVal val="#ppt_x"/>
                                          </p:val>
                                        </p:tav>
                                        <p:tav tm="100000">
                                          <p:val>
                                            <p:strVal val="#ppt_x"/>
                                          </p:val>
                                        </p:tav>
                                      </p:tavLst>
                                    </p:anim>
                                    <p:anim calcmode="lin" valueType="num">
                                      <p:cBhvr additive="base">
                                        <p:cTn id="23" dur="500" fill="hold"/>
                                        <p:tgtEl>
                                          <p:spTgt spid="8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500"/>
                                  </p:stCondLst>
                                  <p:childTnLst>
                                    <p:set>
                                      <p:cBhvr>
                                        <p:cTn id="25" dur="1" fill="hold">
                                          <p:stCondLst>
                                            <p:cond delay="0"/>
                                          </p:stCondLst>
                                        </p:cTn>
                                        <p:tgtEl>
                                          <p:spTgt spid="86"/>
                                        </p:tgtEl>
                                        <p:attrNameLst>
                                          <p:attrName>style.visibility</p:attrName>
                                        </p:attrNameLst>
                                      </p:cBhvr>
                                      <p:to>
                                        <p:strVal val="visible"/>
                                      </p:to>
                                    </p:set>
                                    <p:anim calcmode="lin" valueType="num">
                                      <p:cBhvr additive="base">
                                        <p:cTn id="26" dur="500" fill="hold"/>
                                        <p:tgtEl>
                                          <p:spTgt spid="86"/>
                                        </p:tgtEl>
                                        <p:attrNameLst>
                                          <p:attrName>ppt_x</p:attrName>
                                        </p:attrNameLst>
                                      </p:cBhvr>
                                      <p:tavLst>
                                        <p:tav tm="0">
                                          <p:val>
                                            <p:strVal val="#ppt_x"/>
                                          </p:val>
                                        </p:tav>
                                        <p:tav tm="100000">
                                          <p:val>
                                            <p:strVal val="#ppt_x"/>
                                          </p:val>
                                        </p:tav>
                                      </p:tavLst>
                                    </p:anim>
                                    <p:anim calcmode="lin" valueType="num">
                                      <p:cBhvr additive="base">
                                        <p:cTn id="27" dur="500" fill="hold"/>
                                        <p:tgtEl>
                                          <p:spTgt spid="86"/>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2" presetClass="entr" presetSubtype="4" fill="hold" nodeType="afterEffect">
                                  <p:stCondLst>
                                    <p:cond delay="0"/>
                                  </p:stCondLst>
                                  <p:childTnLst>
                                    <p:set>
                                      <p:cBhvr>
                                        <p:cTn id="30" dur="1" fill="hold">
                                          <p:stCondLst>
                                            <p:cond delay="0"/>
                                          </p:stCondLst>
                                        </p:cTn>
                                        <p:tgtEl>
                                          <p:spTgt spid="91"/>
                                        </p:tgtEl>
                                        <p:attrNameLst>
                                          <p:attrName>style.visibility</p:attrName>
                                        </p:attrNameLst>
                                      </p:cBhvr>
                                      <p:to>
                                        <p:strVal val="visible"/>
                                      </p:to>
                                    </p:set>
                                    <p:animEffect transition="in" filter="wipe(down)">
                                      <p:cBhvr>
                                        <p:cTn id="31" dur="500"/>
                                        <p:tgtEl>
                                          <p:spTgt spid="91"/>
                                        </p:tgtEl>
                                      </p:cBhvr>
                                    </p:animEffect>
                                  </p:childTnLst>
                                </p:cTn>
                              </p:par>
                              <p:par>
                                <p:cTn id="32" presetID="2" presetClass="entr" presetSubtype="4" fill="hold" grpId="0" nodeType="withEffect">
                                  <p:stCondLst>
                                    <p:cond delay="500"/>
                                  </p:stCondLst>
                                  <p:childTnLst>
                                    <p:set>
                                      <p:cBhvr>
                                        <p:cTn id="33" dur="1" fill="hold">
                                          <p:stCondLst>
                                            <p:cond delay="0"/>
                                          </p:stCondLst>
                                        </p:cTn>
                                        <p:tgtEl>
                                          <p:spTgt spid="99"/>
                                        </p:tgtEl>
                                        <p:attrNameLst>
                                          <p:attrName>style.visibility</p:attrName>
                                        </p:attrNameLst>
                                      </p:cBhvr>
                                      <p:to>
                                        <p:strVal val="visible"/>
                                      </p:to>
                                    </p:set>
                                    <p:anim calcmode="lin" valueType="num">
                                      <p:cBhvr additive="base">
                                        <p:cTn id="34" dur="500" fill="hold"/>
                                        <p:tgtEl>
                                          <p:spTgt spid="99"/>
                                        </p:tgtEl>
                                        <p:attrNameLst>
                                          <p:attrName>ppt_x</p:attrName>
                                        </p:attrNameLst>
                                      </p:cBhvr>
                                      <p:tavLst>
                                        <p:tav tm="0">
                                          <p:val>
                                            <p:strVal val="#ppt_x"/>
                                          </p:val>
                                        </p:tav>
                                        <p:tav tm="100000">
                                          <p:val>
                                            <p:strVal val="#ppt_x"/>
                                          </p:val>
                                        </p:tav>
                                      </p:tavLst>
                                    </p:anim>
                                    <p:anim calcmode="lin" valueType="num">
                                      <p:cBhvr additive="base">
                                        <p:cTn id="35" dur="500" fill="hold"/>
                                        <p:tgtEl>
                                          <p:spTgt spid="99"/>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500"/>
                                  </p:stCondLst>
                                  <p:childTnLst>
                                    <p:set>
                                      <p:cBhvr>
                                        <p:cTn id="37" dur="1" fill="hold">
                                          <p:stCondLst>
                                            <p:cond delay="0"/>
                                          </p:stCondLst>
                                        </p:cTn>
                                        <p:tgtEl>
                                          <p:spTgt spid="100"/>
                                        </p:tgtEl>
                                        <p:attrNameLst>
                                          <p:attrName>style.visibility</p:attrName>
                                        </p:attrNameLst>
                                      </p:cBhvr>
                                      <p:to>
                                        <p:strVal val="visible"/>
                                      </p:to>
                                    </p:set>
                                    <p:anim calcmode="lin" valueType="num">
                                      <p:cBhvr additive="base">
                                        <p:cTn id="38" dur="500" fill="hold"/>
                                        <p:tgtEl>
                                          <p:spTgt spid="100"/>
                                        </p:tgtEl>
                                        <p:attrNameLst>
                                          <p:attrName>ppt_x</p:attrName>
                                        </p:attrNameLst>
                                      </p:cBhvr>
                                      <p:tavLst>
                                        <p:tav tm="0">
                                          <p:val>
                                            <p:strVal val="#ppt_x"/>
                                          </p:val>
                                        </p:tav>
                                        <p:tav tm="100000">
                                          <p:val>
                                            <p:strVal val="#ppt_x"/>
                                          </p:val>
                                        </p:tav>
                                      </p:tavLst>
                                    </p:anim>
                                    <p:anim calcmode="lin" valueType="num">
                                      <p:cBhvr additive="base">
                                        <p:cTn id="39" dur="500" fill="hold"/>
                                        <p:tgtEl>
                                          <p:spTgt spid="100"/>
                                        </p:tgtEl>
                                        <p:attrNameLst>
                                          <p:attrName>ppt_y</p:attrName>
                                        </p:attrNameLst>
                                      </p:cBhvr>
                                      <p:tavLst>
                                        <p:tav tm="0">
                                          <p:val>
                                            <p:strVal val="1+#ppt_h/2"/>
                                          </p:val>
                                        </p:tav>
                                        <p:tav tm="100000">
                                          <p:val>
                                            <p:strVal val="#ppt_y"/>
                                          </p:val>
                                        </p:tav>
                                      </p:tavLst>
                                    </p:anim>
                                  </p:childTnLst>
                                </p:cTn>
                              </p:par>
                            </p:childTnLst>
                          </p:cTn>
                        </p:par>
                        <p:par>
                          <p:cTn id="40" fill="hold">
                            <p:stCondLst>
                              <p:cond delay="1500"/>
                            </p:stCondLst>
                            <p:childTnLst>
                              <p:par>
                                <p:cTn id="41" presetID="22" presetClass="entr" presetSubtype="4" fill="hold" nodeType="afterEffect">
                                  <p:stCondLst>
                                    <p:cond delay="0"/>
                                  </p:stCondLst>
                                  <p:childTnLst>
                                    <p:set>
                                      <p:cBhvr>
                                        <p:cTn id="42" dur="1" fill="hold">
                                          <p:stCondLst>
                                            <p:cond delay="0"/>
                                          </p:stCondLst>
                                        </p:cTn>
                                        <p:tgtEl>
                                          <p:spTgt spid="104"/>
                                        </p:tgtEl>
                                        <p:attrNameLst>
                                          <p:attrName>style.visibility</p:attrName>
                                        </p:attrNameLst>
                                      </p:cBhvr>
                                      <p:to>
                                        <p:strVal val="visible"/>
                                      </p:to>
                                    </p:set>
                                    <p:animEffect transition="in" filter="wipe(down)">
                                      <p:cBhvr>
                                        <p:cTn id="43" dur="500"/>
                                        <p:tgtEl>
                                          <p:spTgt spid="104"/>
                                        </p:tgtEl>
                                      </p:cBhvr>
                                    </p:animEffect>
                                  </p:childTnLst>
                                </p:cTn>
                              </p:par>
                              <p:par>
                                <p:cTn id="44" presetID="2" presetClass="entr" presetSubtype="4" fill="hold" grpId="0" nodeType="withEffect">
                                  <p:stCondLst>
                                    <p:cond delay="500"/>
                                  </p:stCondLst>
                                  <p:childTnLst>
                                    <p:set>
                                      <p:cBhvr>
                                        <p:cTn id="45" dur="1" fill="hold">
                                          <p:stCondLst>
                                            <p:cond delay="0"/>
                                          </p:stCondLst>
                                        </p:cTn>
                                        <p:tgtEl>
                                          <p:spTgt spid="114"/>
                                        </p:tgtEl>
                                        <p:attrNameLst>
                                          <p:attrName>style.visibility</p:attrName>
                                        </p:attrNameLst>
                                      </p:cBhvr>
                                      <p:to>
                                        <p:strVal val="visible"/>
                                      </p:to>
                                    </p:set>
                                    <p:anim calcmode="lin" valueType="num">
                                      <p:cBhvr additive="base">
                                        <p:cTn id="46" dur="500" fill="hold"/>
                                        <p:tgtEl>
                                          <p:spTgt spid="114"/>
                                        </p:tgtEl>
                                        <p:attrNameLst>
                                          <p:attrName>ppt_x</p:attrName>
                                        </p:attrNameLst>
                                      </p:cBhvr>
                                      <p:tavLst>
                                        <p:tav tm="0">
                                          <p:val>
                                            <p:strVal val="#ppt_x"/>
                                          </p:val>
                                        </p:tav>
                                        <p:tav tm="100000">
                                          <p:val>
                                            <p:strVal val="#ppt_x"/>
                                          </p:val>
                                        </p:tav>
                                      </p:tavLst>
                                    </p:anim>
                                    <p:anim calcmode="lin" valueType="num">
                                      <p:cBhvr additive="base">
                                        <p:cTn id="47" dur="500" fill="hold"/>
                                        <p:tgtEl>
                                          <p:spTgt spid="114"/>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500"/>
                                  </p:stCondLst>
                                  <p:childTnLst>
                                    <p:set>
                                      <p:cBhvr>
                                        <p:cTn id="49" dur="1" fill="hold">
                                          <p:stCondLst>
                                            <p:cond delay="0"/>
                                          </p:stCondLst>
                                        </p:cTn>
                                        <p:tgtEl>
                                          <p:spTgt spid="115"/>
                                        </p:tgtEl>
                                        <p:attrNameLst>
                                          <p:attrName>style.visibility</p:attrName>
                                        </p:attrNameLst>
                                      </p:cBhvr>
                                      <p:to>
                                        <p:strVal val="visible"/>
                                      </p:to>
                                    </p:set>
                                    <p:anim calcmode="lin" valueType="num">
                                      <p:cBhvr additive="base">
                                        <p:cTn id="50" dur="500" fill="hold"/>
                                        <p:tgtEl>
                                          <p:spTgt spid="115"/>
                                        </p:tgtEl>
                                        <p:attrNameLst>
                                          <p:attrName>ppt_x</p:attrName>
                                        </p:attrNameLst>
                                      </p:cBhvr>
                                      <p:tavLst>
                                        <p:tav tm="0">
                                          <p:val>
                                            <p:strVal val="#ppt_x"/>
                                          </p:val>
                                        </p:tav>
                                        <p:tav tm="100000">
                                          <p:val>
                                            <p:strVal val="#ppt_x"/>
                                          </p:val>
                                        </p:tav>
                                      </p:tavLst>
                                    </p:anim>
                                    <p:anim calcmode="lin" valueType="num">
                                      <p:cBhvr additive="base">
                                        <p:cTn id="51"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86" grpId="0"/>
      <p:bldP spid="99" grpId="0"/>
      <p:bldP spid="1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914765" y="4458528"/>
            <a:ext cx="4300320" cy="2275929"/>
            <a:chOff x="5917425" y="3435846"/>
            <a:chExt cx="3226575" cy="1707654"/>
          </a:xfrm>
        </p:grpSpPr>
        <p:pic>
          <p:nvPicPr>
            <p:cNvPr id="16" name="Picture 2"/>
            <p:cNvPicPr>
              <a:picLocks noChangeAspect="1" noChangeArrowheads="1"/>
            </p:cNvPicPr>
            <p:nvPr/>
          </p:nvPicPr>
          <p:blipFill rotWithShape="1">
            <a:blip r:embed="rId1" cstate="screen">
              <a:extLst>
                <a:ext uri="{BEBA8EAE-BF5A-486C-A8C5-ECC9F3942E4B}">
                  <a14:imgProps xmlns:a14="http://schemas.microsoft.com/office/drawing/2010/main">
                    <a14:imgLayer r:embed="rId2">
                      <a14:imgEffect>
                        <a14:brightnessContrast bright="-40000" contrast="-40000"/>
                      </a14:imgEffect>
                    </a14:imgLayer>
                  </a14:imgProps>
                </a:ext>
              </a:extLst>
            </a:blip>
            <a:srcRect/>
            <a:stretch>
              <a:fillRect/>
            </a:stretch>
          </p:blipFill>
          <p:spPr bwMode="auto">
            <a:xfrm>
              <a:off x="5917425" y="3435846"/>
              <a:ext cx="3226575" cy="1707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rotWithShape="1">
            <a:blip r:embed="rId1" cstate="screen">
              <a:extLst>
                <a:ext uri="{BEBA8EAE-BF5A-486C-A8C5-ECC9F3942E4B}">
                  <a14:imgProps xmlns:a14="http://schemas.microsoft.com/office/drawing/2010/main">
                    <a14:imgLayer r:embed="rId2">
                      <a14:imgEffect>
                        <a14:brightnessContrast bright="-40000" contrast="-40000"/>
                      </a14:imgEffect>
                    </a14:imgLayer>
                  </a14:imgProps>
                </a:ext>
              </a:extLst>
            </a:blip>
            <a:srcRect/>
            <a:stretch>
              <a:fillRect/>
            </a:stretch>
          </p:blipFill>
          <p:spPr bwMode="auto">
            <a:xfrm>
              <a:off x="5917425" y="3435846"/>
              <a:ext cx="3226575" cy="1707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8" name="组合 17"/>
          <p:cNvGrpSpPr/>
          <p:nvPr/>
        </p:nvGrpSpPr>
        <p:grpSpPr>
          <a:xfrm>
            <a:off x="1920623" y="1224844"/>
            <a:ext cx="8309192" cy="5012337"/>
            <a:chOff x="2034703" y="1151662"/>
            <a:chExt cx="7807300" cy="5013642"/>
          </a:xfrm>
        </p:grpSpPr>
        <p:sp>
          <p:nvSpPr>
            <p:cNvPr id="19" name="圆角矩形 18"/>
            <p:cNvSpPr/>
            <p:nvPr/>
          </p:nvSpPr>
          <p:spPr>
            <a:xfrm>
              <a:off x="2034703" y="1151664"/>
              <a:ext cx="7807300" cy="5013640"/>
            </a:xfrm>
            <a:prstGeom prst="roundRect">
              <a:avLst>
                <a:gd name="adj" fmla="val 1621"/>
              </a:avLst>
            </a:prstGeom>
            <a:solidFill>
              <a:schemeClr val="bg1">
                <a:lumMod val="65000"/>
              </a:schemeClr>
            </a:solidFill>
            <a:ln>
              <a:noFill/>
            </a:ln>
            <a:effectLst>
              <a:outerShdw blurRad="381000" dist="127000" dir="2700000" algn="tl" rotWithShape="0">
                <a:prstClr val="black">
                  <a:alpha val="40000"/>
                </a:prstClr>
              </a:outerShdw>
            </a:effectLst>
            <a:scene3d>
              <a:camera prst="orthographicFront"/>
              <a:lightRig rig="threePt" dir="t">
                <a:rot lat="0" lon="0" rev="0"/>
              </a:lightRig>
            </a:scene3d>
            <a:sp3d prstMaterial="softEdge">
              <a:bevelT w="254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梯形 19"/>
            <p:cNvSpPr/>
            <p:nvPr/>
          </p:nvSpPr>
          <p:spPr>
            <a:xfrm rot="16200000">
              <a:off x="-264305" y="3595509"/>
              <a:ext cx="5013640" cy="125950"/>
            </a:xfrm>
            <a:prstGeom prst="trapezoid">
              <a:avLst>
                <a:gd name="adj" fmla="val 37500"/>
              </a:avLst>
            </a:prstGeom>
            <a:gradFill>
              <a:gsLst>
                <a:gs pos="50000">
                  <a:srgbClr val="F3F3F3"/>
                </a:gs>
                <a:gs pos="26000">
                  <a:schemeClr val="bg1"/>
                </a:gs>
                <a:gs pos="0">
                  <a:srgbClr val="EEEEEE"/>
                </a:gs>
                <a:gs pos="75000">
                  <a:srgbClr val="E2E2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梯形 20"/>
            <p:cNvSpPr/>
            <p:nvPr/>
          </p:nvSpPr>
          <p:spPr>
            <a:xfrm rot="5400000" flipH="1">
              <a:off x="7129387" y="3595509"/>
              <a:ext cx="5013640" cy="125950"/>
            </a:xfrm>
            <a:prstGeom prst="trapezoid">
              <a:avLst>
                <a:gd name="adj" fmla="val 37500"/>
              </a:avLst>
            </a:prstGeom>
            <a:gradFill>
              <a:gsLst>
                <a:gs pos="50000">
                  <a:srgbClr val="F3F3F3"/>
                </a:gs>
                <a:gs pos="26000">
                  <a:schemeClr val="bg1"/>
                </a:gs>
                <a:gs pos="0">
                  <a:srgbClr val="EEEEEE"/>
                </a:gs>
                <a:gs pos="75000">
                  <a:srgbClr val="E2E2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3900276" y="1151662"/>
              <a:ext cx="1331495" cy="5013642"/>
            </a:xfrm>
            <a:prstGeom prst="rect">
              <a:avLst/>
            </a:prstGeom>
            <a:gradFill>
              <a:gsLst>
                <a:gs pos="0">
                  <a:srgbClr val="F7F7F7">
                    <a:alpha val="0"/>
                  </a:srgbClr>
                </a:gs>
                <a:gs pos="63000">
                  <a:schemeClr val="bg1">
                    <a:alpha val="33000"/>
                  </a:schemeClr>
                </a:gs>
                <a:gs pos="100000">
                  <a:srgbClr val="F7F7F7">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2303475" y="1151664"/>
              <a:ext cx="7269757" cy="5013640"/>
            </a:xfrm>
            <a:prstGeom prst="rect">
              <a:avLst/>
            </a:prstGeom>
            <a:gradFill>
              <a:gsLst>
                <a:gs pos="89000">
                  <a:srgbClr val="F7F7F7"/>
                </a:gs>
                <a:gs pos="74000">
                  <a:srgbClr val="EEEEEE"/>
                </a:gs>
                <a:gs pos="57000">
                  <a:srgbClr val="FBFBFB"/>
                </a:gs>
                <a:gs pos="47000">
                  <a:srgbClr val="EAEAEA"/>
                </a:gs>
                <a:gs pos="29000">
                  <a:srgbClr val="FBFBFB"/>
                </a:gs>
                <a:gs pos="15000">
                  <a:srgbClr val="F7F7F7"/>
                </a:gs>
                <a:gs pos="0">
                  <a:srgbClr val="F7F7F7"/>
                </a:gs>
                <a:gs pos="100000">
                  <a:srgbClr val="F5F5F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5979406" y="1151662"/>
              <a:ext cx="308198" cy="5013642"/>
            </a:xfrm>
            <a:prstGeom prst="rect">
              <a:avLst/>
            </a:prstGeom>
            <a:gradFill>
              <a:gsLst>
                <a:gs pos="100000">
                  <a:srgbClr val="F7F7F7">
                    <a:alpha val="0"/>
                  </a:srgbClr>
                </a:gs>
                <a:gs pos="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rot="5400000" flipH="1">
              <a:off x="7080192" y="3643031"/>
              <a:ext cx="5013640" cy="30906"/>
            </a:xfrm>
            <a:custGeom>
              <a:avLst/>
              <a:gdLst>
                <a:gd name="connsiteX0" fmla="*/ 5013640 w 5013640"/>
                <a:gd name="connsiteY0" fmla="*/ 54754 h 54754"/>
                <a:gd name="connsiteX1" fmla="*/ 4993107 w 5013640"/>
                <a:gd name="connsiteY1" fmla="*/ 0 h 54754"/>
                <a:gd name="connsiteX2" fmla="*/ 20533 w 5013640"/>
                <a:gd name="connsiteY2" fmla="*/ 0 h 54754"/>
                <a:gd name="connsiteX3" fmla="*/ 0 w 5013640"/>
                <a:gd name="connsiteY3" fmla="*/ 54754 h 54754"/>
              </a:gdLst>
              <a:ahLst/>
              <a:cxnLst>
                <a:cxn ang="0">
                  <a:pos x="connsiteX0" y="connsiteY0"/>
                </a:cxn>
                <a:cxn ang="0">
                  <a:pos x="connsiteX1" y="connsiteY1"/>
                </a:cxn>
                <a:cxn ang="0">
                  <a:pos x="connsiteX2" y="connsiteY2"/>
                </a:cxn>
                <a:cxn ang="0">
                  <a:pos x="connsiteX3" y="connsiteY3"/>
                </a:cxn>
              </a:cxnLst>
              <a:rect l="l" t="t" r="r" b="b"/>
              <a:pathLst>
                <a:path w="5013640" h="54754">
                  <a:moveTo>
                    <a:pt x="5013640" y="54754"/>
                  </a:moveTo>
                  <a:lnTo>
                    <a:pt x="4993107" y="0"/>
                  </a:lnTo>
                  <a:lnTo>
                    <a:pt x="20533" y="0"/>
                  </a:lnTo>
                  <a:lnTo>
                    <a:pt x="0" y="54754"/>
                  </a:lnTo>
                  <a:close/>
                </a:path>
              </a:pathLst>
            </a:cu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矩形 27"/>
          <p:cNvSpPr/>
          <p:nvPr/>
        </p:nvSpPr>
        <p:spPr>
          <a:xfrm>
            <a:off x="6344185" y="1569801"/>
            <a:ext cx="3486039" cy="4521835"/>
          </a:xfrm>
          <a:prstGeom prst="rect">
            <a:avLst/>
          </a:prstGeom>
        </p:spPr>
        <p:txBody>
          <a:bodyPr wrap="square" lIns="91408" tIns="45704" rIns="91408" bIns="45704">
            <a:spAutoFit/>
          </a:bodyPr>
          <a:lstStyle/>
          <a:p>
            <a:pPr>
              <a:lnSpc>
                <a:spcPct val="150000"/>
              </a:lnSpc>
              <a:defRPr/>
            </a:pPr>
            <a:r>
              <a:rPr sz="1600" dirty="0">
                <a:solidFill>
                  <a:schemeClr val="tx1">
                    <a:lumMod val="50000"/>
                    <a:lumOff val="50000"/>
                  </a:schemeClr>
                </a:solidFill>
                <a:latin typeface="微软雅黑" panose="020B0503020204020204" pitchFamily="34" charset="-122"/>
                <a:ea typeface="微软雅黑" panose="020B0503020204020204" pitchFamily="34" charset="-122"/>
              </a:rPr>
              <a:t> CNKI研究型协同学习平台（ECSP）是在提供传统文献服务的基础上和采用</a:t>
            </a:r>
            <a:r>
              <a:rPr sz="1600" dirty="0">
                <a:solidFill>
                  <a:srgbClr val="FF0000"/>
                </a:solidFill>
                <a:latin typeface="微软雅黑" panose="020B0503020204020204" pitchFamily="34" charset="-122"/>
                <a:ea typeface="微软雅黑" panose="020B0503020204020204" pitchFamily="34" charset="-122"/>
              </a:rPr>
              <a:t>云服务</a:t>
            </a:r>
            <a:r>
              <a:rPr sz="1600" dirty="0">
                <a:solidFill>
                  <a:schemeClr val="tx1">
                    <a:lumMod val="50000"/>
                    <a:lumOff val="50000"/>
                  </a:schemeClr>
                </a:solidFill>
                <a:latin typeface="微软雅黑" panose="020B0503020204020204" pitchFamily="34" charset="-122"/>
                <a:ea typeface="微软雅黑" panose="020B0503020204020204" pitchFamily="34" charset="-122"/>
              </a:rPr>
              <a:t>模式上，提供集</a:t>
            </a:r>
            <a:r>
              <a:rPr sz="1600" dirty="0">
                <a:solidFill>
                  <a:srgbClr val="FF0000"/>
                </a:solidFill>
                <a:latin typeface="微软雅黑" panose="020B0503020204020204" pitchFamily="34" charset="-122"/>
                <a:ea typeface="微软雅黑" panose="020B0503020204020204" pitchFamily="34" charset="-122"/>
              </a:rPr>
              <a:t>文献检索</a:t>
            </a:r>
            <a:r>
              <a:rPr sz="1600" dirty="0">
                <a:solidFill>
                  <a:schemeClr val="tx1">
                    <a:lumMod val="50000"/>
                    <a:lumOff val="50000"/>
                  </a:schemeClr>
                </a:solidFill>
                <a:latin typeface="微软雅黑" panose="020B0503020204020204" pitchFamily="34" charset="-122"/>
                <a:ea typeface="微软雅黑" panose="020B0503020204020204" pitchFamily="34" charset="-122"/>
              </a:rPr>
              <a:t>、</a:t>
            </a:r>
            <a:r>
              <a:rPr sz="1600" dirty="0">
                <a:solidFill>
                  <a:srgbClr val="FF0000"/>
                </a:solidFill>
                <a:latin typeface="微软雅黑" panose="020B0503020204020204" pitchFamily="34" charset="-122"/>
                <a:ea typeface="微软雅黑" panose="020B0503020204020204" pitchFamily="34" charset="-122"/>
              </a:rPr>
              <a:t>阅读学习</a:t>
            </a:r>
            <a:r>
              <a:rPr sz="1600" dirty="0">
                <a:solidFill>
                  <a:schemeClr val="tx1">
                    <a:lumMod val="50000"/>
                    <a:lumOff val="50000"/>
                  </a:schemeClr>
                </a:solidFill>
                <a:latin typeface="微软雅黑" panose="020B0503020204020204" pitchFamily="34" charset="-122"/>
                <a:ea typeface="微软雅黑" panose="020B0503020204020204" pitchFamily="34" charset="-122"/>
              </a:rPr>
              <a:t>、</a:t>
            </a:r>
            <a:r>
              <a:rPr sz="1600" dirty="0">
                <a:solidFill>
                  <a:srgbClr val="FF0000"/>
                </a:solidFill>
                <a:latin typeface="微软雅黑" panose="020B0503020204020204" pitchFamily="34" charset="-122"/>
                <a:ea typeface="微软雅黑" panose="020B0503020204020204" pitchFamily="34" charset="-122"/>
              </a:rPr>
              <a:t>在线编辑</a:t>
            </a:r>
            <a:r>
              <a:rPr sz="1600" dirty="0">
                <a:solidFill>
                  <a:schemeClr val="tx1">
                    <a:lumMod val="50000"/>
                    <a:lumOff val="50000"/>
                  </a:schemeClr>
                </a:solidFill>
                <a:latin typeface="微软雅黑" panose="020B0503020204020204" pitchFamily="34" charset="-122"/>
                <a:ea typeface="微软雅黑" panose="020B0503020204020204" pitchFamily="34" charset="-122"/>
              </a:rPr>
              <a:t>、</a:t>
            </a:r>
            <a:r>
              <a:rPr sz="1600" dirty="0">
                <a:solidFill>
                  <a:srgbClr val="FF0000"/>
                </a:solidFill>
                <a:latin typeface="微软雅黑" panose="020B0503020204020204" pitchFamily="34" charset="-122"/>
                <a:ea typeface="微软雅黑" panose="020B0503020204020204" pitchFamily="34" charset="-122"/>
              </a:rPr>
              <a:t>笔记汇编</a:t>
            </a:r>
            <a:r>
              <a:rPr sz="1600" dirty="0">
                <a:solidFill>
                  <a:schemeClr val="tx1">
                    <a:lumMod val="50000"/>
                    <a:lumOff val="50000"/>
                  </a:schemeClr>
                </a:solidFill>
                <a:latin typeface="微软雅黑" panose="020B0503020204020204" pitchFamily="34" charset="-122"/>
                <a:ea typeface="微软雅黑" panose="020B0503020204020204" pitchFamily="34" charset="-122"/>
              </a:rPr>
              <a:t>、</a:t>
            </a:r>
            <a:r>
              <a:rPr sz="1600" dirty="0">
                <a:solidFill>
                  <a:srgbClr val="FF0000"/>
                </a:solidFill>
                <a:latin typeface="微软雅黑" panose="020B0503020204020204" pitchFamily="34" charset="-122"/>
                <a:ea typeface="微软雅黑" panose="020B0503020204020204" pitchFamily="34" charset="-122"/>
              </a:rPr>
              <a:t>论文写作</a:t>
            </a:r>
            <a:r>
              <a:rPr sz="1600" dirty="0">
                <a:solidFill>
                  <a:schemeClr val="tx1">
                    <a:lumMod val="50000"/>
                    <a:lumOff val="50000"/>
                  </a:schemeClr>
                </a:solidFill>
                <a:latin typeface="微软雅黑" panose="020B0503020204020204" pitchFamily="34" charset="-122"/>
                <a:ea typeface="微软雅黑" panose="020B0503020204020204" pitchFamily="34" charset="-122"/>
              </a:rPr>
              <a:t>、</a:t>
            </a:r>
            <a:r>
              <a:rPr sz="1600" dirty="0">
                <a:solidFill>
                  <a:srgbClr val="FF0000"/>
                </a:solidFill>
                <a:latin typeface="微软雅黑" panose="020B0503020204020204" pitchFamily="34" charset="-122"/>
                <a:ea typeface="微软雅黑" panose="020B0503020204020204" pitchFamily="34" charset="-122"/>
              </a:rPr>
              <a:t>一键投稿</a:t>
            </a:r>
            <a:r>
              <a:rPr sz="1600" dirty="0">
                <a:solidFill>
                  <a:schemeClr val="tx1">
                    <a:lumMod val="50000"/>
                    <a:lumOff val="50000"/>
                  </a:schemeClr>
                </a:solidFill>
                <a:latin typeface="微软雅黑" panose="020B0503020204020204" pitchFamily="34" charset="-122"/>
                <a:ea typeface="微软雅黑" panose="020B0503020204020204" pitchFamily="34" charset="-122"/>
              </a:rPr>
              <a:t>、</a:t>
            </a:r>
            <a:r>
              <a:rPr sz="1600" dirty="0">
                <a:solidFill>
                  <a:srgbClr val="FF0000"/>
                </a:solidFill>
                <a:latin typeface="微软雅黑" panose="020B0503020204020204" pitchFamily="34" charset="-122"/>
                <a:ea typeface="微软雅黑" panose="020B0503020204020204" pitchFamily="34" charset="-122"/>
              </a:rPr>
              <a:t>学习资料管理</a:t>
            </a:r>
            <a:r>
              <a:rPr sz="1600" dirty="0">
                <a:solidFill>
                  <a:schemeClr val="tx1">
                    <a:lumMod val="50000"/>
                    <a:lumOff val="50000"/>
                  </a:schemeClr>
                </a:solidFill>
                <a:latin typeface="微软雅黑" panose="020B0503020204020204" pitchFamily="34" charset="-122"/>
                <a:ea typeface="微软雅黑" panose="020B0503020204020204" pitchFamily="34" charset="-122"/>
              </a:rPr>
              <a:t>等功能为一体的个人学习平台。</a:t>
            </a:r>
            <a:endParaRPr sz="1600"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50000"/>
              </a:lnSpc>
              <a:defRPr/>
            </a:pPr>
            <a:r>
              <a:rPr sz="1600" dirty="0">
                <a:solidFill>
                  <a:schemeClr val="tx1">
                    <a:lumMod val="50000"/>
                    <a:lumOff val="50000"/>
                  </a:schemeClr>
                </a:solidFill>
                <a:latin typeface="微软雅黑" panose="020B0503020204020204" pitchFamily="34" charset="-122"/>
                <a:ea typeface="微软雅黑" panose="020B0503020204020204" pitchFamily="34" charset="-122"/>
              </a:rPr>
              <a:t>       研学平台提供了一种全新的文献研读和利用方式，改变传统静态的版式化阅读方式，以</a:t>
            </a:r>
            <a:r>
              <a:rPr sz="1600" dirty="0">
                <a:solidFill>
                  <a:srgbClr val="FF0000"/>
                </a:solidFill>
                <a:latin typeface="微软雅黑" panose="020B0503020204020204" pitchFamily="34" charset="-122"/>
                <a:ea typeface="微软雅黑" panose="020B0503020204020204" pitchFamily="34" charset="-122"/>
              </a:rPr>
              <a:t>XML流媒体</a:t>
            </a:r>
            <a:r>
              <a:rPr sz="1600" dirty="0">
                <a:solidFill>
                  <a:schemeClr val="tx1">
                    <a:lumMod val="50000"/>
                    <a:lumOff val="50000"/>
                  </a:schemeClr>
                </a:solidFill>
                <a:latin typeface="微软雅黑" panose="020B0503020204020204" pitchFamily="34" charset="-122"/>
                <a:ea typeface="微软雅黑" panose="020B0503020204020204" pitchFamily="34" charset="-122"/>
              </a:rPr>
              <a:t>为技术支持，提供</a:t>
            </a:r>
            <a:r>
              <a:rPr sz="1600" dirty="0">
                <a:solidFill>
                  <a:srgbClr val="FF0000"/>
                </a:solidFill>
                <a:latin typeface="微软雅黑" panose="020B0503020204020204" pitchFamily="34" charset="-122"/>
                <a:ea typeface="微软雅黑" panose="020B0503020204020204" pitchFamily="34" charset="-122"/>
              </a:rPr>
              <a:t>动态</a:t>
            </a:r>
            <a:r>
              <a:rPr sz="1600" dirty="0">
                <a:solidFill>
                  <a:schemeClr val="tx1">
                    <a:lumMod val="50000"/>
                    <a:lumOff val="50000"/>
                  </a:schemeClr>
                </a:solidFill>
                <a:latin typeface="微软雅黑" panose="020B0503020204020204" pitchFamily="34" charset="-122"/>
                <a:ea typeface="微软雅黑" panose="020B0503020204020204" pitchFamily="34" charset="-122"/>
              </a:rPr>
              <a:t>、</a:t>
            </a:r>
            <a:r>
              <a:rPr sz="1600" dirty="0">
                <a:solidFill>
                  <a:srgbClr val="FF0000"/>
                </a:solidFill>
                <a:latin typeface="微软雅黑" panose="020B0503020204020204" pitchFamily="34" charset="-122"/>
                <a:ea typeface="微软雅黑" panose="020B0503020204020204" pitchFamily="34" charset="-122"/>
              </a:rPr>
              <a:t>交互</a:t>
            </a:r>
            <a:r>
              <a:rPr sz="1600" dirty="0">
                <a:solidFill>
                  <a:schemeClr val="tx1">
                    <a:lumMod val="50000"/>
                    <a:lumOff val="50000"/>
                  </a:schemeClr>
                </a:solidFill>
                <a:latin typeface="微软雅黑" panose="020B0503020204020204" pitchFamily="34" charset="-122"/>
                <a:ea typeface="微软雅黑" panose="020B0503020204020204" pitchFamily="34" charset="-122"/>
              </a:rPr>
              <a:t>、</a:t>
            </a:r>
            <a:r>
              <a:rPr sz="1600" dirty="0">
                <a:solidFill>
                  <a:srgbClr val="FF0000"/>
                </a:solidFill>
                <a:latin typeface="微软雅黑" panose="020B0503020204020204" pitchFamily="34" charset="-122"/>
                <a:ea typeface="微软雅黑" panose="020B0503020204020204" pitchFamily="34" charset="-122"/>
              </a:rPr>
              <a:t>图谱化</a:t>
            </a:r>
            <a:r>
              <a:rPr sz="1600" dirty="0">
                <a:solidFill>
                  <a:schemeClr val="tx1">
                    <a:lumMod val="50000"/>
                    <a:lumOff val="50000"/>
                  </a:schemeClr>
                </a:solidFill>
                <a:latin typeface="微软雅黑" panose="020B0503020204020204" pitchFamily="34" charset="-122"/>
                <a:ea typeface="微软雅黑" panose="020B0503020204020204" pitchFamily="34" charset="-122"/>
              </a:rPr>
              <a:t>的阅读模式，探究式移动学习，构建个人知识结构，实现知识创新。</a:t>
            </a:r>
            <a:endParaRPr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39" name="图片 38" descr="D:\知网2019\培训+产品资料\培训\201904培训\20190423-高等教育-上海商学院培训\图片\研学.png研学"/>
          <p:cNvPicPr>
            <a:picLocks noChangeAspect="1"/>
          </p:cNvPicPr>
          <p:nvPr/>
        </p:nvPicPr>
        <p:blipFill>
          <a:blip r:embed="rId3"/>
          <a:srcRect/>
          <a:stretch>
            <a:fillRect/>
          </a:stretch>
        </p:blipFill>
        <p:spPr>
          <a:xfrm>
            <a:off x="2385060" y="2776220"/>
            <a:ext cx="3663527" cy="1682327"/>
          </a:xfrm>
          <a:prstGeom prst="rect">
            <a:avLst/>
          </a:prstGeom>
        </p:spPr>
      </p:pic>
      <p:sp>
        <p:nvSpPr>
          <p:cNvPr id="12" name="矩形 11"/>
          <p:cNvSpPr/>
          <p:nvPr/>
        </p:nvSpPr>
        <p:spPr>
          <a:xfrm>
            <a:off x="11216005" y="136525"/>
            <a:ext cx="697230" cy="7124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3" name="文本框 12"/>
          <p:cNvSpPr txBox="1"/>
          <p:nvPr/>
        </p:nvSpPr>
        <p:spPr>
          <a:xfrm>
            <a:off x="747395" y="241935"/>
            <a:ext cx="2478690" cy="52322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研学平台简介</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dir="d"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25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1135995" y="113665"/>
            <a:ext cx="865505" cy="8502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文本框 17"/>
          <p:cNvSpPr txBox="1"/>
          <p:nvPr/>
        </p:nvSpPr>
        <p:spPr>
          <a:xfrm>
            <a:off x="9061662" y="241935"/>
            <a:ext cx="2661920" cy="583565"/>
          </a:xfrm>
          <a:prstGeom prst="rect">
            <a:avLst/>
          </a:prstGeom>
          <a:noFill/>
        </p:spPr>
        <p:txBody>
          <a:bodyPr wrap="square" rtlCol="0">
            <a:spAutoFit/>
          </a:bodyPr>
          <a:lstStyle/>
          <a:p>
            <a:r>
              <a:rPr lang="en-US" altLang="zh-CN" sz="3200" b="1" dirty="0">
                <a:solidFill>
                  <a:srgbClr val="FF0000"/>
                </a:solidFill>
              </a:rPr>
              <a:t>x.cnki.net</a:t>
            </a:r>
            <a:endParaRPr lang="en-US" altLang="zh-CN" sz="3200" b="1" dirty="0">
              <a:solidFill>
                <a:srgbClr val="FF0000"/>
              </a:solidFill>
            </a:endParaRPr>
          </a:p>
        </p:txBody>
      </p:sp>
      <p:sp>
        <p:nvSpPr>
          <p:cNvPr id="17" name="文本框 16"/>
          <p:cNvSpPr txBox="1"/>
          <p:nvPr/>
        </p:nvSpPr>
        <p:spPr>
          <a:xfrm>
            <a:off x="747395" y="241935"/>
            <a:ext cx="4407701" cy="52322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研学平台</a:t>
            </a:r>
            <a:r>
              <a:rPr lang="en-US" altLang="zh-CN" sz="2000" b="1" spc="100" dirty="0">
                <a:solidFill>
                  <a:schemeClr val="accent1"/>
                </a:solidFill>
                <a:latin typeface="微软雅黑" panose="020B0503020204020204" pitchFamily="34" charset="-122"/>
                <a:ea typeface="微软雅黑" panose="020B0503020204020204" pitchFamily="34" charset="-122"/>
              </a:rPr>
              <a:t>——</a:t>
            </a:r>
            <a:r>
              <a:rPr lang="zh-CN" altLang="en-US" sz="2000" b="1" spc="100" dirty="0">
                <a:solidFill>
                  <a:schemeClr val="accent1"/>
                </a:solidFill>
                <a:latin typeface="微软雅黑" panose="020B0503020204020204" pitchFamily="34" charset="-122"/>
                <a:ea typeface="微软雅黑" panose="020B0503020204020204" pitchFamily="34" charset="-122"/>
              </a:rPr>
              <a:t>注册登录</a:t>
            </a:r>
            <a:endParaRPr lang="zh-CN" altLang="en-US" sz="2000" b="1" spc="100" dirty="0">
              <a:solidFill>
                <a:schemeClr val="accent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9101" y="809490"/>
            <a:ext cx="11633798" cy="5239019"/>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328" y="1031752"/>
            <a:ext cx="4737343" cy="47944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1135995" y="113665"/>
            <a:ext cx="865505" cy="8502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文本框 17"/>
          <p:cNvSpPr txBox="1"/>
          <p:nvPr/>
        </p:nvSpPr>
        <p:spPr>
          <a:xfrm>
            <a:off x="9061662" y="241935"/>
            <a:ext cx="2661920" cy="583565"/>
          </a:xfrm>
          <a:prstGeom prst="rect">
            <a:avLst/>
          </a:prstGeom>
          <a:noFill/>
        </p:spPr>
        <p:txBody>
          <a:bodyPr wrap="square" rtlCol="0">
            <a:spAutoFit/>
          </a:bodyPr>
          <a:lstStyle/>
          <a:p>
            <a:r>
              <a:rPr lang="en-US" altLang="zh-CN" sz="3200" b="1" dirty="0">
                <a:solidFill>
                  <a:srgbClr val="FF0000"/>
                </a:solidFill>
              </a:rPr>
              <a:t>x.cnki.net</a:t>
            </a:r>
            <a:endParaRPr lang="en-US" altLang="zh-CN" sz="3200" b="1" dirty="0">
              <a:solidFill>
                <a:srgbClr val="FF0000"/>
              </a:solidFill>
            </a:endParaRPr>
          </a:p>
        </p:txBody>
      </p:sp>
      <p:sp>
        <p:nvSpPr>
          <p:cNvPr id="17" name="文本框 16"/>
          <p:cNvSpPr txBox="1"/>
          <p:nvPr/>
        </p:nvSpPr>
        <p:spPr>
          <a:xfrm>
            <a:off x="747395" y="241935"/>
            <a:ext cx="4739005" cy="52322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研学平台</a:t>
            </a:r>
            <a:r>
              <a:rPr lang="en-US" altLang="zh-CN" sz="2000" b="1" spc="100" dirty="0">
                <a:solidFill>
                  <a:schemeClr val="accent1"/>
                </a:solidFill>
                <a:latin typeface="微软雅黑" panose="020B0503020204020204" pitchFamily="34" charset="-122"/>
                <a:ea typeface="微软雅黑" panose="020B0503020204020204" pitchFamily="34" charset="-122"/>
              </a:rPr>
              <a:t>——</a:t>
            </a:r>
            <a:r>
              <a:rPr lang="zh-CN" altLang="en-US" sz="2000" b="1" spc="100" dirty="0">
                <a:solidFill>
                  <a:schemeClr val="accent1"/>
                </a:solidFill>
                <a:latin typeface="微软雅黑" panose="020B0503020204020204" pitchFamily="34" charset="-122"/>
                <a:ea typeface="微软雅黑" panose="020B0503020204020204" pitchFamily="34" charset="-122"/>
              </a:rPr>
              <a:t>机构关联</a:t>
            </a:r>
            <a:endParaRPr lang="zh-CN" altLang="en-US" sz="2000" b="1" spc="100" dirty="0">
              <a:solidFill>
                <a:schemeClr val="accent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79101" y="834934"/>
            <a:ext cx="11633798" cy="5188130"/>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2717" y="1202542"/>
            <a:ext cx="1422473" cy="1873346"/>
          </a:xfrm>
          <a:prstGeom prst="rect">
            <a:avLst/>
          </a:prstGeom>
        </p:spPr>
      </p:pic>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r="24186"/>
          <a:stretch>
            <a:fillRect/>
          </a:stretch>
        </p:blipFill>
        <p:spPr>
          <a:xfrm>
            <a:off x="831795" y="1344942"/>
            <a:ext cx="10448280" cy="46781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1"/>
          <p:cNvPicPr>
            <a:picLocks noChangeAspect="1"/>
          </p:cNvPicPr>
          <p:nvPr/>
        </p:nvPicPr>
        <p:blipFill>
          <a:blip r:embed="rId1"/>
          <a:stretch>
            <a:fillRect/>
          </a:stretch>
        </p:blipFill>
        <p:spPr>
          <a:xfrm>
            <a:off x="612987" y="924560"/>
            <a:ext cx="10966027" cy="2644140"/>
          </a:xfrm>
          <a:prstGeom prst="rect">
            <a:avLst/>
          </a:prstGeom>
        </p:spPr>
      </p:pic>
      <p:sp>
        <p:nvSpPr>
          <p:cNvPr id="15" name="圆角矩形标注 14" descr="平台检索入口包括：文献检索、知识元检索、引文检索、高级检索以及出版物检索。文献检索可以根据目标文献的类型有针对的选择单个或者多个数据库；&#10;知识元检索根据表征知识点的元素类型进行检索；&#10;高级检索能够精准定位特定文献。&#10;引文检索和出版物检索可运用文献间的相互引用关系和出版物来源信息，进行检索&#10;" title="平台检索入口包括：文献检索、知识元检索、引文检索、高级检索以及出版物检索。文献检索可以根据目标文献的类型有针对的选择单个或者多个数据库；&#10;知识元检索根据表征知识点的元素类型进行检索；&#10;高级检索能够精准定位特定文献。&#10;引文检索和出版物检索可运用文献间的相互引用关系和出版物来源信息，进行检索&#10;"/>
          <p:cNvSpPr/>
          <p:nvPr/>
        </p:nvSpPr>
        <p:spPr>
          <a:xfrm>
            <a:off x="516467" y="5711252"/>
            <a:ext cx="11062547" cy="92238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lIns="239606" rtlCol="0" anchor="ctr"/>
          <a:lstStyle/>
          <a:p>
            <a:pPr algn="l"/>
            <a:r>
              <a:rPr lang="zh-CN" altLang="en-US" sz="2135" b="1" dirty="0">
                <a:solidFill>
                  <a:srgbClr val="FF0000"/>
                </a:solidFill>
              </a:rPr>
              <a:t>平台检索入口包括</a:t>
            </a:r>
            <a:r>
              <a:rPr lang="zh-CN" altLang="en-US" sz="2135" dirty="0"/>
              <a:t>：文献检索、知识元检索、引文检索、高级检索以及出版物检索。</a:t>
            </a:r>
            <a:endParaRPr lang="zh-CN" altLang="en-US" sz="2135" dirty="0"/>
          </a:p>
          <a:p>
            <a:pPr algn="l"/>
            <a:r>
              <a:rPr lang="zh-CN" altLang="en-US" sz="2135" b="1" dirty="0">
                <a:solidFill>
                  <a:srgbClr val="FF0000"/>
                </a:solidFill>
              </a:rPr>
              <a:t>知识元检索</a:t>
            </a:r>
            <a:r>
              <a:rPr lang="zh-CN" altLang="en-US" sz="2135" dirty="0"/>
              <a:t>：根据表征知识点的元素类型进行检索；</a:t>
            </a:r>
            <a:endParaRPr lang="zh-CN" altLang="en-US" sz="2135" dirty="0"/>
          </a:p>
        </p:txBody>
      </p:sp>
      <p:pic>
        <p:nvPicPr>
          <p:cNvPr id="16" name="图片 15" descr="2"/>
          <p:cNvPicPr>
            <a:picLocks noChangeAspect="1"/>
          </p:cNvPicPr>
          <p:nvPr/>
        </p:nvPicPr>
        <p:blipFill>
          <a:blip r:embed="rId2"/>
          <a:stretch>
            <a:fillRect/>
          </a:stretch>
        </p:blipFill>
        <p:spPr>
          <a:xfrm>
            <a:off x="612986" y="1287663"/>
            <a:ext cx="10966027" cy="2589953"/>
          </a:xfrm>
          <a:prstGeom prst="rect">
            <a:avLst/>
          </a:prstGeom>
        </p:spPr>
      </p:pic>
      <p:sp>
        <p:nvSpPr>
          <p:cNvPr id="13" name="矩形 12"/>
          <p:cNvSpPr/>
          <p:nvPr/>
        </p:nvSpPr>
        <p:spPr>
          <a:xfrm>
            <a:off x="11217910" y="191135"/>
            <a:ext cx="741680" cy="7105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文本框 17"/>
          <p:cNvSpPr txBox="1"/>
          <p:nvPr/>
        </p:nvSpPr>
        <p:spPr>
          <a:xfrm>
            <a:off x="9297882" y="210820"/>
            <a:ext cx="2661920" cy="583565"/>
          </a:xfrm>
          <a:prstGeom prst="rect">
            <a:avLst/>
          </a:prstGeom>
          <a:noFill/>
        </p:spPr>
        <p:txBody>
          <a:bodyPr wrap="square" rtlCol="0">
            <a:spAutoFit/>
          </a:bodyPr>
          <a:lstStyle/>
          <a:p>
            <a:r>
              <a:rPr lang="en-US" altLang="zh-CN" sz="3200" b="1">
                <a:solidFill>
                  <a:srgbClr val="FF0000"/>
                </a:solidFill>
              </a:rPr>
              <a:t>www.cnki.net</a:t>
            </a:r>
            <a:endParaRPr lang="en-US" altLang="zh-CN" sz="3200" b="1">
              <a:solidFill>
                <a:srgbClr val="FF0000"/>
              </a:solidFill>
            </a:endParaRPr>
          </a:p>
        </p:txBody>
      </p:sp>
      <p:sp>
        <p:nvSpPr>
          <p:cNvPr id="14" name="文本框 13"/>
          <p:cNvSpPr txBox="1"/>
          <p:nvPr/>
        </p:nvSpPr>
        <p:spPr>
          <a:xfrm>
            <a:off x="747252" y="241858"/>
            <a:ext cx="3215148"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平台首页</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12984" y="1595181"/>
            <a:ext cx="10501507" cy="4098579"/>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125124" y="1287305"/>
            <a:ext cx="7628082" cy="5328837"/>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844419" y="1297129"/>
            <a:ext cx="9749534" cy="47230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3"/>
                                        </p:tgtEl>
                                        <p:attrNameLst>
                                          <p:attrName>ppt_x</p:attrName>
                                        </p:attrNameLst>
                                      </p:cBhvr>
                                      <p:tavLst>
                                        <p:tav tm="0">
                                          <p:val>
                                            <p:strVal val="ppt_x"/>
                                          </p:val>
                                        </p:tav>
                                        <p:tav tm="100000">
                                          <p:val>
                                            <p:strVal val="ppt_x"/>
                                          </p:val>
                                        </p:tav>
                                      </p:tavLst>
                                    </p:anim>
                                    <p:anim calcmode="lin" valueType="num">
                                      <p:cBhvr additive="base">
                                        <p:cTn id="31" dur="500"/>
                                        <p:tgtEl>
                                          <p:spTgt spid="3"/>
                                        </p:tgtEl>
                                        <p:attrNameLst>
                                          <p:attrName>ppt_y</p:attrName>
                                        </p:attrNameLst>
                                      </p:cBhvr>
                                      <p:tavLst>
                                        <p:tav tm="0">
                                          <p:val>
                                            <p:strVal val="ppt_y"/>
                                          </p:val>
                                        </p:tav>
                                        <p:tav tm="100000">
                                          <p:val>
                                            <p:strVal val="1+ppt_h/2"/>
                                          </p:val>
                                        </p:tav>
                                      </p:tavLst>
                                    </p:anim>
                                    <p:set>
                                      <p:cBhvr>
                                        <p:cTn id="32" dur="1" fill="hold">
                                          <p:stCondLst>
                                            <p:cond delay="499"/>
                                          </p:stCondLst>
                                        </p:cTn>
                                        <p:tgtEl>
                                          <p:spTgt spid="3"/>
                                        </p:tgtEl>
                                        <p:attrNameLst>
                                          <p:attrName>style.visibility</p:attrName>
                                        </p:attrNameLst>
                                      </p:cBhvr>
                                      <p:to>
                                        <p:strVal val="hidden"/>
                                      </p:to>
                                    </p:set>
                                  </p:childTnLst>
                                </p:cTn>
                              </p:par>
                            </p:childTnLst>
                          </p:cTn>
                        </p:par>
                        <p:par>
                          <p:cTn id="33" fill="hold">
                            <p:stCondLst>
                              <p:cond delay="500"/>
                            </p:stCondLst>
                            <p:childTnLst>
                              <p:par>
                                <p:cTn id="34" presetID="2" presetClass="exit" presetSubtype="4" fill="hold" nodeType="afterEffect">
                                  <p:stCondLst>
                                    <p:cond delay="0"/>
                                  </p:stCondLst>
                                  <p:childTnLst>
                                    <p:anim calcmode="lin" valueType="num">
                                      <p:cBhvr additive="base">
                                        <p:cTn id="35" dur="500"/>
                                        <p:tgtEl>
                                          <p:spTgt spid="5"/>
                                        </p:tgtEl>
                                        <p:attrNameLst>
                                          <p:attrName>ppt_x</p:attrName>
                                        </p:attrNameLst>
                                      </p:cBhvr>
                                      <p:tavLst>
                                        <p:tav tm="0">
                                          <p:val>
                                            <p:strVal val="ppt_x"/>
                                          </p:val>
                                        </p:tav>
                                        <p:tav tm="100000">
                                          <p:val>
                                            <p:strVal val="ppt_x"/>
                                          </p:val>
                                        </p:tav>
                                      </p:tavLst>
                                    </p:anim>
                                    <p:anim calcmode="lin" valueType="num">
                                      <p:cBhvr additive="base">
                                        <p:cTn id="36" dur="500"/>
                                        <p:tgtEl>
                                          <p:spTgt spid="5"/>
                                        </p:tgtEl>
                                        <p:attrNameLst>
                                          <p:attrName>ppt_y</p:attrName>
                                        </p:attrNameLst>
                                      </p:cBhvr>
                                      <p:tavLst>
                                        <p:tav tm="0">
                                          <p:val>
                                            <p:strVal val="ppt_y"/>
                                          </p:val>
                                        </p:tav>
                                        <p:tav tm="100000">
                                          <p:val>
                                            <p:strVal val="1+ppt_h/2"/>
                                          </p:val>
                                        </p:tav>
                                      </p:tavLst>
                                    </p:anim>
                                    <p:set>
                                      <p:cBhvr>
                                        <p:cTn id="37" dur="1" fill="hold">
                                          <p:stCondLst>
                                            <p:cond delay="499"/>
                                          </p:stCondLst>
                                        </p:cTn>
                                        <p:tgtEl>
                                          <p:spTgt spid="5"/>
                                        </p:tgtEl>
                                        <p:attrNameLst>
                                          <p:attrName>style.visibility</p:attrName>
                                        </p:attrNameLst>
                                      </p:cBhvr>
                                      <p:to>
                                        <p:strVal val="hidden"/>
                                      </p:to>
                                    </p:set>
                                  </p:childTnLst>
                                </p:cTn>
                              </p:par>
                            </p:childTnLst>
                          </p:cTn>
                        </p:par>
                        <p:par>
                          <p:cTn id="38" fill="hold">
                            <p:stCondLst>
                              <p:cond delay="1000"/>
                            </p:stCondLst>
                            <p:childTnLst>
                              <p:par>
                                <p:cTn id="39" presetID="2" presetClass="exit" presetSubtype="4" fill="hold" nodeType="afterEffect">
                                  <p:stCondLst>
                                    <p:cond delay="0"/>
                                  </p:stCondLst>
                                  <p:childTnLst>
                                    <p:anim calcmode="lin" valueType="num">
                                      <p:cBhvr additive="base">
                                        <p:cTn id="40" dur="500"/>
                                        <p:tgtEl>
                                          <p:spTgt spid="7"/>
                                        </p:tgtEl>
                                        <p:attrNameLst>
                                          <p:attrName>ppt_x</p:attrName>
                                        </p:attrNameLst>
                                      </p:cBhvr>
                                      <p:tavLst>
                                        <p:tav tm="0">
                                          <p:val>
                                            <p:strVal val="ppt_x"/>
                                          </p:val>
                                        </p:tav>
                                        <p:tav tm="100000">
                                          <p:val>
                                            <p:strVal val="ppt_x"/>
                                          </p:val>
                                        </p:tav>
                                      </p:tavLst>
                                    </p:anim>
                                    <p:anim calcmode="lin" valueType="num">
                                      <p:cBhvr additive="base">
                                        <p:cTn id="41" dur="500"/>
                                        <p:tgtEl>
                                          <p:spTgt spid="7"/>
                                        </p:tgtEl>
                                        <p:attrNameLst>
                                          <p:attrName>ppt_y</p:attrName>
                                        </p:attrNameLst>
                                      </p:cBhvr>
                                      <p:tavLst>
                                        <p:tav tm="0">
                                          <p:val>
                                            <p:strVal val="ppt_y"/>
                                          </p:val>
                                        </p:tav>
                                        <p:tav tm="100000">
                                          <p:val>
                                            <p:strVal val="1+ppt_h/2"/>
                                          </p:val>
                                        </p:tav>
                                      </p:tavLst>
                                    </p:anim>
                                    <p:set>
                                      <p:cBhvr>
                                        <p:cTn id="4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1135995" y="113665"/>
            <a:ext cx="865505" cy="8502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文本框 17"/>
          <p:cNvSpPr txBox="1"/>
          <p:nvPr/>
        </p:nvSpPr>
        <p:spPr>
          <a:xfrm>
            <a:off x="9061662" y="241935"/>
            <a:ext cx="2661920" cy="583565"/>
          </a:xfrm>
          <a:prstGeom prst="rect">
            <a:avLst/>
          </a:prstGeom>
          <a:noFill/>
        </p:spPr>
        <p:txBody>
          <a:bodyPr wrap="square" rtlCol="0">
            <a:spAutoFit/>
          </a:bodyPr>
          <a:lstStyle/>
          <a:p>
            <a:r>
              <a:rPr lang="en-US" altLang="zh-CN" sz="3200" b="1" dirty="0">
                <a:solidFill>
                  <a:srgbClr val="FF0000"/>
                </a:solidFill>
              </a:rPr>
              <a:t>x.cnki.net</a:t>
            </a:r>
            <a:endParaRPr lang="en-US" altLang="zh-CN" sz="3200" b="1" dirty="0">
              <a:solidFill>
                <a:srgbClr val="FF0000"/>
              </a:solidFill>
            </a:endParaRPr>
          </a:p>
        </p:txBody>
      </p:sp>
      <p:sp>
        <p:nvSpPr>
          <p:cNvPr id="17" name="文本框 16"/>
          <p:cNvSpPr txBox="1"/>
          <p:nvPr/>
        </p:nvSpPr>
        <p:spPr>
          <a:xfrm>
            <a:off x="747395" y="241935"/>
            <a:ext cx="4845022" cy="52322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研学平台</a:t>
            </a:r>
            <a:r>
              <a:rPr lang="en-US" altLang="zh-CN" sz="2000" b="1" spc="100" dirty="0">
                <a:solidFill>
                  <a:schemeClr val="accent1"/>
                </a:solidFill>
                <a:latin typeface="微软雅黑" panose="020B0503020204020204" pitchFamily="34" charset="-122"/>
                <a:ea typeface="微软雅黑" panose="020B0503020204020204" pitchFamily="34" charset="-122"/>
              </a:rPr>
              <a:t>——</a:t>
            </a:r>
            <a:r>
              <a:rPr lang="zh-CN" altLang="en-US" sz="2000" b="1" spc="100" dirty="0">
                <a:solidFill>
                  <a:schemeClr val="accent1"/>
                </a:solidFill>
                <a:latin typeface="微软雅黑" panose="020B0503020204020204" pitchFamily="34" charset="-122"/>
                <a:ea typeface="微软雅黑" panose="020B0503020204020204" pitchFamily="34" charset="-122"/>
              </a:rPr>
              <a:t>新建专题</a:t>
            </a:r>
            <a:endParaRPr lang="zh-CN" altLang="en-US" sz="2000" b="1" spc="100" dirty="0">
              <a:solidFill>
                <a:schemeClr val="accent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79101" y="844065"/>
            <a:ext cx="11633798" cy="5169868"/>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870017" y="2460034"/>
            <a:ext cx="6583759" cy="2695490"/>
          </a:xfrm>
          <a:prstGeom prst="rect">
            <a:avLst/>
          </a:prstGeom>
          <a:ln>
            <a:solidFill>
              <a:schemeClr val="accent1"/>
            </a:solidFill>
          </a:ln>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1135995" y="113665"/>
            <a:ext cx="865505" cy="8502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文本框 17"/>
          <p:cNvSpPr txBox="1"/>
          <p:nvPr/>
        </p:nvSpPr>
        <p:spPr>
          <a:xfrm>
            <a:off x="9061662" y="241935"/>
            <a:ext cx="2661920" cy="583565"/>
          </a:xfrm>
          <a:prstGeom prst="rect">
            <a:avLst/>
          </a:prstGeom>
          <a:noFill/>
        </p:spPr>
        <p:txBody>
          <a:bodyPr wrap="square" rtlCol="0">
            <a:spAutoFit/>
          </a:bodyPr>
          <a:lstStyle/>
          <a:p>
            <a:r>
              <a:rPr lang="en-US" altLang="zh-CN" sz="3200" b="1" dirty="0">
                <a:solidFill>
                  <a:srgbClr val="FF0000"/>
                </a:solidFill>
              </a:rPr>
              <a:t>x.cnki.net</a:t>
            </a:r>
            <a:endParaRPr lang="en-US" altLang="zh-CN" sz="3200" b="1" dirty="0">
              <a:solidFill>
                <a:srgbClr val="FF0000"/>
              </a:solidFill>
            </a:endParaRPr>
          </a:p>
        </p:txBody>
      </p:sp>
      <p:sp>
        <p:nvSpPr>
          <p:cNvPr id="17" name="文本框 16"/>
          <p:cNvSpPr txBox="1"/>
          <p:nvPr/>
        </p:nvSpPr>
        <p:spPr>
          <a:xfrm>
            <a:off x="747395" y="241935"/>
            <a:ext cx="4739005" cy="52322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研学平台</a:t>
            </a:r>
            <a:r>
              <a:rPr lang="en-US" altLang="zh-CN" sz="2000" b="1" spc="100" dirty="0">
                <a:solidFill>
                  <a:schemeClr val="accent1"/>
                </a:solidFill>
                <a:latin typeface="微软雅黑" panose="020B0503020204020204" pitchFamily="34" charset="-122"/>
                <a:ea typeface="微软雅黑" panose="020B0503020204020204" pitchFamily="34" charset="-122"/>
              </a:rPr>
              <a:t>——</a:t>
            </a:r>
            <a:r>
              <a:rPr lang="zh-CN" altLang="en-US" sz="2000" b="1" spc="100" dirty="0">
                <a:solidFill>
                  <a:schemeClr val="accent1"/>
                </a:solidFill>
                <a:latin typeface="微软雅黑" panose="020B0503020204020204" pitchFamily="34" charset="-122"/>
                <a:ea typeface="微软雅黑" panose="020B0503020204020204" pitchFamily="34" charset="-122"/>
              </a:rPr>
              <a:t>检索添加</a:t>
            </a:r>
            <a:endParaRPr lang="zh-CN" altLang="en-US" sz="2000" b="1" spc="100" dirty="0">
              <a:solidFill>
                <a:schemeClr val="accent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26624" y="911643"/>
            <a:ext cx="11774876" cy="5356922"/>
          </a:xfrm>
          <a:prstGeom prst="rect">
            <a:avLst/>
          </a:prstGeom>
          <a:ln>
            <a:solidFill>
              <a:schemeClr val="accent1"/>
            </a:solidFill>
          </a:ln>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163620" y="916588"/>
            <a:ext cx="9955253" cy="5606132"/>
          </a:xfrm>
          <a:prstGeom prst="rect">
            <a:avLst/>
          </a:prstGeom>
          <a:ln>
            <a:solidFill>
              <a:schemeClr val="accent1"/>
            </a:solidFill>
          </a:ln>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1135995" y="113665"/>
            <a:ext cx="865505" cy="8502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文本框 17"/>
          <p:cNvSpPr txBox="1"/>
          <p:nvPr/>
        </p:nvSpPr>
        <p:spPr>
          <a:xfrm>
            <a:off x="9061662" y="241935"/>
            <a:ext cx="2661920" cy="583565"/>
          </a:xfrm>
          <a:prstGeom prst="rect">
            <a:avLst/>
          </a:prstGeom>
          <a:noFill/>
        </p:spPr>
        <p:txBody>
          <a:bodyPr wrap="square" rtlCol="0">
            <a:spAutoFit/>
          </a:bodyPr>
          <a:lstStyle/>
          <a:p>
            <a:r>
              <a:rPr lang="en-US" altLang="zh-CN" sz="3200" b="1" dirty="0">
                <a:solidFill>
                  <a:srgbClr val="FF0000"/>
                </a:solidFill>
              </a:rPr>
              <a:t>x.cnki.net</a:t>
            </a:r>
            <a:endParaRPr lang="en-US" altLang="zh-CN" sz="3200" b="1" dirty="0">
              <a:solidFill>
                <a:srgbClr val="FF0000"/>
              </a:solidFill>
            </a:endParaRPr>
          </a:p>
        </p:txBody>
      </p:sp>
      <p:sp>
        <p:nvSpPr>
          <p:cNvPr id="17" name="文本框 16"/>
          <p:cNvSpPr txBox="1"/>
          <p:nvPr/>
        </p:nvSpPr>
        <p:spPr>
          <a:xfrm>
            <a:off x="747395" y="241935"/>
            <a:ext cx="4646240" cy="52322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研学平台</a:t>
            </a:r>
            <a:r>
              <a:rPr lang="en-US" altLang="zh-CN" sz="2000" b="1" spc="100" dirty="0">
                <a:solidFill>
                  <a:schemeClr val="accent1"/>
                </a:solidFill>
                <a:latin typeface="微软雅黑" panose="020B0503020204020204" pitchFamily="34" charset="-122"/>
                <a:ea typeface="微软雅黑" panose="020B0503020204020204" pitchFamily="34" charset="-122"/>
              </a:rPr>
              <a:t>——</a:t>
            </a:r>
            <a:r>
              <a:rPr lang="zh-CN" altLang="en-US" sz="2000" b="1" spc="100" dirty="0">
                <a:solidFill>
                  <a:schemeClr val="accent1"/>
                </a:solidFill>
                <a:latin typeface="微软雅黑" panose="020B0503020204020204" pitchFamily="34" charset="-122"/>
                <a:ea typeface="微软雅黑" panose="020B0503020204020204" pitchFamily="34" charset="-122"/>
              </a:rPr>
              <a:t>上传文献</a:t>
            </a:r>
            <a:endParaRPr lang="zh-CN" altLang="en-US" sz="2000" b="1" spc="100" dirty="0">
              <a:solidFill>
                <a:schemeClr val="accent1"/>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563061" y="889498"/>
            <a:ext cx="10309520" cy="5419862"/>
          </a:xfrm>
          <a:prstGeom prst="rect">
            <a:avLst/>
          </a:prstGeom>
          <a:ln>
            <a:solidFill>
              <a:schemeClr val="accent1"/>
            </a:solidFill>
          </a:ln>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701475" y="963930"/>
            <a:ext cx="7653023" cy="5019020"/>
          </a:xfrm>
          <a:prstGeom prst="rect">
            <a:avLst/>
          </a:prstGeom>
          <a:ln>
            <a:solidFill>
              <a:schemeClr val="accent1"/>
            </a:solidFill>
          </a:ln>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37236" y="1200127"/>
            <a:ext cx="9975166" cy="5233576"/>
          </a:xfrm>
          <a:prstGeom prst="rect">
            <a:avLst/>
          </a:prstGeom>
          <a:ln>
            <a:solidFill>
              <a:schemeClr val="accent1"/>
            </a:solidFill>
          </a:ln>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1135995" y="113665"/>
            <a:ext cx="865505" cy="8502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文本框 17"/>
          <p:cNvSpPr txBox="1"/>
          <p:nvPr/>
        </p:nvSpPr>
        <p:spPr>
          <a:xfrm>
            <a:off x="9061662" y="241935"/>
            <a:ext cx="2661920" cy="583565"/>
          </a:xfrm>
          <a:prstGeom prst="rect">
            <a:avLst/>
          </a:prstGeom>
          <a:noFill/>
        </p:spPr>
        <p:txBody>
          <a:bodyPr wrap="square" rtlCol="0">
            <a:spAutoFit/>
          </a:bodyPr>
          <a:lstStyle/>
          <a:p>
            <a:r>
              <a:rPr lang="en-US" altLang="zh-CN" sz="3200" b="1" dirty="0">
                <a:solidFill>
                  <a:srgbClr val="FF0000"/>
                </a:solidFill>
              </a:rPr>
              <a:t>x.cnki.net</a:t>
            </a:r>
            <a:endParaRPr lang="en-US" altLang="zh-CN" sz="3200" b="1" dirty="0">
              <a:solidFill>
                <a:srgbClr val="FF0000"/>
              </a:solidFill>
            </a:endParaRPr>
          </a:p>
        </p:txBody>
      </p:sp>
      <p:sp>
        <p:nvSpPr>
          <p:cNvPr id="17" name="文本框 16"/>
          <p:cNvSpPr txBox="1"/>
          <p:nvPr/>
        </p:nvSpPr>
        <p:spPr>
          <a:xfrm>
            <a:off x="747395" y="241935"/>
            <a:ext cx="4500466" cy="52322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研学平台</a:t>
            </a:r>
            <a:r>
              <a:rPr lang="en-US" altLang="zh-CN" sz="2000" b="1" spc="100" dirty="0">
                <a:solidFill>
                  <a:schemeClr val="accent1"/>
                </a:solidFill>
                <a:latin typeface="微软雅黑" panose="020B0503020204020204" pitchFamily="34" charset="-122"/>
                <a:ea typeface="微软雅黑" panose="020B0503020204020204" pitchFamily="34" charset="-122"/>
              </a:rPr>
              <a:t>——</a:t>
            </a:r>
            <a:r>
              <a:rPr lang="zh-CN" altLang="en-US" sz="2000" b="1" spc="100" dirty="0">
                <a:solidFill>
                  <a:schemeClr val="accent1"/>
                </a:solidFill>
                <a:latin typeface="微软雅黑" panose="020B0503020204020204" pitchFamily="34" charset="-122"/>
                <a:ea typeface="微软雅黑" panose="020B0503020204020204" pitchFamily="34" charset="-122"/>
              </a:rPr>
              <a:t>在线笔记</a:t>
            </a:r>
            <a:endParaRPr lang="zh-CN" altLang="en-US" sz="2000" b="1" spc="100" dirty="0">
              <a:solidFill>
                <a:schemeClr val="accen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90500" y="850509"/>
            <a:ext cx="11497580" cy="5195480"/>
          </a:xfrm>
          <a:prstGeom prst="rect">
            <a:avLst/>
          </a:prstGeom>
          <a:ln>
            <a:solidFill>
              <a:schemeClr val="accent1"/>
            </a:solidFill>
          </a:ln>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733840" y="3390897"/>
            <a:ext cx="6076355" cy="1982487"/>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448560" y="3525326"/>
            <a:ext cx="6452817" cy="2413742"/>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150389" y="1898146"/>
            <a:ext cx="3659806" cy="43514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0"/>
                                        </p:tgtEl>
                                        <p:attrNameLst>
                                          <p:attrName>ppt_x</p:attrName>
                                        </p:attrNameLst>
                                      </p:cBhvr>
                                      <p:tavLst>
                                        <p:tav tm="0">
                                          <p:val>
                                            <p:strVal val="ppt_x"/>
                                          </p:val>
                                        </p:tav>
                                        <p:tav tm="100000">
                                          <p:val>
                                            <p:strVal val="ppt_x"/>
                                          </p:val>
                                        </p:tav>
                                      </p:tavLst>
                                    </p:anim>
                                    <p:anim calcmode="lin" valueType="num">
                                      <p:cBhvr additive="base">
                                        <p:cTn id="19" dur="500"/>
                                        <p:tgtEl>
                                          <p:spTgt spid="10"/>
                                        </p:tgtEl>
                                        <p:attrNameLst>
                                          <p:attrName>ppt_y</p:attrName>
                                        </p:attrNameLst>
                                      </p:cBhvr>
                                      <p:tavLst>
                                        <p:tav tm="0">
                                          <p:val>
                                            <p:strVal val="ppt_y"/>
                                          </p:val>
                                        </p:tav>
                                        <p:tav tm="100000">
                                          <p:val>
                                            <p:strVal val="1+ppt_h/2"/>
                                          </p:val>
                                        </p:tav>
                                      </p:tavLst>
                                    </p:anim>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1135995" y="113665"/>
            <a:ext cx="865505" cy="8502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文本框 17"/>
          <p:cNvSpPr txBox="1"/>
          <p:nvPr/>
        </p:nvSpPr>
        <p:spPr>
          <a:xfrm>
            <a:off x="9061662" y="241935"/>
            <a:ext cx="2661920" cy="583565"/>
          </a:xfrm>
          <a:prstGeom prst="rect">
            <a:avLst/>
          </a:prstGeom>
          <a:noFill/>
        </p:spPr>
        <p:txBody>
          <a:bodyPr wrap="square" rtlCol="0">
            <a:spAutoFit/>
          </a:bodyPr>
          <a:lstStyle/>
          <a:p>
            <a:r>
              <a:rPr lang="en-US" altLang="zh-CN" sz="3200" b="1" dirty="0">
                <a:solidFill>
                  <a:srgbClr val="FF0000"/>
                </a:solidFill>
              </a:rPr>
              <a:t>x.cnki.net</a:t>
            </a:r>
            <a:endParaRPr lang="en-US" altLang="zh-CN" sz="3200" b="1" dirty="0">
              <a:solidFill>
                <a:srgbClr val="FF0000"/>
              </a:solidFill>
            </a:endParaRPr>
          </a:p>
        </p:txBody>
      </p:sp>
      <p:sp>
        <p:nvSpPr>
          <p:cNvPr id="17" name="文本框 16"/>
          <p:cNvSpPr txBox="1"/>
          <p:nvPr/>
        </p:nvSpPr>
        <p:spPr>
          <a:xfrm>
            <a:off x="747395" y="241935"/>
            <a:ext cx="4540222" cy="52322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研学平台</a:t>
            </a:r>
            <a:r>
              <a:rPr lang="en-US" altLang="zh-CN" sz="2000" b="1" spc="100" dirty="0">
                <a:solidFill>
                  <a:schemeClr val="accent1"/>
                </a:solidFill>
                <a:latin typeface="微软雅黑" panose="020B0503020204020204" pitchFamily="34" charset="-122"/>
                <a:ea typeface="微软雅黑" panose="020B0503020204020204" pitchFamily="34" charset="-122"/>
              </a:rPr>
              <a:t>——</a:t>
            </a:r>
            <a:r>
              <a:rPr lang="zh-CN" altLang="en-US" sz="2000" b="1" spc="100" dirty="0">
                <a:solidFill>
                  <a:schemeClr val="accent1"/>
                </a:solidFill>
                <a:latin typeface="微软雅黑" panose="020B0503020204020204" pitchFamily="34" charset="-122"/>
                <a:ea typeface="微软雅黑" panose="020B0503020204020204" pitchFamily="34" charset="-122"/>
              </a:rPr>
              <a:t>笔记汇编</a:t>
            </a:r>
            <a:endParaRPr lang="zh-CN" altLang="en-US" sz="2000" b="1" spc="100" dirty="0">
              <a:solidFill>
                <a:schemeClr val="accen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383273" y="810174"/>
            <a:ext cx="11620266" cy="5214705"/>
          </a:xfrm>
          <a:prstGeom prst="rect">
            <a:avLst/>
          </a:prstGeom>
          <a:ln>
            <a:solidFill>
              <a:schemeClr val="accent1"/>
            </a:solidFill>
          </a:ln>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8484146" y="1192266"/>
            <a:ext cx="3517353" cy="4866069"/>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8827" y="1192266"/>
            <a:ext cx="6293173" cy="4800847"/>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1509" r="3050"/>
          <a:stretch>
            <a:fillRect/>
          </a:stretch>
        </p:blipFill>
        <p:spPr>
          <a:xfrm>
            <a:off x="5898827" y="1186769"/>
            <a:ext cx="6013117" cy="48063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1135995" y="113665"/>
            <a:ext cx="865505" cy="8502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文本框 17"/>
          <p:cNvSpPr txBox="1"/>
          <p:nvPr/>
        </p:nvSpPr>
        <p:spPr>
          <a:xfrm>
            <a:off x="9061662" y="241935"/>
            <a:ext cx="2661920" cy="583565"/>
          </a:xfrm>
          <a:prstGeom prst="rect">
            <a:avLst/>
          </a:prstGeom>
          <a:noFill/>
        </p:spPr>
        <p:txBody>
          <a:bodyPr wrap="square" rtlCol="0">
            <a:spAutoFit/>
          </a:bodyPr>
          <a:lstStyle/>
          <a:p>
            <a:r>
              <a:rPr lang="en-US" altLang="zh-CN" sz="3200" b="1" dirty="0">
                <a:solidFill>
                  <a:srgbClr val="FF0000"/>
                </a:solidFill>
              </a:rPr>
              <a:t>x.cnki.net</a:t>
            </a:r>
            <a:endParaRPr lang="en-US" altLang="zh-CN" sz="3200" b="1" dirty="0">
              <a:solidFill>
                <a:srgbClr val="FF0000"/>
              </a:solidFill>
            </a:endParaRPr>
          </a:p>
        </p:txBody>
      </p:sp>
      <p:sp>
        <p:nvSpPr>
          <p:cNvPr id="17" name="文本框 16"/>
          <p:cNvSpPr txBox="1"/>
          <p:nvPr/>
        </p:nvSpPr>
        <p:spPr>
          <a:xfrm>
            <a:off x="747395" y="241935"/>
            <a:ext cx="4235422" cy="52322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研学平台</a:t>
            </a:r>
            <a:r>
              <a:rPr lang="en-US" altLang="zh-CN" sz="2000" b="1" spc="100" dirty="0">
                <a:solidFill>
                  <a:schemeClr val="accent1"/>
                </a:solidFill>
                <a:latin typeface="微软雅黑" panose="020B0503020204020204" pitchFamily="34" charset="-122"/>
                <a:ea typeface="微软雅黑" panose="020B0503020204020204" pitchFamily="34" charset="-122"/>
              </a:rPr>
              <a:t>——</a:t>
            </a:r>
            <a:r>
              <a:rPr lang="zh-CN" altLang="en-US" sz="2000" b="1" spc="100" dirty="0">
                <a:solidFill>
                  <a:schemeClr val="accent1"/>
                </a:solidFill>
                <a:latin typeface="微软雅黑" panose="020B0503020204020204" pitchFamily="34" charset="-122"/>
                <a:ea typeface="微软雅黑" panose="020B0503020204020204" pitchFamily="34" charset="-122"/>
              </a:rPr>
              <a:t>论文撰写</a:t>
            </a:r>
            <a:r>
              <a:rPr lang="en-US" altLang="zh-CN" sz="2000" b="1" spc="100" dirty="0">
                <a:solidFill>
                  <a:schemeClr val="accent1"/>
                </a:solidFill>
                <a:latin typeface="微软雅黑" panose="020B0503020204020204" pitchFamily="34" charset="-122"/>
                <a:ea typeface="微软雅黑" panose="020B0503020204020204" pitchFamily="34" charset="-122"/>
              </a:rPr>
              <a:t>1</a:t>
            </a:r>
            <a:endParaRPr lang="zh-CN" altLang="en-US" sz="2000" b="1" spc="100" dirty="0">
              <a:solidFill>
                <a:schemeClr val="accent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546567" y="825500"/>
            <a:ext cx="11098864" cy="50993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1135995" y="113665"/>
            <a:ext cx="865505" cy="8502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文本框 17"/>
          <p:cNvSpPr txBox="1"/>
          <p:nvPr/>
        </p:nvSpPr>
        <p:spPr>
          <a:xfrm>
            <a:off x="9061662" y="241935"/>
            <a:ext cx="2661920" cy="583565"/>
          </a:xfrm>
          <a:prstGeom prst="rect">
            <a:avLst/>
          </a:prstGeom>
          <a:noFill/>
        </p:spPr>
        <p:txBody>
          <a:bodyPr wrap="square" rtlCol="0">
            <a:spAutoFit/>
          </a:bodyPr>
          <a:lstStyle/>
          <a:p>
            <a:r>
              <a:rPr lang="en-US" altLang="zh-CN" sz="3200" b="1" dirty="0">
                <a:solidFill>
                  <a:srgbClr val="FF0000"/>
                </a:solidFill>
              </a:rPr>
              <a:t>x.cnki.net</a:t>
            </a:r>
            <a:endParaRPr lang="en-US" altLang="zh-CN" sz="3200" b="1" dirty="0">
              <a:solidFill>
                <a:srgbClr val="FF0000"/>
              </a:solidFill>
            </a:endParaRPr>
          </a:p>
        </p:txBody>
      </p:sp>
      <p:sp>
        <p:nvSpPr>
          <p:cNvPr id="17" name="文本框 16"/>
          <p:cNvSpPr txBox="1"/>
          <p:nvPr/>
        </p:nvSpPr>
        <p:spPr>
          <a:xfrm>
            <a:off x="747395" y="241935"/>
            <a:ext cx="4235422" cy="52322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研学平台</a:t>
            </a:r>
            <a:r>
              <a:rPr lang="en-US" altLang="zh-CN" sz="2000" b="1" spc="100" dirty="0">
                <a:solidFill>
                  <a:schemeClr val="accent1"/>
                </a:solidFill>
                <a:latin typeface="微软雅黑" panose="020B0503020204020204" pitchFamily="34" charset="-122"/>
                <a:ea typeface="微软雅黑" panose="020B0503020204020204" pitchFamily="34" charset="-122"/>
              </a:rPr>
              <a:t>——</a:t>
            </a:r>
            <a:r>
              <a:rPr lang="zh-CN" altLang="en-US" sz="2000" b="1" spc="100" dirty="0">
                <a:solidFill>
                  <a:schemeClr val="accent1"/>
                </a:solidFill>
                <a:latin typeface="微软雅黑" panose="020B0503020204020204" pitchFamily="34" charset="-122"/>
                <a:ea typeface="微软雅黑" panose="020B0503020204020204" pitchFamily="34" charset="-122"/>
              </a:rPr>
              <a:t>论文撰写</a:t>
            </a:r>
            <a:r>
              <a:rPr lang="en-US" altLang="zh-CN" sz="2000" b="1" spc="100" dirty="0">
                <a:solidFill>
                  <a:schemeClr val="accent1"/>
                </a:solidFill>
                <a:latin typeface="微软雅黑" panose="020B0503020204020204" pitchFamily="34" charset="-122"/>
                <a:ea typeface="微软雅黑" panose="020B0503020204020204" pitchFamily="34" charset="-122"/>
              </a:rPr>
              <a:t>2</a:t>
            </a:r>
            <a:endParaRPr lang="zh-CN" altLang="en-US" sz="2000" b="1" spc="100" dirty="0">
              <a:solidFill>
                <a:schemeClr val="accent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391216" y="861588"/>
            <a:ext cx="11320691" cy="5687060"/>
          </a:xfrm>
          <a:prstGeom prst="rect">
            <a:avLst/>
          </a:prstGeom>
          <a:ln>
            <a:solidFill>
              <a:schemeClr val="accent1"/>
            </a:solidFill>
          </a:ln>
        </p:spPr>
      </p:pic>
      <p:sp>
        <p:nvSpPr>
          <p:cNvPr id="2" name="矩形 1"/>
          <p:cNvSpPr/>
          <p:nvPr/>
        </p:nvSpPr>
        <p:spPr>
          <a:xfrm>
            <a:off x="342710" y="1123843"/>
            <a:ext cx="11193103" cy="850265"/>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91216" y="2128884"/>
            <a:ext cx="5548045" cy="4129676"/>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6504796" y="2132037"/>
            <a:ext cx="3299603" cy="457785"/>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0857719" y="3086813"/>
            <a:ext cx="678094" cy="32877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6"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1135995" y="113665"/>
            <a:ext cx="865505" cy="8502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文本框 17"/>
          <p:cNvSpPr txBox="1"/>
          <p:nvPr/>
        </p:nvSpPr>
        <p:spPr>
          <a:xfrm>
            <a:off x="9061662" y="241935"/>
            <a:ext cx="2661920" cy="583565"/>
          </a:xfrm>
          <a:prstGeom prst="rect">
            <a:avLst/>
          </a:prstGeom>
          <a:noFill/>
        </p:spPr>
        <p:txBody>
          <a:bodyPr wrap="square" rtlCol="0">
            <a:spAutoFit/>
          </a:bodyPr>
          <a:lstStyle/>
          <a:p>
            <a:r>
              <a:rPr lang="en-US" altLang="zh-CN" sz="3200" b="1" dirty="0">
                <a:solidFill>
                  <a:srgbClr val="FF0000"/>
                </a:solidFill>
              </a:rPr>
              <a:t>x.cnki.net</a:t>
            </a:r>
            <a:endParaRPr lang="en-US" altLang="zh-CN" sz="3200" b="1" dirty="0">
              <a:solidFill>
                <a:srgbClr val="FF0000"/>
              </a:solidFill>
            </a:endParaRPr>
          </a:p>
        </p:txBody>
      </p:sp>
      <p:sp>
        <p:nvSpPr>
          <p:cNvPr id="17" name="文本框 16"/>
          <p:cNvSpPr txBox="1"/>
          <p:nvPr/>
        </p:nvSpPr>
        <p:spPr>
          <a:xfrm>
            <a:off x="747395" y="241935"/>
            <a:ext cx="4235422" cy="52322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研学平台</a:t>
            </a:r>
            <a:r>
              <a:rPr lang="en-US" altLang="zh-CN" sz="2000" b="1" spc="100" dirty="0">
                <a:solidFill>
                  <a:schemeClr val="accent1"/>
                </a:solidFill>
                <a:latin typeface="微软雅黑" panose="020B0503020204020204" pitchFamily="34" charset="-122"/>
                <a:ea typeface="微软雅黑" panose="020B0503020204020204" pitchFamily="34" charset="-122"/>
              </a:rPr>
              <a:t>——</a:t>
            </a:r>
            <a:r>
              <a:rPr lang="zh-CN" altLang="en-US" sz="2000" b="1" spc="100" dirty="0">
                <a:solidFill>
                  <a:schemeClr val="accent1"/>
                </a:solidFill>
                <a:latin typeface="微软雅黑" panose="020B0503020204020204" pitchFamily="34" charset="-122"/>
                <a:ea typeface="微软雅黑" panose="020B0503020204020204" pitchFamily="34" charset="-122"/>
              </a:rPr>
              <a:t>论文撰写</a:t>
            </a:r>
            <a:r>
              <a:rPr lang="en-US" altLang="zh-CN" sz="2000" b="1" spc="100" dirty="0">
                <a:solidFill>
                  <a:schemeClr val="accent1"/>
                </a:solidFill>
                <a:latin typeface="微软雅黑" panose="020B0503020204020204" pitchFamily="34" charset="-122"/>
                <a:ea typeface="微软雅黑" panose="020B0503020204020204" pitchFamily="34" charset="-122"/>
              </a:rPr>
              <a:t>3</a:t>
            </a:r>
            <a:endParaRPr lang="zh-CN" altLang="en-US" sz="2000" b="1" spc="100" dirty="0">
              <a:solidFill>
                <a:schemeClr val="accen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36493" y="825500"/>
            <a:ext cx="11719012" cy="5385077"/>
          </a:xfrm>
          <a:prstGeom prst="rect">
            <a:avLst/>
          </a:prstGeom>
          <a:ln>
            <a:solidFill>
              <a:srgbClr val="008F77"/>
            </a:solidFill>
          </a:ln>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719943" y="1782158"/>
            <a:ext cx="6752114" cy="4488764"/>
          </a:xfrm>
          <a:prstGeom prst="rect">
            <a:avLst/>
          </a:pr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557623" y="1782158"/>
            <a:ext cx="7013097" cy="4484742"/>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387" y="1199380"/>
            <a:ext cx="1818622" cy="120263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1135995" y="113665"/>
            <a:ext cx="865505" cy="8502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文本框 17"/>
          <p:cNvSpPr txBox="1"/>
          <p:nvPr/>
        </p:nvSpPr>
        <p:spPr>
          <a:xfrm>
            <a:off x="9061662" y="241935"/>
            <a:ext cx="2661920" cy="583565"/>
          </a:xfrm>
          <a:prstGeom prst="rect">
            <a:avLst/>
          </a:prstGeom>
          <a:noFill/>
        </p:spPr>
        <p:txBody>
          <a:bodyPr wrap="square" rtlCol="0">
            <a:spAutoFit/>
          </a:bodyPr>
          <a:lstStyle/>
          <a:p>
            <a:r>
              <a:rPr lang="en-US" altLang="zh-CN" sz="3200" b="1" dirty="0">
                <a:solidFill>
                  <a:srgbClr val="FF0000"/>
                </a:solidFill>
              </a:rPr>
              <a:t>x.cnki.net</a:t>
            </a:r>
            <a:endParaRPr lang="en-US" altLang="zh-CN" sz="3200" b="1" dirty="0">
              <a:solidFill>
                <a:srgbClr val="FF0000"/>
              </a:solidFill>
            </a:endParaRPr>
          </a:p>
        </p:txBody>
      </p:sp>
      <p:sp>
        <p:nvSpPr>
          <p:cNvPr id="17" name="文本框 16"/>
          <p:cNvSpPr txBox="1"/>
          <p:nvPr/>
        </p:nvSpPr>
        <p:spPr>
          <a:xfrm>
            <a:off x="747395" y="241935"/>
            <a:ext cx="4460709" cy="52322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研学平台</a:t>
            </a:r>
            <a:r>
              <a:rPr lang="en-US" altLang="zh-CN" sz="2000" b="1" spc="100" dirty="0">
                <a:solidFill>
                  <a:schemeClr val="accent1"/>
                </a:solidFill>
                <a:latin typeface="微软雅黑" panose="020B0503020204020204" pitchFamily="34" charset="-122"/>
                <a:ea typeface="微软雅黑" panose="020B0503020204020204" pitchFamily="34" charset="-122"/>
              </a:rPr>
              <a:t>——</a:t>
            </a:r>
            <a:r>
              <a:rPr lang="zh-CN" altLang="en-US" sz="2000" b="1" spc="100" dirty="0">
                <a:solidFill>
                  <a:schemeClr val="accent1"/>
                </a:solidFill>
                <a:latin typeface="微软雅黑" panose="020B0503020204020204" pitchFamily="34" charset="-122"/>
                <a:ea typeface="微软雅黑" panose="020B0503020204020204" pitchFamily="34" charset="-122"/>
              </a:rPr>
              <a:t>学习管理</a:t>
            </a:r>
            <a:endParaRPr lang="zh-CN" altLang="en-US" sz="2000" b="1" spc="100" dirty="0">
              <a:solidFill>
                <a:schemeClr val="accent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558078" y="891777"/>
            <a:ext cx="11165504" cy="5074445"/>
          </a:xfrm>
          <a:prstGeom prst="rect">
            <a:avLst/>
          </a:prstGeom>
          <a:ln>
            <a:solidFill>
              <a:schemeClr val="accent1"/>
            </a:solidFill>
          </a:ln>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0968" y="912326"/>
            <a:ext cx="7509966" cy="5097262"/>
          </a:xfrm>
          <a:prstGeom prst="rect">
            <a:avLst/>
          </a:prstGeom>
          <a:ln>
            <a:solidFill>
              <a:schemeClr val="accent1"/>
            </a:solidFill>
          </a:ln>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1135995" y="113665"/>
            <a:ext cx="865505" cy="8502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文本框 17"/>
          <p:cNvSpPr txBox="1"/>
          <p:nvPr/>
        </p:nvSpPr>
        <p:spPr>
          <a:xfrm>
            <a:off x="9061662" y="241935"/>
            <a:ext cx="2661920" cy="583565"/>
          </a:xfrm>
          <a:prstGeom prst="rect">
            <a:avLst/>
          </a:prstGeom>
          <a:noFill/>
        </p:spPr>
        <p:txBody>
          <a:bodyPr wrap="square" rtlCol="0">
            <a:spAutoFit/>
          </a:bodyPr>
          <a:lstStyle/>
          <a:p>
            <a:r>
              <a:rPr lang="en-US" altLang="zh-CN" sz="3200" b="1" dirty="0">
                <a:solidFill>
                  <a:srgbClr val="FF0000"/>
                </a:solidFill>
              </a:rPr>
              <a:t>x.cnki.net</a:t>
            </a:r>
            <a:endParaRPr lang="en-US" altLang="zh-CN" sz="3200" b="1" dirty="0">
              <a:solidFill>
                <a:srgbClr val="FF0000"/>
              </a:solidFill>
            </a:endParaRPr>
          </a:p>
        </p:txBody>
      </p:sp>
      <p:sp>
        <p:nvSpPr>
          <p:cNvPr id="17" name="文本框 16"/>
          <p:cNvSpPr txBox="1"/>
          <p:nvPr/>
        </p:nvSpPr>
        <p:spPr>
          <a:xfrm>
            <a:off x="747395" y="241935"/>
            <a:ext cx="4420953" cy="52322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研学平台</a:t>
            </a:r>
            <a:r>
              <a:rPr lang="en-US" altLang="zh-CN" sz="2000" b="1" spc="100" dirty="0">
                <a:solidFill>
                  <a:schemeClr val="accent1"/>
                </a:solidFill>
                <a:latin typeface="微软雅黑" panose="020B0503020204020204" pitchFamily="34" charset="-122"/>
                <a:ea typeface="微软雅黑" panose="020B0503020204020204" pitchFamily="34" charset="-122"/>
              </a:rPr>
              <a:t>——</a:t>
            </a:r>
            <a:r>
              <a:rPr lang="zh-CN" altLang="en-US" sz="2000" b="1" spc="100" dirty="0">
                <a:solidFill>
                  <a:schemeClr val="accent1"/>
                </a:solidFill>
                <a:latin typeface="微软雅黑" panose="020B0503020204020204" pitchFamily="34" charset="-122"/>
                <a:ea typeface="微软雅黑" panose="020B0503020204020204" pitchFamily="34" charset="-122"/>
              </a:rPr>
              <a:t>学习管理</a:t>
            </a:r>
            <a:endParaRPr lang="zh-CN" altLang="en-US" sz="2000" b="1" spc="100" dirty="0">
              <a:solidFill>
                <a:schemeClr val="accent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33079" y="844417"/>
            <a:ext cx="11525842" cy="5169166"/>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504" y="2601416"/>
            <a:ext cx="10458988" cy="3492679"/>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2610" y="2700867"/>
            <a:ext cx="10154172" cy="33529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1"/>
          <p:cNvPicPr>
            <a:picLocks noChangeAspect="1"/>
          </p:cNvPicPr>
          <p:nvPr/>
        </p:nvPicPr>
        <p:blipFill>
          <a:blip r:embed="rId1"/>
          <a:stretch>
            <a:fillRect/>
          </a:stretch>
        </p:blipFill>
        <p:spPr>
          <a:xfrm>
            <a:off x="612987" y="924560"/>
            <a:ext cx="10966027" cy="2644140"/>
          </a:xfrm>
          <a:prstGeom prst="rect">
            <a:avLst/>
          </a:prstGeom>
        </p:spPr>
      </p:pic>
      <p:sp>
        <p:nvSpPr>
          <p:cNvPr id="15" name="圆角矩形标注 14" descr="平台检索入口包括：文献检索、知识元检索、引文检索、高级检索以及出版物检索。文献检索可以根据目标文献的类型有针对的选择单个或者多个数据库；&#10;知识元检索根据表征知识点的元素类型进行检索；&#10;高级检索能够精准定位特定文献。&#10;引文检索和出版物检索可运用文献间的相互引用关系和出版物来源信息，进行检索&#10;" title="平台检索入口包括：文献检索、知识元检索、引文检索、高级检索以及出版物检索。文献检索可以根据目标文献的类型有针对的选择单个或者多个数据库；&#10;知识元检索根据表征知识点的元素类型进行检索；&#10;高级检索能够精准定位特定文献。&#10;引文检索和出版物检索可运用文献间的相互引用关系和出版物来源信息，进行检索&#10;"/>
          <p:cNvSpPr/>
          <p:nvPr/>
        </p:nvSpPr>
        <p:spPr>
          <a:xfrm>
            <a:off x="516467" y="5903986"/>
            <a:ext cx="11062547" cy="72964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lIns="239606" rtlCol="0" anchor="ctr"/>
          <a:lstStyle/>
          <a:p>
            <a:pPr algn="l"/>
            <a:r>
              <a:rPr lang="zh-CN" altLang="en-US" sz="2135" b="1" dirty="0">
                <a:solidFill>
                  <a:srgbClr val="FF0000"/>
                </a:solidFill>
              </a:rPr>
              <a:t>平台检索入口包括</a:t>
            </a:r>
            <a:r>
              <a:rPr lang="zh-CN" altLang="en-US" sz="2135" dirty="0"/>
              <a:t>：文献检索、知识元检索、引文检索、高级检索以及出版物检索。</a:t>
            </a:r>
            <a:endParaRPr lang="zh-CN" altLang="en-US" sz="2135" dirty="0"/>
          </a:p>
          <a:p>
            <a:pPr algn="l"/>
            <a:r>
              <a:rPr lang="zh-CN" altLang="en-US" sz="2135" b="1" dirty="0">
                <a:solidFill>
                  <a:srgbClr val="FF0000"/>
                </a:solidFill>
              </a:rPr>
              <a:t>引文检索和出版物检索</a:t>
            </a:r>
            <a:r>
              <a:rPr lang="zh-CN" altLang="en-US" sz="2135" dirty="0"/>
              <a:t>：可运用文献间的相互引用关系和出版物来源信息，进行检索</a:t>
            </a:r>
            <a:endParaRPr lang="zh-CN" altLang="en-US" sz="2135" dirty="0"/>
          </a:p>
        </p:txBody>
      </p:sp>
      <p:pic>
        <p:nvPicPr>
          <p:cNvPr id="16" name="图片 15" descr="2"/>
          <p:cNvPicPr>
            <a:picLocks noChangeAspect="1"/>
          </p:cNvPicPr>
          <p:nvPr/>
        </p:nvPicPr>
        <p:blipFill>
          <a:blip r:embed="rId2"/>
          <a:stretch>
            <a:fillRect/>
          </a:stretch>
        </p:blipFill>
        <p:spPr>
          <a:xfrm>
            <a:off x="612986" y="1297038"/>
            <a:ext cx="10966027" cy="2589953"/>
          </a:xfrm>
          <a:prstGeom prst="rect">
            <a:avLst/>
          </a:prstGeom>
        </p:spPr>
      </p:pic>
      <p:pic>
        <p:nvPicPr>
          <p:cNvPr id="17" name="图片 16" descr="3"/>
          <p:cNvPicPr>
            <a:picLocks noChangeAspect="1"/>
          </p:cNvPicPr>
          <p:nvPr/>
        </p:nvPicPr>
        <p:blipFill>
          <a:blip r:embed="rId3"/>
          <a:stretch>
            <a:fillRect/>
          </a:stretch>
        </p:blipFill>
        <p:spPr>
          <a:xfrm>
            <a:off x="622723" y="1688552"/>
            <a:ext cx="10966027" cy="2655993"/>
          </a:xfrm>
          <a:prstGeom prst="rect">
            <a:avLst/>
          </a:prstGeom>
        </p:spPr>
      </p:pic>
      <p:sp>
        <p:nvSpPr>
          <p:cNvPr id="13" name="矩形 12"/>
          <p:cNvSpPr/>
          <p:nvPr/>
        </p:nvSpPr>
        <p:spPr>
          <a:xfrm>
            <a:off x="11217910" y="191135"/>
            <a:ext cx="741680" cy="7105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文本框 17"/>
          <p:cNvSpPr txBox="1"/>
          <p:nvPr/>
        </p:nvSpPr>
        <p:spPr>
          <a:xfrm>
            <a:off x="9297882" y="210820"/>
            <a:ext cx="2661920" cy="583565"/>
          </a:xfrm>
          <a:prstGeom prst="rect">
            <a:avLst/>
          </a:prstGeom>
          <a:noFill/>
        </p:spPr>
        <p:txBody>
          <a:bodyPr wrap="square" rtlCol="0">
            <a:spAutoFit/>
          </a:bodyPr>
          <a:lstStyle/>
          <a:p>
            <a:r>
              <a:rPr lang="en-US" altLang="zh-CN" sz="3200" b="1">
                <a:solidFill>
                  <a:srgbClr val="FF0000"/>
                </a:solidFill>
              </a:rPr>
              <a:t>www.cnki.net</a:t>
            </a:r>
            <a:endParaRPr lang="en-US" altLang="zh-CN" sz="3200" b="1">
              <a:solidFill>
                <a:srgbClr val="FF0000"/>
              </a:solidFill>
            </a:endParaRPr>
          </a:p>
        </p:txBody>
      </p:sp>
      <p:sp>
        <p:nvSpPr>
          <p:cNvPr id="14" name="文本框 13"/>
          <p:cNvSpPr txBox="1"/>
          <p:nvPr/>
        </p:nvSpPr>
        <p:spPr>
          <a:xfrm>
            <a:off x="747252" y="241858"/>
            <a:ext cx="3215148"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平台首页</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675" y="1727510"/>
            <a:ext cx="9553338" cy="4494767"/>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142454" y="1727510"/>
            <a:ext cx="8919413" cy="447849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3"/>
                                        </p:tgtEl>
                                        <p:attrNameLst>
                                          <p:attrName>ppt_x</p:attrName>
                                        </p:attrNameLst>
                                      </p:cBhvr>
                                      <p:tavLst>
                                        <p:tav tm="0">
                                          <p:val>
                                            <p:strVal val="ppt_x"/>
                                          </p:val>
                                        </p:tav>
                                        <p:tav tm="100000">
                                          <p:val>
                                            <p:strVal val="ppt_x"/>
                                          </p:val>
                                        </p:tav>
                                      </p:tavLst>
                                    </p:anim>
                                    <p:anim calcmode="lin" valueType="num">
                                      <p:cBhvr additive="base">
                                        <p:cTn id="19" dur="500"/>
                                        <p:tgtEl>
                                          <p:spTgt spid="3"/>
                                        </p:tgtEl>
                                        <p:attrNameLst>
                                          <p:attrName>ppt_y</p:attrName>
                                        </p:attrNameLst>
                                      </p:cBhvr>
                                      <p:tavLst>
                                        <p:tav tm="0">
                                          <p:val>
                                            <p:strVal val="ppt_y"/>
                                          </p:val>
                                        </p:tav>
                                        <p:tav tm="100000">
                                          <p:val>
                                            <p:strVal val="1+ppt_h/2"/>
                                          </p:val>
                                        </p:tav>
                                      </p:tavLst>
                                    </p:anim>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5"/>
                                        </p:tgtEl>
                                        <p:attrNameLst>
                                          <p:attrName>ppt_x</p:attrName>
                                        </p:attrNameLst>
                                      </p:cBhvr>
                                      <p:tavLst>
                                        <p:tav tm="0">
                                          <p:val>
                                            <p:strVal val="ppt_x"/>
                                          </p:val>
                                        </p:tav>
                                        <p:tav tm="100000">
                                          <p:val>
                                            <p:strVal val="ppt_x"/>
                                          </p:val>
                                        </p:tav>
                                      </p:tavLst>
                                    </p:anim>
                                    <p:anim calcmode="lin" valueType="num">
                                      <p:cBhvr additive="base">
                                        <p:cTn id="31" dur="500"/>
                                        <p:tgtEl>
                                          <p:spTgt spid="5"/>
                                        </p:tgtEl>
                                        <p:attrNameLst>
                                          <p:attrName>ppt_y</p:attrName>
                                        </p:attrNameLst>
                                      </p:cBhvr>
                                      <p:tavLst>
                                        <p:tav tm="0">
                                          <p:val>
                                            <p:strVal val="ppt_y"/>
                                          </p:val>
                                        </p:tav>
                                        <p:tav tm="100000">
                                          <p:val>
                                            <p:strVal val="1+ppt_h/2"/>
                                          </p:val>
                                        </p:tav>
                                      </p:tavLst>
                                    </p:anim>
                                    <p:set>
                                      <p:cBhvr>
                                        <p:cTn id="3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E:\PPT模板2.0版本\研学平台图片集\研学平台图片集Screenshot_2019-04-11-10-29-38-587_cnki.net.psmc.png研学平台图片集Screenshot_2019-04-11-10-29-38-587_cnki.net.psmc"/>
          <p:cNvPicPr>
            <a:picLocks noChangeAspect="1"/>
          </p:cNvPicPr>
          <p:nvPr/>
        </p:nvPicPr>
        <p:blipFill rotWithShape="1">
          <a:blip r:embed="rId1"/>
          <a:srcRect/>
          <a:stretch>
            <a:fillRect/>
          </a:stretch>
        </p:blipFill>
        <p:spPr>
          <a:xfrm>
            <a:off x="1575095" y="968855"/>
            <a:ext cx="2880021" cy="5760043"/>
          </a:xfrm>
          <a:prstGeom prst="rect">
            <a:avLst/>
          </a:prstGeom>
        </p:spPr>
      </p:pic>
      <p:pic>
        <p:nvPicPr>
          <p:cNvPr id="5" name="图片 4" descr="E:\PPT模板2.0版本\研学平台图片集\Screenshot_2019-04-11-16-12-25-393_cnki.net.psmc.pngScreenshot_2019-04-11-16-12-25-393_cnki.net.psmc"/>
          <p:cNvPicPr>
            <a:picLocks noChangeAspect="1"/>
          </p:cNvPicPr>
          <p:nvPr/>
        </p:nvPicPr>
        <p:blipFill rotWithShape="1">
          <a:blip r:embed="rId2"/>
          <a:srcRect/>
          <a:stretch>
            <a:fillRect/>
          </a:stretch>
        </p:blipFill>
        <p:spPr>
          <a:xfrm>
            <a:off x="4683840" y="1034314"/>
            <a:ext cx="2878688" cy="5756487"/>
          </a:xfrm>
          <a:prstGeom prst="rect">
            <a:avLst/>
          </a:prstGeom>
        </p:spPr>
      </p:pic>
      <p:pic>
        <p:nvPicPr>
          <p:cNvPr id="6" name="图片 5" descr="E:\PPT模板2.0版本\研学平台图片集\研学平台图片集Screenshot_2019-04-11-10-30-01-370_cnki.net.psmc.png研学平台图片集Screenshot_2019-04-11-10-30-01-370_cnki.net.psmc"/>
          <p:cNvPicPr>
            <a:picLocks noChangeAspect="1"/>
          </p:cNvPicPr>
          <p:nvPr/>
        </p:nvPicPr>
        <p:blipFill rotWithShape="1">
          <a:blip r:embed="rId3"/>
          <a:srcRect/>
          <a:stretch>
            <a:fillRect/>
          </a:stretch>
        </p:blipFill>
        <p:spPr>
          <a:xfrm>
            <a:off x="7809941" y="1030841"/>
            <a:ext cx="2878688" cy="5760043"/>
          </a:xfrm>
          <a:prstGeom prst="rect">
            <a:avLst/>
          </a:prstGeom>
        </p:spPr>
      </p:pic>
      <p:sp>
        <p:nvSpPr>
          <p:cNvPr id="3" name="文本框 2"/>
          <p:cNvSpPr txBox="1"/>
          <p:nvPr/>
        </p:nvSpPr>
        <p:spPr>
          <a:xfrm>
            <a:off x="1646767" y="1514687"/>
            <a:ext cx="2735580" cy="681567"/>
          </a:xfrm>
          <a:prstGeom prst="rect">
            <a:avLst/>
          </a:prstGeom>
          <a:noFill/>
          <a:ln w="28575" cmpd="sng">
            <a:solidFill>
              <a:srgbClr val="FF0000"/>
            </a:solidFill>
            <a:prstDash val="sysDash"/>
          </a:ln>
        </p:spPr>
        <p:txBody>
          <a:bodyPr wrap="square" rtlCol="0">
            <a:noAutofit/>
          </a:bodyPr>
          <a:lstStyle/>
          <a:p>
            <a:endParaRPr lang="zh-CN" altLang="en-US" sz="2400"/>
          </a:p>
        </p:txBody>
      </p:sp>
      <p:sp>
        <p:nvSpPr>
          <p:cNvPr id="7" name="文本框 6"/>
          <p:cNvSpPr txBox="1"/>
          <p:nvPr/>
        </p:nvSpPr>
        <p:spPr>
          <a:xfrm>
            <a:off x="1624754" y="5797974"/>
            <a:ext cx="2735580" cy="681567"/>
          </a:xfrm>
          <a:prstGeom prst="rect">
            <a:avLst/>
          </a:prstGeom>
          <a:noFill/>
          <a:ln w="28575" cmpd="sng">
            <a:solidFill>
              <a:srgbClr val="FF0000"/>
            </a:solidFill>
            <a:prstDash val="sysDash"/>
          </a:ln>
        </p:spPr>
        <p:txBody>
          <a:bodyPr wrap="square" rtlCol="0">
            <a:noAutofit/>
          </a:bodyPr>
          <a:lstStyle/>
          <a:p>
            <a:endParaRPr lang="zh-CN" altLang="en-US" sz="2400"/>
          </a:p>
        </p:txBody>
      </p:sp>
      <p:sp>
        <p:nvSpPr>
          <p:cNvPr id="8" name="文本框 7"/>
          <p:cNvSpPr txBox="1"/>
          <p:nvPr/>
        </p:nvSpPr>
        <p:spPr>
          <a:xfrm>
            <a:off x="4755727" y="1205654"/>
            <a:ext cx="2735580" cy="415713"/>
          </a:xfrm>
          <a:prstGeom prst="rect">
            <a:avLst/>
          </a:prstGeom>
          <a:noFill/>
          <a:ln w="28575" cmpd="sng">
            <a:solidFill>
              <a:srgbClr val="FF0000"/>
            </a:solidFill>
            <a:prstDash val="sysDash"/>
          </a:ln>
        </p:spPr>
        <p:txBody>
          <a:bodyPr wrap="square" rtlCol="0">
            <a:noAutofit/>
          </a:bodyPr>
          <a:lstStyle/>
          <a:p>
            <a:endParaRPr lang="zh-CN" altLang="en-US" sz="2400"/>
          </a:p>
        </p:txBody>
      </p:sp>
      <p:sp>
        <p:nvSpPr>
          <p:cNvPr id="9" name="文本框 8"/>
          <p:cNvSpPr txBox="1"/>
          <p:nvPr/>
        </p:nvSpPr>
        <p:spPr>
          <a:xfrm>
            <a:off x="7809654" y="1205654"/>
            <a:ext cx="2795693" cy="415713"/>
          </a:xfrm>
          <a:prstGeom prst="rect">
            <a:avLst/>
          </a:prstGeom>
          <a:noFill/>
          <a:ln w="28575" cmpd="sng">
            <a:solidFill>
              <a:srgbClr val="FF0000"/>
            </a:solidFill>
            <a:prstDash val="sysDash"/>
          </a:ln>
        </p:spPr>
        <p:txBody>
          <a:bodyPr wrap="square" rtlCol="0">
            <a:noAutofit/>
          </a:bodyPr>
          <a:lstStyle/>
          <a:p>
            <a:endParaRPr lang="zh-CN" altLang="en-US" sz="2400"/>
          </a:p>
        </p:txBody>
      </p:sp>
      <p:sp>
        <p:nvSpPr>
          <p:cNvPr id="13" name="文本框 12"/>
          <p:cNvSpPr txBox="1"/>
          <p:nvPr/>
        </p:nvSpPr>
        <p:spPr>
          <a:xfrm>
            <a:off x="747394" y="241935"/>
            <a:ext cx="5348605" cy="52322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知网研学</a:t>
            </a:r>
            <a:r>
              <a:rPr lang="en-US" altLang="zh-CN" sz="2000" b="1" spc="100" dirty="0">
                <a:solidFill>
                  <a:schemeClr val="accent1"/>
                </a:solidFill>
                <a:latin typeface="微软雅黑" panose="020B0503020204020204" pitchFamily="34" charset="-122"/>
                <a:ea typeface="微软雅黑" panose="020B0503020204020204" pitchFamily="34" charset="-122"/>
              </a:rPr>
              <a:t>——</a:t>
            </a:r>
            <a:r>
              <a:rPr lang="zh-CN" altLang="en-US" sz="2000" b="1" spc="100" dirty="0">
                <a:solidFill>
                  <a:schemeClr val="accent1"/>
                </a:solidFill>
                <a:latin typeface="微软雅黑" panose="020B0503020204020204" pitchFamily="34" charset="-122"/>
                <a:ea typeface="微软雅黑" panose="020B0503020204020204" pitchFamily="34" charset="-122"/>
              </a:rPr>
              <a:t>小程序</a:t>
            </a:r>
            <a:endParaRPr lang="zh-CN" altLang="en-US" sz="2000" b="1" spc="100" dirty="0">
              <a:solidFill>
                <a:schemeClr val="accent1"/>
              </a:solidFill>
              <a:latin typeface="微软雅黑" panose="020B0503020204020204" pitchFamily="34" charset="-122"/>
              <a:ea typeface="微软雅黑" panose="020B0503020204020204" pitchFamily="34" charset="-122"/>
            </a:endParaRPr>
          </a:p>
        </p:txBody>
      </p:sp>
      <p:sp>
        <p:nvSpPr>
          <p:cNvPr id="14" name="矩形 13"/>
          <p:cNvSpPr/>
          <p:nvPr/>
        </p:nvSpPr>
        <p:spPr>
          <a:xfrm>
            <a:off x="11135995" y="113665"/>
            <a:ext cx="865505" cy="8502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000"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500"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500"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000" fill="hold">
                                          <p:stCondLst>
                                            <p:cond delay="0"/>
                                          </p:stCondLst>
                                        </p:cTn>
                                        <p:tgtEl>
                                          <p:spTgt spid="5"/>
                                        </p:tgtEl>
                                        <p:attrNameLst>
                                          <p:attrName>style.visibility</p:attrName>
                                        </p:attrNameLst>
                                      </p:cBhvr>
                                      <p:to>
                                        <p:strVal val="visible"/>
                                      </p:to>
                                    </p:set>
                                    <p:anim calcmode="lin" valueType="num">
                                      <p:cBhvr additive="base">
                                        <p:cTn id="27" dur="1000" fill="hold"/>
                                        <p:tgtEl>
                                          <p:spTgt spid="5"/>
                                        </p:tgtEl>
                                        <p:attrNameLst>
                                          <p:attrName>ppt_x</p:attrName>
                                        </p:attrNameLst>
                                      </p:cBhvr>
                                      <p:tavLst>
                                        <p:tav tm="0">
                                          <p:val>
                                            <p:strVal val="#ppt_x"/>
                                          </p:val>
                                        </p:tav>
                                        <p:tav tm="100000">
                                          <p:val>
                                            <p:strVal val="#ppt_x"/>
                                          </p:val>
                                        </p:tav>
                                      </p:tavLst>
                                    </p:anim>
                                    <p:anim calcmode="lin" valueType="num">
                                      <p:cBhvr additive="base">
                                        <p:cTn id="2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500"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anim calcmode="lin" valueType="num">
                                      <p:cBhvr>
                                        <p:cTn id="34" dur="500" fill="hold"/>
                                        <p:tgtEl>
                                          <p:spTgt spid="8"/>
                                        </p:tgtEl>
                                        <p:attrNameLst>
                                          <p:attrName>ppt_x</p:attrName>
                                        </p:attrNameLst>
                                      </p:cBhvr>
                                      <p:tavLst>
                                        <p:tav tm="0">
                                          <p:val>
                                            <p:strVal val="#ppt_x"/>
                                          </p:val>
                                        </p:tav>
                                        <p:tav tm="100000">
                                          <p:val>
                                            <p:strVal val="#ppt_x"/>
                                          </p:val>
                                        </p:tav>
                                      </p:tavLst>
                                    </p:anim>
                                    <p:anim calcmode="lin" valueType="num">
                                      <p:cBhvr>
                                        <p:cTn id="35"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000" fill="hold">
                                          <p:stCondLst>
                                            <p:cond delay="0"/>
                                          </p:stCondLst>
                                        </p:cTn>
                                        <p:tgtEl>
                                          <p:spTgt spid="6"/>
                                        </p:tgtEl>
                                        <p:attrNameLst>
                                          <p:attrName>style.visibility</p:attrName>
                                        </p:attrNameLst>
                                      </p:cBhvr>
                                      <p:to>
                                        <p:strVal val="visible"/>
                                      </p:to>
                                    </p:set>
                                    <p:anim calcmode="lin" valueType="num">
                                      <p:cBhvr additive="base">
                                        <p:cTn id="40" dur="1000" fill="hold"/>
                                        <p:tgtEl>
                                          <p:spTgt spid="6"/>
                                        </p:tgtEl>
                                        <p:attrNameLst>
                                          <p:attrName>ppt_x</p:attrName>
                                        </p:attrNameLst>
                                      </p:cBhvr>
                                      <p:tavLst>
                                        <p:tav tm="0">
                                          <p:val>
                                            <p:strVal val="#ppt_x"/>
                                          </p:val>
                                        </p:tav>
                                        <p:tav tm="100000">
                                          <p:val>
                                            <p:strVal val="#ppt_x"/>
                                          </p:val>
                                        </p:tav>
                                      </p:tavLst>
                                    </p:anim>
                                    <p:anim calcmode="lin" valueType="num">
                                      <p:cBhvr additive="base">
                                        <p:cTn id="41"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500"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anim calcmode="lin" valueType="num">
                                      <p:cBhvr>
                                        <p:cTn id="47" dur="500" fill="hold"/>
                                        <p:tgtEl>
                                          <p:spTgt spid="9"/>
                                        </p:tgtEl>
                                        <p:attrNameLst>
                                          <p:attrName>ppt_x</p:attrName>
                                        </p:attrNameLst>
                                      </p:cBhvr>
                                      <p:tavLst>
                                        <p:tav tm="0">
                                          <p:val>
                                            <p:strVal val="#ppt_x"/>
                                          </p:val>
                                        </p:tav>
                                        <p:tav tm="100000">
                                          <p:val>
                                            <p:strVal val="#ppt_x"/>
                                          </p:val>
                                        </p:tav>
                                      </p:tavLst>
                                    </p:anim>
                                    <p:anim calcmode="lin" valueType="num">
                                      <p:cBhvr>
                                        <p:cTn id="48"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7" grpId="0" bldLvl="0" animBg="1"/>
      <p:bldP spid="8" grpId="0" bldLvl="0" animBg="1"/>
      <p:bldP spid="9" grpId="0" bldLvl="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E:\PPT模板2.0版本\研学平台图片集\研学平台图片集Screenshot_2019-04-11-10-30-19-576_cnki.net.psmc.png研学平台图片集Screenshot_2019-04-11-10-30-19-576_cnki.net.psmc"/>
          <p:cNvPicPr>
            <a:picLocks noChangeAspect="1"/>
          </p:cNvPicPr>
          <p:nvPr/>
        </p:nvPicPr>
        <p:blipFill rotWithShape="1">
          <a:blip r:embed="rId1"/>
          <a:srcRect/>
          <a:stretch>
            <a:fillRect/>
          </a:stretch>
        </p:blipFill>
        <p:spPr>
          <a:xfrm>
            <a:off x="1575095" y="873689"/>
            <a:ext cx="2880021" cy="5759027"/>
          </a:xfrm>
          <a:prstGeom prst="rect">
            <a:avLst/>
          </a:prstGeom>
        </p:spPr>
      </p:pic>
      <p:pic>
        <p:nvPicPr>
          <p:cNvPr id="5" name="图片 4" descr="E:\PPT模板2.0版本\研学平台图片集\研学平台图片集Screenshot_2019-04-11-10-30-22-810_cnki.net.psmc.png研学平台图片集Screenshot_2019-04-11-10-30-22-810_cnki.net.psmc"/>
          <p:cNvPicPr>
            <a:picLocks noChangeAspect="1"/>
          </p:cNvPicPr>
          <p:nvPr/>
        </p:nvPicPr>
        <p:blipFill rotWithShape="1">
          <a:blip r:embed="rId2"/>
          <a:srcRect/>
          <a:stretch>
            <a:fillRect/>
          </a:stretch>
        </p:blipFill>
        <p:spPr>
          <a:xfrm>
            <a:off x="4716013" y="910701"/>
            <a:ext cx="2878688" cy="5756487"/>
          </a:xfrm>
          <a:prstGeom prst="rect">
            <a:avLst/>
          </a:prstGeom>
        </p:spPr>
      </p:pic>
      <p:pic>
        <p:nvPicPr>
          <p:cNvPr id="6" name="图片 5" descr="E:\PPT模板2.0版本\研学平台图片集\研学平台图片集Screenshot_2019-04-11-10-30-35-132_cnki.net.psmc.png研学平台图片集Screenshot_2019-04-11-10-30-35-132_cnki.net.psmc"/>
          <p:cNvPicPr>
            <a:picLocks noChangeAspect="1"/>
          </p:cNvPicPr>
          <p:nvPr/>
        </p:nvPicPr>
        <p:blipFill rotWithShape="1">
          <a:blip r:embed="rId3"/>
          <a:srcRect/>
          <a:stretch>
            <a:fillRect/>
          </a:stretch>
        </p:blipFill>
        <p:spPr>
          <a:xfrm>
            <a:off x="7809941" y="936947"/>
            <a:ext cx="2878688" cy="5756487"/>
          </a:xfrm>
          <a:prstGeom prst="rect">
            <a:avLst/>
          </a:prstGeom>
        </p:spPr>
      </p:pic>
      <p:sp>
        <p:nvSpPr>
          <p:cNvPr id="3" name="文本框 2"/>
          <p:cNvSpPr txBox="1"/>
          <p:nvPr/>
        </p:nvSpPr>
        <p:spPr>
          <a:xfrm>
            <a:off x="1671321" y="1094741"/>
            <a:ext cx="644313" cy="331047"/>
          </a:xfrm>
          <a:prstGeom prst="rect">
            <a:avLst/>
          </a:prstGeom>
          <a:noFill/>
          <a:ln w="28575" cmpd="sng">
            <a:solidFill>
              <a:srgbClr val="FF0000"/>
            </a:solidFill>
            <a:prstDash val="sysDash"/>
          </a:ln>
        </p:spPr>
        <p:txBody>
          <a:bodyPr wrap="square" rtlCol="0">
            <a:noAutofit/>
          </a:bodyPr>
          <a:lstStyle/>
          <a:p>
            <a:endParaRPr lang="zh-CN" altLang="en-US" sz="2400"/>
          </a:p>
        </p:txBody>
      </p:sp>
      <p:sp>
        <p:nvSpPr>
          <p:cNvPr id="2" name="文本框 1"/>
          <p:cNvSpPr txBox="1"/>
          <p:nvPr/>
        </p:nvSpPr>
        <p:spPr>
          <a:xfrm>
            <a:off x="5318760" y="1094740"/>
            <a:ext cx="668867" cy="404707"/>
          </a:xfrm>
          <a:prstGeom prst="rect">
            <a:avLst/>
          </a:prstGeom>
          <a:noFill/>
          <a:ln w="28575" cmpd="sng">
            <a:solidFill>
              <a:srgbClr val="FF0000"/>
            </a:solidFill>
            <a:prstDash val="sysDash"/>
          </a:ln>
        </p:spPr>
        <p:txBody>
          <a:bodyPr wrap="square" rtlCol="0">
            <a:noAutofit/>
          </a:bodyPr>
          <a:lstStyle/>
          <a:p>
            <a:endParaRPr lang="zh-CN" altLang="en-US" sz="2400"/>
          </a:p>
        </p:txBody>
      </p:sp>
      <p:sp>
        <p:nvSpPr>
          <p:cNvPr id="7" name="文本框 6"/>
          <p:cNvSpPr txBox="1"/>
          <p:nvPr/>
        </p:nvSpPr>
        <p:spPr>
          <a:xfrm>
            <a:off x="9755294" y="1094741"/>
            <a:ext cx="789940" cy="488527"/>
          </a:xfrm>
          <a:prstGeom prst="rect">
            <a:avLst/>
          </a:prstGeom>
          <a:noFill/>
          <a:ln w="28575" cmpd="sng">
            <a:solidFill>
              <a:srgbClr val="FF0000"/>
            </a:solidFill>
            <a:prstDash val="sysDash"/>
          </a:ln>
        </p:spPr>
        <p:txBody>
          <a:bodyPr wrap="square" rtlCol="0">
            <a:noAutofit/>
          </a:bodyPr>
          <a:lstStyle/>
          <a:p>
            <a:endParaRPr lang="zh-CN" altLang="en-US" sz="2400"/>
          </a:p>
        </p:txBody>
      </p:sp>
      <p:sp>
        <p:nvSpPr>
          <p:cNvPr id="8" name="文本框 7"/>
          <p:cNvSpPr txBox="1"/>
          <p:nvPr/>
        </p:nvSpPr>
        <p:spPr>
          <a:xfrm>
            <a:off x="747395" y="241935"/>
            <a:ext cx="3896995"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知网研学</a:t>
            </a:r>
            <a:r>
              <a:rPr lang="en-US" altLang="zh-CN" sz="2000" b="1" spc="100" dirty="0">
                <a:solidFill>
                  <a:srgbClr val="006D39"/>
                </a:solidFill>
                <a:latin typeface="微软雅黑" panose="020B0503020204020204" pitchFamily="34" charset="-122"/>
                <a:ea typeface="微软雅黑" panose="020B0503020204020204" pitchFamily="34" charset="-122"/>
              </a:rPr>
              <a:t>——</a:t>
            </a:r>
            <a:r>
              <a:rPr lang="zh-CN" altLang="en-US" sz="2000" b="1" spc="100" dirty="0">
                <a:solidFill>
                  <a:srgbClr val="006D39"/>
                </a:solidFill>
                <a:latin typeface="微软雅黑" panose="020B0503020204020204" pitchFamily="34" charset="-122"/>
                <a:ea typeface="微软雅黑" panose="020B0503020204020204" pitchFamily="34" charset="-122"/>
              </a:rPr>
              <a:t>小程序</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
        <p:nvSpPr>
          <p:cNvPr id="9" name="矩形 8"/>
          <p:cNvSpPr/>
          <p:nvPr/>
        </p:nvSpPr>
        <p:spPr>
          <a:xfrm>
            <a:off x="11135995" y="113665"/>
            <a:ext cx="865505" cy="8502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000"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500"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000" fill="hold">
                                          <p:stCondLst>
                                            <p:cond delay="0"/>
                                          </p:stCondLst>
                                        </p:cTn>
                                        <p:tgtEl>
                                          <p:spTgt spid="5"/>
                                        </p:tgtEl>
                                        <p:attrNameLst>
                                          <p:attrName>style.visibility</p:attrName>
                                        </p:attrNameLst>
                                      </p:cBhvr>
                                      <p:to>
                                        <p:strVal val="visible"/>
                                      </p:to>
                                    </p:set>
                                    <p:anim calcmode="lin" valueType="num">
                                      <p:cBhvr additive="base">
                                        <p:cTn id="20" dur="1000" fill="hold"/>
                                        <p:tgtEl>
                                          <p:spTgt spid="5"/>
                                        </p:tgtEl>
                                        <p:attrNameLst>
                                          <p:attrName>ppt_x</p:attrName>
                                        </p:attrNameLst>
                                      </p:cBhvr>
                                      <p:tavLst>
                                        <p:tav tm="0">
                                          <p:val>
                                            <p:strVal val="#ppt_x"/>
                                          </p:val>
                                        </p:tav>
                                        <p:tav tm="100000">
                                          <p:val>
                                            <p:strVal val="#ppt_x"/>
                                          </p:val>
                                        </p:tav>
                                      </p:tavLst>
                                    </p:anim>
                                    <p:anim calcmode="lin" valueType="num">
                                      <p:cBhvr additive="base">
                                        <p:cTn id="21"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500"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000" fill="hold">
                                          <p:stCondLst>
                                            <p:cond delay="0"/>
                                          </p:stCondLst>
                                        </p:cTn>
                                        <p:tgtEl>
                                          <p:spTgt spid="6"/>
                                        </p:tgtEl>
                                        <p:attrNameLst>
                                          <p:attrName>style.visibility</p:attrName>
                                        </p:attrNameLst>
                                      </p:cBhvr>
                                      <p:to>
                                        <p:strVal val="visible"/>
                                      </p:to>
                                    </p:set>
                                    <p:anim calcmode="lin" valueType="num">
                                      <p:cBhvr additive="base">
                                        <p:cTn id="33" dur="1000" fill="hold"/>
                                        <p:tgtEl>
                                          <p:spTgt spid="6"/>
                                        </p:tgtEl>
                                        <p:attrNameLst>
                                          <p:attrName>ppt_x</p:attrName>
                                        </p:attrNameLst>
                                      </p:cBhvr>
                                      <p:tavLst>
                                        <p:tav tm="0">
                                          <p:val>
                                            <p:strVal val="#ppt_x"/>
                                          </p:val>
                                        </p:tav>
                                        <p:tav tm="100000">
                                          <p:val>
                                            <p:strVal val="#ppt_x"/>
                                          </p:val>
                                        </p:tav>
                                      </p:tavLst>
                                    </p:anim>
                                    <p:anim calcmode="lin" valueType="num">
                                      <p:cBhvr additive="base">
                                        <p:cTn id="34"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500"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anim calcmode="lin" valueType="num">
                                      <p:cBhvr>
                                        <p:cTn id="40" dur="500" fill="hold"/>
                                        <p:tgtEl>
                                          <p:spTgt spid="7"/>
                                        </p:tgtEl>
                                        <p:attrNameLst>
                                          <p:attrName>ppt_x</p:attrName>
                                        </p:attrNameLst>
                                      </p:cBhvr>
                                      <p:tavLst>
                                        <p:tav tm="0">
                                          <p:val>
                                            <p:strVal val="#ppt_x"/>
                                          </p:val>
                                        </p:tav>
                                        <p:tav tm="100000">
                                          <p:val>
                                            <p:strVal val="#ppt_x"/>
                                          </p:val>
                                        </p:tav>
                                      </p:tavLst>
                                    </p:anim>
                                    <p:anim calcmode="lin" valueType="num">
                                      <p:cBhvr>
                                        <p:cTn id="41"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P spid="7" grpId="0" bldLvl="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1210925" y="213995"/>
            <a:ext cx="697230" cy="6813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nvGrpSpPr>
          <p:cNvPr id="30" name="组合 29"/>
          <p:cNvGrpSpPr/>
          <p:nvPr/>
        </p:nvGrpSpPr>
        <p:grpSpPr>
          <a:xfrm>
            <a:off x="4687993" y="1655233"/>
            <a:ext cx="2526453" cy="2527300"/>
            <a:chOff x="5537" y="1955"/>
            <a:chExt cx="2984" cy="2985"/>
          </a:xfrm>
        </p:grpSpPr>
        <p:sp>
          <p:nvSpPr>
            <p:cNvPr id="6" name="Freeform 5"/>
            <p:cNvSpPr/>
            <p:nvPr/>
          </p:nvSpPr>
          <p:spPr bwMode="auto">
            <a:xfrm>
              <a:off x="5537" y="1955"/>
              <a:ext cx="1493" cy="2242"/>
            </a:xfrm>
            <a:custGeom>
              <a:avLst/>
              <a:gdLst/>
              <a:ahLst/>
              <a:cxnLst>
                <a:cxn ang="0">
                  <a:pos x="422" y="0"/>
                </a:cxn>
                <a:cxn ang="0">
                  <a:pos x="0" y="421"/>
                </a:cxn>
                <a:cxn ang="0">
                  <a:pos x="57" y="632"/>
                </a:cxn>
                <a:cxn ang="0">
                  <a:pos x="422" y="421"/>
                </a:cxn>
                <a:cxn ang="0">
                  <a:pos x="422" y="0"/>
                </a:cxn>
              </a:cxnLst>
              <a:rect l="0" t="0" r="r" b="b"/>
              <a:pathLst>
                <a:path w="422" h="632">
                  <a:moveTo>
                    <a:pt x="422" y="0"/>
                  </a:moveTo>
                  <a:cubicBezTo>
                    <a:pt x="189" y="0"/>
                    <a:pt x="0" y="188"/>
                    <a:pt x="0" y="421"/>
                  </a:cubicBezTo>
                  <a:cubicBezTo>
                    <a:pt x="0" y="498"/>
                    <a:pt x="21" y="570"/>
                    <a:pt x="57" y="632"/>
                  </a:cubicBezTo>
                  <a:cubicBezTo>
                    <a:pt x="422" y="421"/>
                    <a:pt x="422" y="421"/>
                    <a:pt x="422" y="421"/>
                  </a:cubicBezTo>
                  <a:lnTo>
                    <a:pt x="422" y="0"/>
                  </a:lnTo>
                  <a:close/>
                </a:path>
              </a:pathLst>
            </a:custGeom>
            <a:solidFill>
              <a:schemeClr val="accent1"/>
            </a:solidFill>
            <a:ln w="9525">
              <a:solidFill>
                <a:schemeClr val="bg1"/>
              </a:solidFill>
              <a:round/>
            </a:ln>
          </p:spPr>
          <p:txBody>
            <a:bodyPr vert="horz" wrap="square" lIns="91440" tIns="45720" rIns="91440" bIns="45720" numCol="1" anchor="t" anchorCtr="0" compatLnSpc="1"/>
            <a:lstStyle/>
            <a:p>
              <a:endParaRPr lang="en-US">
                <a:cs typeface="+mn-ea"/>
                <a:sym typeface="+mn-lt"/>
              </a:endParaRPr>
            </a:p>
          </p:txBody>
        </p:sp>
        <p:sp>
          <p:nvSpPr>
            <p:cNvPr id="7" name="Freeform 6"/>
            <p:cNvSpPr/>
            <p:nvPr/>
          </p:nvSpPr>
          <p:spPr bwMode="auto">
            <a:xfrm>
              <a:off x="7029" y="1955"/>
              <a:ext cx="1493" cy="2242"/>
            </a:xfrm>
            <a:custGeom>
              <a:avLst/>
              <a:gdLst/>
              <a:ahLst/>
              <a:cxnLst>
                <a:cxn ang="0">
                  <a:pos x="364" y="632"/>
                </a:cxn>
                <a:cxn ang="0">
                  <a:pos x="421" y="421"/>
                </a:cxn>
                <a:cxn ang="0">
                  <a:pos x="0" y="0"/>
                </a:cxn>
                <a:cxn ang="0">
                  <a:pos x="0" y="421"/>
                </a:cxn>
                <a:cxn ang="0">
                  <a:pos x="364" y="632"/>
                </a:cxn>
              </a:cxnLst>
              <a:rect l="0" t="0" r="r" b="b"/>
              <a:pathLst>
                <a:path w="421" h="632">
                  <a:moveTo>
                    <a:pt x="364" y="632"/>
                  </a:moveTo>
                  <a:cubicBezTo>
                    <a:pt x="400" y="570"/>
                    <a:pt x="421" y="498"/>
                    <a:pt x="421" y="421"/>
                  </a:cubicBezTo>
                  <a:cubicBezTo>
                    <a:pt x="421" y="188"/>
                    <a:pt x="232" y="0"/>
                    <a:pt x="0" y="0"/>
                  </a:cubicBezTo>
                  <a:cubicBezTo>
                    <a:pt x="0" y="421"/>
                    <a:pt x="0" y="421"/>
                    <a:pt x="0" y="421"/>
                  </a:cubicBezTo>
                  <a:lnTo>
                    <a:pt x="364" y="632"/>
                  </a:lnTo>
                  <a:close/>
                </a:path>
              </a:pathLst>
            </a:custGeom>
            <a:solidFill>
              <a:schemeClr val="accent2"/>
            </a:solidFill>
            <a:ln w="9525">
              <a:solidFill>
                <a:schemeClr val="bg1"/>
              </a:solidFill>
              <a:round/>
            </a:ln>
          </p:spPr>
          <p:txBody>
            <a:bodyPr vert="horz" wrap="square" lIns="91440" tIns="45720" rIns="91440" bIns="45720" numCol="1" anchor="t" anchorCtr="0" compatLnSpc="1"/>
            <a:lstStyle/>
            <a:p>
              <a:endParaRPr lang="en-US">
                <a:cs typeface="+mn-ea"/>
                <a:sym typeface="+mn-lt"/>
              </a:endParaRPr>
            </a:p>
          </p:txBody>
        </p:sp>
        <p:sp>
          <p:nvSpPr>
            <p:cNvPr id="8" name="Freeform 7"/>
            <p:cNvSpPr/>
            <p:nvPr/>
          </p:nvSpPr>
          <p:spPr bwMode="auto">
            <a:xfrm>
              <a:off x="5737" y="3448"/>
              <a:ext cx="2585" cy="1493"/>
            </a:xfrm>
            <a:custGeom>
              <a:avLst/>
              <a:gdLst/>
              <a:ahLst/>
              <a:cxnLst>
                <a:cxn ang="0">
                  <a:pos x="365" y="0"/>
                </a:cxn>
                <a:cxn ang="0">
                  <a:pos x="0" y="211"/>
                </a:cxn>
                <a:cxn ang="0">
                  <a:pos x="365" y="421"/>
                </a:cxn>
                <a:cxn ang="0">
                  <a:pos x="729" y="211"/>
                </a:cxn>
                <a:cxn ang="0">
                  <a:pos x="365" y="0"/>
                </a:cxn>
              </a:cxnLst>
              <a:rect l="0" t="0" r="r" b="b"/>
              <a:pathLst>
                <a:path w="729" h="421">
                  <a:moveTo>
                    <a:pt x="365" y="0"/>
                  </a:moveTo>
                  <a:cubicBezTo>
                    <a:pt x="0" y="211"/>
                    <a:pt x="0" y="211"/>
                    <a:pt x="0" y="211"/>
                  </a:cubicBezTo>
                  <a:cubicBezTo>
                    <a:pt x="73" y="337"/>
                    <a:pt x="209" y="421"/>
                    <a:pt x="365" y="421"/>
                  </a:cubicBezTo>
                  <a:cubicBezTo>
                    <a:pt x="520" y="421"/>
                    <a:pt x="656" y="337"/>
                    <a:pt x="729" y="211"/>
                  </a:cubicBezTo>
                  <a:lnTo>
                    <a:pt x="365" y="0"/>
                  </a:lnTo>
                  <a:close/>
                </a:path>
              </a:pathLst>
            </a:custGeom>
            <a:solidFill>
              <a:schemeClr val="accent3"/>
            </a:solidFill>
            <a:ln w="9525">
              <a:solidFill>
                <a:schemeClr val="bg1"/>
              </a:solidFill>
              <a:round/>
            </a:ln>
          </p:spPr>
          <p:txBody>
            <a:bodyPr vert="horz" wrap="square" lIns="91440" tIns="45720" rIns="91440" bIns="45720" numCol="1" anchor="t" anchorCtr="0" compatLnSpc="1"/>
            <a:lstStyle/>
            <a:p>
              <a:endParaRPr lang="en-US">
                <a:cs typeface="+mn-ea"/>
                <a:sym typeface="+mn-lt"/>
              </a:endParaRPr>
            </a:p>
          </p:txBody>
        </p:sp>
      </p:grpSp>
      <p:grpSp>
        <p:nvGrpSpPr>
          <p:cNvPr id="9" name="Group 33"/>
          <p:cNvGrpSpPr/>
          <p:nvPr/>
        </p:nvGrpSpPr>
        <p:grpSpPr>
          <a:xfrm>
            <a:off x="4865335" y="2405837"/>
            <a:ext cx="394585" cy="249904"/>
            <a:chOff x="3175000" y="3792538"/>
            <a:chExt cx="190500" cy="120650"/>
          </a:xfrm>
          <a:solidFill>
            <a:schemeClr val="bg1"/>
          </a:solidFill>
        </p:grpSpPr>
        <p:sp>
          <p:nvSpPr>
            <p:cNvPr id="10" name="Freeform 31"/>
            <p:cNvSpPr/>
            <p:nvPr/>
          </p:nvSpPr>
          <p:spPr bwMode="auto">
            <a:xfrm>
              <a:off x="3175000" y="3792538"/>
              <a:ext cx="190500" cy="109538"/>
            </a:xfrm>
            <a:custGeom>
              <a:avLst/>
              <a:gdLst/>
              <a:ahLst/>
              <a:cxnLst>
                <a:cxn ang="0">
                  <a:pos x="32" y="3"/>
                </a:cxn>
                <a:cxn ang="0">
                  <a:pos x="32" y="3"/>
                </a:cxn>
                <a:cxn ang="0">
                  <a:pos x="33" y="1"/>
                </a:cxn>
                <a:cxn ang="0">
                  <a:pos x="33" y="1"/>
                </a:cxn>
                <a:cxn ang="0">
                  <a:pos x="32" y="0"/>
                </a:cxn>
                <a:cxn ang="0">
                  <a:pos x="32" y="0"/>
                </a:cxn>
                <a:cxn ang="0">
                  <a:pos x="30" y="1"/>
                </a:cxn>
                <a:cxn ang="0">
                  <a:pos x="30" y="1"/>
                </a:cxn>
                <a:cxn ang="0">
                  <a:pos x="29" y="2"/>
                </a:cxn>
                <a:cxn ang="0">
                  <a:pos x="29" y="2"/>
                </a:cxn>
                <a:cxn ang="0">
                  <a:pos x="30" y="3"/>
                </a:cxn>
                <a:cxn ang="0">
                  <a:pos x="21" y="11"/>
                </a:cxn>
                <a:cxn ang="0">
                  <a:pos x="15" y="5"/>
                </a:cxn>
                <a:cxn ang="0">
                  <a:pos x="0" y="19"/>
                </a:cxn>
                <a:cxn ang="0">
                  <a:pos x="1" y="19"/>
                </a:cxn>
                <a:cxn ang="0">
                  <a:pos x="15" y="6"/>
                </a:cxn>
                <a:cxn ang="0">
                  <a:pos x="21" y="12"/>
                </a:cxn>
                <a:cxn ang="0">
                  <a:pos x="30" y="3"/>
                </a:cxn>
                <a:cxn ang="0">
                  <a:pos x="31" y="4"/>
                </a:cxn>
                <a:cxn ang="0">
                  <a:pos x="31" y="4"/>
                </a:cxn>
                <a:cxn ang="0">
                  <a:pos x="32" y="3"/>
                </a:cxn>
              </a:cxnLst>
              <a:rect l="0" t="0" r="r" b="b"/>
              <a:pathLst>
                <a:path w="33" h="19">
                  <a:moveTo>
                    <a:pt x="32" y="3"/>
                  </a:moveTo>
                  <a:cubicBezTo>
                    <a:pt x="32" y="3"/>
                    <a:pt x="32" y="3"/>
                    <a:pt x="32" y="3"/>
                  </a:cubicBezTo>
                  <a:cubicBezTo>
                    <a:pt x="32" y="3"/>
                    <a:pt x="33" y="2"/>
                    <a:pt x="33" y="1"/>
                  </a:cubicBezTo>
                  <a:cubicBezTo>
                    <a:pt x="33" y="1"/>
                    <a:pt x="33" y="1"/>
                    <a:pt x="33" y="1"/>
                  </a:cubicBezTo>
                  <a:cubicBezTo>
                    <a:pt x="33" y="1"/>
                    <a:pt x="33" y="0"/>
                    <a:pt x="32" y="0"/>
                  </a:cubicBezTo>
                  <a:cubicBezTo>
                    <a:pt x="32" y="0"/>
                    <a:pt x="32" y="0"/>
                    <a:pt x="32" y="0"/>
                  </a:cubicBezTo>
                  <a:cubicBezTo>
                    <a:pt x="31" y="1"/>
                    <a:pt x="30" y="1"/>
                    <a:pt x="30" y="1"/>
                  </a:cubicBezTo>
                  <a:cubicBezTo>
                    <a:pt x="30" y="1"/>
                    <a:pt x="30" y="1"/>
                    <a:pt x="30" y="1"/>
                  </a:cubicBezTo>
                  <a:cubicBezTo>
                    <a:pt x="29" y="1"/>
                    <a:pt x="29" y="1"/>
                    <a:pt x="29" y="2"/>
                  </a:cubicBezTo>
                  <a:cubicBezTo>
                    <a:pt x="29" y="2"/>
                    <a:pt x="29" y="2"/>
                    <a:pt x="29" y="2"/>
                  </a:cubicBezTo>
                  <a:cubicBezTo>
                    <a:pt x="30" y="2"/>
                    <a:pt x="30" y="2"/>
                    <a:pt x="30" y="3"/>
                  </a:cubicBezTo>
                  <a:cubicBezTo>
                    <a:pt x="21" y="11"/>
                    <a:pt x="21" y="11"/>
                    <a:pt x="21" y="11"/>
                  </a:cubicBezTo>
                  <a:cubicBezTo>
                    <a:pt x="15" y="5"/>
                    <a:pt x="15" y="5"/>
                    <a:pt x="15" y="5"/>
                  </a:cubicBezTo>
                  <a:cubicBezTo>
                    <a:pt x="0" y="19"/>
                    <a:pt x="0" y="19"/>
                    <a:pt x="0" y="19"/>
                  </a:cubicBezTo>
                  <a:cubicBezTo>
                    <a:pt x="1" y="19"/>
                    <a:pt x="1" y="19"/>
                    <a:pt x="1" y="19"/>
                  </a:cubicBezTo>
                  <a:cubicBezTo>
                    <a:pt x="15" y="6"/>
                    <a:pt x="15" y="6"/>
                    <a:pt x="15" y="6"/>
                  </a:cubicBezTo>
                  <a:cubicBezTo>
                    <a:pt x="21" y="12"/>
                    <a:pt x="21" y="12"/>
                    <a:pt x="21" y="12"/>
                  </a:cubicBezTo>
                  <a:cubicBezTo>
                    <a:pt x="30" y="3"/>
                    <a:pt x="30" y="3"/>
                    <a:pt x="30" y="3"/>
                  </a:cubicBezTo>
                  <a:cubicBezTo>
                    <a:pt x="31" y="3"/>
                    <a:pt x="31" y="3"/>
                    <a:pt x="31" y="4"/>
                  </a:cubicBezTo>
                  <a:cubicBezTo>
                    <a:pt x="31" y="4"/>
                    <a:pt x="31" y="4"/>
                    <a:pt x="31" y="4"/>
                  </a:cubicBezTo>
                  <a:cubicBezTo>
                    <a:pt x="31" y="4"/>
                    <a:pt x="32" y="4"/>
                    <a:pt x="32" y="3"/>
                  </a:cubicBez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sp>
          <p:nvSpPr>
            <p:cNvPr id="11" name="Freeform 32"/>
            <p:cNvSpPr/>
            <p:nvPr/>
          </p:nvSpPr>
          <p:spPr bwMode="auto">
            <a:xfrm>
              <a:off x="3325813" y="3821113"/>
              <a:ext cx="22225" cy="92075"/>
            </a:xfrm>
            <a:custGeom>
              <a:avLst/>
              <a:gdLst/>
              <a:ahLst/>
              <a:cxnLst>
                <a:cxn ang="0">
                  <a:pos x="0" y="11"/>
                </a:cxn>
                <a:cxn ang="0">
                  <a:pos x="0" y="58"/>
                </a:cxn>
                <a:cxn ang="0">
                  <a:pos x="14" y="58"/>
                </a:cxn>
                <a:cxn ang="0">
                  <a:pos x="14" y="0"/>
                </a:cxn>
                <a:cxn ang="0">
                  <a:pos x="0" y="11"/>
                </a:cxn>
              </a:cxnLst>
              <a:rect l="0" t="0" r="r" b="b"/>
              <a:pathLst>
                <a:path w="14" h="58">
                  <a:moveTo>
                    <a:pt x="0" y="11"/>
                  </a:moveTo>
                  <a:lnTo>
                    <a:pt x="0" y="58"/>
                  </a:lnTo>
                  <a:lnTo>
                    <a:pt x="14" y="58"/>
                  </a:lnTo>
                  <a:lnTo>
                    <a:pt x="14" y="0"/>
                  </a:lnTo>
                  <a:lnTo>
                    <a:pt x="0" y="11"/>
                  </a:ln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sp>
          <p:nvSpPr>
            <p:cNvPr id="12" name="Freeform 33"/>
            <p:cNvSpPr/>
            <p:nvPr/>
          </p:nvSpPr>
          <p:spPr bwMode="auto">
            <a:xfrm>
              <a:off x="3295650" y="3843338"/>
              <a:ext cx="23813" cy="69850"/>
            </a:xfrm>
            <a:custGeom>
              <a:avLst/>
              <a:gdLst/>
              <a:ahLst/>
              <a:cxnLst>
                <a:cxn ang="0">
                  <a:pos x="0" y="15"/>
                </a:cxn>
                <a:cxn ang="0">
                  <a:pos x="0" y="44"/>
                </a:cxn>
                <a:cxn ang="0">
                  <a:pos x="15" y="44"/>
                </a:cxn>
                <a:cxn ang="0">
                  <a:pos x="15" y="0"/>
                </a:cxn>
                <a:cxn ang="0">
                  <a:pos x="0" y="15"/>
                </a:cxn>
              </a:cxnLst>
              <a:rect l="0" t="0" r="r" b="b"/>
              <a:pathLst>
                <a:path w="15" h="44">
                  <a:moveTo>
                    <a:pt x="0" y="15"/>
                  </a:moveTo>
                  <a:lnTo>
                    <a:pt x="0" y="44"/>
                  </a:lnTo>
                  <a:lnTo>
                    <a:pt x="15" y="44"/>
                  </a:lnTo>
                  <a:lnTo>
                    <a:pt x="15" y="0"/>
                  </a:lnTo>
                  <a:lnTo>
                    <a:pt x="0" y="15"/>
                  </a:ln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sp>
          <p:nvSpPr>
            <p:cNvPr id="13" name="Freeform 34"/>
            <p:cNvSpPr/>
            <p:nvPr/>
          </p:nvSpPr>
          <p:spPr bwMode="auto">
            <a:xfrm>
              <a:off x="3267075" y="3843338"/>
              <a:ext cx="23813" cy="69850"/>
            </a:xfrm>
            <a:custGeom>
              <a:avLst/>
              <a:gdLst/>
              <a:ahLst/>
              <a:cxnLst>
                <a:cxn ang="0">
                  <a:pos x="0" y="0"/>
                </a:cxn>
                <a:cxn ang="0">
                  <a:pos x="0" y="44"/>
                </a:cxn>
                <a:cxn ang="0">
                  <a:pos x="15" y="44"/>
                </a:cxn>
                <a:cxn ang="0">
                  <a:pos x="15" y="11"/>
                </a:cxn>
                <a:cxn ang="0">
                  <a:pos x="0" y="0"/>
                </a:cxn>
              </a:cxnLst>
              <a:rect l="0" t="0" r="r" b="b"/>
              <a:pathLst>
                <a:path w="15" h="44">
                  <a:moveTo>
                    <a:pt x="0" y="0"/>
                  </a:moveTo>
                  <a:lnTo>
                    <a:pt x="0" y="44"/>
                  </a:lnTo>
                  <a:lnTo>
                    <a:pt x="15" y="44"/>
                  </a:lnTo>
                  <a:lnTo>
                    <a:pt x="15" y="11"/>
                  </a:lnTo>
                  <a:lnTo>
                    <a:pt x="0" y="0"/>
                  </a:ln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sp>
          <p:nvSpPr>
            <p:cNvPr id="14" name="Freeform 35"/>
            <p:cNvSpPr/>
            <p:nvPr/>
          </p:nvSpPr>
          <p:spPr bwMode="auto">
            <a:xfrm>
              <a:off x="3238500" y="3832225"/>
              <a:ext cx="23813" cy="80963"/>
            </a:xfrm>
            <a:custGeom>
              <a:avLst/>
              <a:gdLst/>
              <a:ahLst/>
              <a:cxnLst>
                <a:cxn ang="0">
                  <a:pos x="15" y="0"/>
                </a:cxn>
                <a:cxn ang="0">
                  <a:pos x="0" y="11"/>
                </a:cxn>
                <a:cxn ang="0">
                  <a:pos x="0" y="51"/>
                </a:cxn>
                <a:cxn ang="0">
                  <a:pos x="15" y="51"/>
                </a:cxn>
                <a:cxn ang="0">
                  <a:pos x="15" y="0"/>
                </a:cxn>
                <a:cxn ang="0">
                  <a:pos x="15" y="0"/>
                </a:cxn>
              </a:cxnLst>
              <a:rect l="0" t="0" r="r" b="b"/>
              <a:pathLst>
                <a:path w="15" h="51">
                  <a:moveTo>
                    <a:pt x="15" y="0"/>
                  </a:moveTo>
                  <a:lnTo>
                    <a:pt x="0" y="11"/>
                  </a:lnTo>
                  <a:lnTo>
                    <a:pt x="0" y="51"/>
                  </a:lnTo>
                  <a:lnTo>
                    <a:pt x="15" y="51"/>
                  </a:lnTo>
                  <a:lnTo>
                    <a:pt x="15" y="0"/>
                  </a:lnTo>
                  <a:lnTo>
                    <a:pt x="15" y="0"/>
                  </a:ln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sp>
          <p:nvSpPr>
            <p:cNvPr id="15" name="Freeform 36"/>
            <p:cNvSpPr/>
            <p:nvPr/>
          </p:nvSpPr>
          <p:spPr bwMode="auto">
            <a:xfrm>
              <a:off x="3209925" y="3860800"/>
              <a:ext cx="22225" cy="52388"/>
            </a:xfrm>
            <a:custGeom>
              <a:avLst/>
              <a:gdLst/>
              <a:ahLst/>
              <a:cxnLst>
                <a:cxn ang="0">
                  <a:pos x="0" y="11"/>
                </a:cxn>
                <a:cxn ang="0">
                  <a:pos x="0" y="33"/>
                </a:cxn>
                <a:cxn ang="0">
                  <a:pos x="14" y="33"/>
                </a:cxn>
                <a:cxn ang="0">
                  <a:pos x="14" y="0"/>
                </a:cxn>
                <a:cxn ang="0">
                  <a:pos x="0" y="11"/>
                </a:cxn>
              </a:cxnLst>
              <a:rect l="0" t="0" r="r" b="b"/>
              <a:pathLst>
                <a:path w="14" h="33">
                  <a:moveTo>
                    <a:pt x="0" y="11"/>
                  </a:moveTo>
                  <a:lnTo>
                    <a:pt x="0" y="33"/>
                  </a:lnTo>
                  <a:lnTo>
                    <a:pt x="14" y="33"/>
                  </a:lnTo>
                  <a:lnTo>
                    <a:pt x="14" y="0"/>
                  </a:lnTo>
                  <a:lnTo>
                    <a:pt x="0" y="11"/>
                  </a:ln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sp>
          <p:nvSpPr>
            <p:cNvPr id="16" name="Freeform 37"/>
            <p:cNvSpPr/>
            <p:nvPr/>
          </p:nvSpPr>
          <p:spPr bwMode="auto">
            <a:xfrm>
              <a:off x="3181350" y="3884613"/>
              <a:ext cx="22225" cy="28575"/>
            </a:xfrm>
            <a:custGeom>
              <a:avLst/>
              <a:gdLst/>
              <a:ahLst/>
              <a:cxnLst>
                <a:cxn ang="0">
                  <a:pos x="0" y="14"/>
                </a:cxn>
                <a:cxn ang="0">
                  <a:pos x="0" y="18"/>
                </a:cxn>
                <a:cxn ang="0">
                  <a:pos x="14" y="18"/>
                </a:cxn>
                <a:cxn ang="0">
                  <a:pos x="14" y="0"/>
                </a:cxn>
                <a:cxn ang="0">
                  <a:pos x="0" y="14"/>
                </a:cxn>
              </a:cxnLst>
              <a:rect l="0" t="0" r="r" b="b"/>
              <a:pathLst>
                <a:path w="14" h="18">
                  <a:moveTo>
                    <a:pt x="0" y="14"/>
                  </a:moveTo>
                  <a:lnTo>
                    <a:pt x="0" y="18"/>
                  </a:lnTo>
                  <a:lnTo>
                    <a:pt x="14" y="18"/>
                  </a:lnTo>
                  <a:lnTo>
                    <a:pt x="14" y="0"/>
                  </a:lnTo>
                  <a:lnTo>
                    <a:pt x="0" y="14"/>
                  </a:ln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grpSp>
      <p:grpSp>
        <p:nvGrpSpPr>
          <p:cNvPr id="17" name="Group 41"/>
          <p:cNvGrpSpPr/>
          <p:nvPr/>
        </p:nvGrpSpPr>
        <p:grpSpPr>
          <a:xfrm>
            <a:off x="6615389" y="2393441"/>
            <a:ext cx="360747" cy="274696"/>
            <a:chOff x="3694113" y="3481388"/>
            <a:chExt cx="173038" cy="131763"/>
          </a:xfrm>
          <a:solidFill>
            <a:schemeClr val="bg1"/>
          </a:solidFill>
        </p:grpSpPr>
        <p:sp>
          <p:nvSpPr>
            <p:cNvPr id="18" name="Freeform 38"/>
            <p:cNvSpPr>
              <a:spLocks noEditPoints="1"/>
            </p:cNvSpPr>
            <p:nvPr/>
          </p:nvSpPr>
          <p:spPr bwMode="auto">
            <a:xfrm>
              <a:off x="3694113" y="3481388"/>
              <a:ext cx="173038" cy="131763"/>
            </a:xfrm>
            <a:custGeom>
              <a:avLst/>
              <a:gdLst/>
              <a:ahLst/>
              <a:cxnLst>
                <a:cxn ang="0">
                  <a:pos x="27" y="0"/>
                </a:cxn>
                <a:cxn ang="0">
                  <a:pos x="3" y="0"/>
                </a:cxn>
                <a:cxn ang="0">
                  <a:pos x="0" y="3"/>
                </a:cxn>
                <a:cxn ang="0">
                  <a:pos x="0" y="17"/>
                </a:cxn>
                <a:cxn ang="0">
                  <a:pos x="3" y="20"/>
                </a:cxn>
                <a:cxn ang="0">
                  <a:pos x="10" y="20"/>
                </a:cxn>
                <a:cxn ang="0">
                  <a:pos x="9" y="21"/>
                </a:cxn>
                <a:cxn ang="0">
                  <a:pos x="5" y="21"/>
                </a:cxn>
                <a:cxn ang="0">
                  <a:pos x="3" y="22"/>
                </a:cxn>
                <a:cxn ang="0">
                  <a:pos x="5" y="23"/>
                </a:cxn>
                <a:cxn ang="0">
                  <a:pos x="25" y="23"/>
                </a:cxn>
                <a:cxn ang="0">
                  <a:pos x="27" y="22"/>
                </a:cxn>
                <a:cxn ang="0">
                  <a:pos x="25" y="21"/>
                </a:cxn>
                <a:cxn ang="0">
                  <a:pos x="21" y="21"/>
                </a:cxn>
                <a:cxn ang="0">
                  <a:pos x="20" y="20"/>
                </a:cxn>
                <a:cxn ang="0">
                  <a:pos x="27" y="20"/>
                </a:cxn>
                <a:cxn ang="0">
                  <a:pos x="30" y="17"/>
                </a:cxn>
                <a:cxn ang="0">
                  <a:pos x="30" y="3"/>
                </a:cxn>
                <a:cxn ang="0">
                  <a:pos x="27" y="0"/>
                </a:cxn>
                <a:cxn ang="0">
                  <a:pos x="29" y="17"/>
                </a:cxn>
                <a:cxn ang="0">
                  <a:pos x="27" y="18"/>
                </a:cxn>
                <a:cxn ang="0">
                  <a:pos x="3" y="18"/>
                </a:cxn>
                <a:cxn ang="0">
                  <a:pos x="1" y="17"/>
                </a:cxn>
                <a:cxn ang="0">
                  <a:pos x="1" y="3"/>
                </a:cxn>
                <a:cxn ang="0">
                  <a:pos x="3" y="2"/>
                </a:cxn>
                <a:cxn ang="0">
                  <a:pos x="27" y="2"/>
                </a:cxn>
                <a:cxn ang="0">
                  <a:pos x="29" y="3"/>
                </a:cxn>
                <a:cxn ang="0">
                  <a:pos x="29" y="17"/>
                </a:cxn>
              </a:cxnLst>
              <a:rect l="0" t="0" r="r" b="b"/>
              <a:pathLst>
                <a:path w="30" h="23">
                  <a:moveTo>
                    <a:pt x="27" y="0"/>
                  </a:moveTo>
                  <a:cubicBezTo>
                    <a:pt x="3" y="0"/>
                    <a:pt x="3" y="0"/>
                    <a:pt x="3" y="0"/>
                  </a:cubicBezTo>
                  <a:cubicBezTo>
                    <a:pt x="1" y="0"/>
                    <a:pt x="0" y="1"/>
                    <a:pt x="0" y="3"/>
                  </a:cubicBezTo>
                  <a:cubicBezTo>
                    <a:pt x="0" y="17"/>
                    <a:pt x="0" y="17"/>
                    <a:pt x="0" y="17"/>
                  </a:cubicBezTo>
                  <a:cubicBezTo>
                    <a:pt x="0" y="19"/>
                    <a:pt x="1" y="20"/>
                    <a:pt x="3" y="20"/>
                  </a:cubicBezTo>
                  <a:cubicBezTo>
                    <a:pt x="10" y="20"/>
                    <a:pt x="10" y="20"/>
                    <a:pt x="10" y="20"/>
                  </a:cubicBezTo>
                  <a:cubicBezTo>
                    <a:pt x="9" y="20"/>
                    <a:pt x="9" y="20"/>
                    <a:pt x="9" y="21"/>
                  </a:cubicBezTo>
                  <a:cubicBezTo>
                    <a:pt x="5" y="21"/>
                    <a:pt x="5" y="21"/>
                    <a:pt x="5" y="21"/>
                  </a:cubicBezTo>
                  <a:cubicBezTo>
                    <a:pt x="4" y="21"/>
                    <a:pt x="3" y="21"/>
                    <a:pt x="3" y="22"/>
                  </a:cubicBezTo>
                  <a:cubicBezTo>
                    <a:pt x="3" y="22"/>
                    <a:pt x="4" y="23"/>
                    <a:pt x="5" y="23"/>
                  </a:cubicBezTo>
                  <a:cubicBezTo>
                    <a:pt x="25" y="23"/>
                    <a:pt x="25" y="23"/>
                    <a:pt x="25" y="23"/>
                  </a:cubicBezTo>
                  <a:cubicBezTo>
                    <a:pt x="26" y="23"/>
                    <a:pt x="27" y="22"/>
                    <a:pt x="27" y="22"/>
                  </a:cubicBezTo>
                  <a:cubicBezTo>
                    <a:pt x="27" y="21"/>
                    <a:pt x="26" y="21"/>
                    <a:pt x="25" y="21"/>
                  </a:cubicBezTo>
                  <a:cubicBezTo>
                    <a:pt x="21" y="21"/>
                    <a:pt x="21" y="21"/>
                    <a:pt x="21" y="21"/>
                  </a:cubicBezTo>
                  <a:cubicBezTo>
                    <a:pt x="21" y="20"/>
                    <a:pt x="20" y="20"/>
                    <a:pt x="20" y="20"/>
                  </a:cubicBezTo>
                  <a:cubicBezTo>
                    <a:pt x="27" y="20"/>
                    <a:pt x="27" y="20"/>
                    <a:pt x="27" y="20"/>
                  </a:cubicBezTo>
                  <a:cubicBezTo>
                    <a:pt x="29" y="20"/>
                    <a:pt x="30" y="19"/>
                    <a:pt x="30" y="17"/>
                  </a:cubicBezTo>
                  <a:cubicBezTo>
                    <a:pt x="30" y="3"/>
                    <a:pt x="30" y="3"/>
                    <a:pt x="30" y="3"/>
                  </a:cubicBezTo>
                  <a:cubicBezTo>
                    <a:pt x="30" y="1"/>
                    <a:pt x="29" y="0"/>
                    <a:pt x="27" y="0"/>
                  </a:cubicBezTo>
                  <a:close/>
                  <a:moveTo>
                    <a:pt x="29" y="17"/>
                  </a:moveTo>
                  <a:cubicBezTo>
                    <a:pt x="29" y="18"/>
                    <a:pt x="28" y="18"/>
                    <a:pt x="27" y="18"/>
                  </a:cubicBezTo>
                  <a:cubicBezTo>
                    <a:pt x="3" y="18"/>
                    <a:pt x="3" y="18"/>
                    <a:pt x="3" y="18"/>
                  </a:cubicBezTo>
                  <a:cubicBezTo>
                    <a:pt x="2" y="18"/>
                    <a:pt x="1" y="18"/>
                    <a:pt x="1" y="17"/>
                  </a:cubicBezTo>
                  <a:cubicBezTo>
                    <a:pt x="1" y="3"/>
                    <a:pt x="1" y="3"/>
                    <a:pt x="1" y="3"/>
                  </a:cubicBezTo>
                  <a:cubicBezTo>
                    <a:pt x="1" y="2"/>
                    <a:pt x="2" y="2"/>
                    <a:pt x="3" y="2"/>
                  </a:cubicBezTo>
                  <a:cubicBezTo>
                    <a:pt x="27" y="2"/>
                    <a:pt x="27" y="2"/>
                    <a:pt x="27" y="2"/>
                  </a:cubicBezTo>
                  <a:cubicBezTo>
                    <a:pt x="28" y="2"/>
                    <a:pt x="29" y="2"/>
                    <a:pt x="29" y="3"/>
                  </a:cubicBezTo>
                  <a:lnTo>
                    <a:pt x="29" y="17"/>
                  </a:ln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sp>
          <p:nvSpPr>
            <p:cNvPr id="19" name="Freeform 39"/>
            <p:cNvSpPr>
              <a:spLocks noEditPoints="1"/>
            </p:cNvSpPr>
            <p:nvPr/>
          </p:nvSpPr>
          <p:spPr bwMode="auto">
            <a:xfrm>
              <a:off x="3733800" y="3514725"/>
              <a:ext cx="63500" cy="63500"/>
            </a:xfrm>
            <a:custGeom>
              <a:avLst/>
              <a:gdLst/>
              <a:ahLst/>
              <a:cxnLst>
                <a:cxn ang="0">
                  <a:pos x="11" y="6"/>
                </a:cxn>
                <a:cxn ang="0">
                  <a:pos x="11" y="5"/>
                </a:cxn>
                <a:cxn ang="0">
                  <a:pos x="9" y="5"/>
                </a:cxn>
                <a:cxn ang="0">
                  <a:pos x="9" y="3"/>
                </a:cxn>
                <a:cxn ang="0">
                  <a:pos x="9" y="2"/>
                </a:cxn>
                <a:cxn ang="0">
                  <a:pos x="8" y="1"/>
                </a:cxn>
                <a:cxn ang="0">
                  <a:pos x="8" y="2"/>
                </a:cxn>
                <a:cxn ang="0">
                  <a:pos x="6" y="1"/>
                </a:cxn>
                <a:cxn ang="0">
                  <a:pos x="6" y="0"/>
                </a:cxn>
                <a:cxn ang="0">
                  <a:pos x="5" y="0"/>
                </a:cxn>
                <a:cxn ang="0">
                  <a:pos x="5" y="1"/>
                </a:cxn>
                <a:cxn ang="0">
                  <a:pos x="3" y="2"/>
                </a:cxn>
                <a:cxn ang="0">
                  <a:pos x="2" y="1"/>
                </a:cxn>
                <a:cxn ang="0">
                  <a:pos x="1" y="2"/>
                </a:cxn>
                <a:cxn ang="0">
                  <a:pos x="2" y="3"/>
                </a:cxn>
                <a:cxn ang="0">
                  <a:pos x="1" y="5"/>
                </a:cxn>
                <a:cxn ang="0">
                  <a:pos x="0" y="5"/>
                </a:cxn>
                <a:cxn ang="0">
                  <a:pos x="0" y="6"/>
                </a:cxn>
                <a:cxn ang="0">
                  <a:pos x="1" y="6"/>
                </a:cxn>
                <a:cxn ang="0">
                  <a:pos x="2" y="8"/>
                </a:cxn>
                <a:cxn ang="0">
                  <a:pos x="1" y="9"/>
                </a:cxn>
                <a:cxn ang="0">
                  <a:pos x="2" y="10"/>
                </a:cxn>
                <a:cxn ang="0">
                  <a:pos x="3" y="9"/>
                </a:cxn>
                <a:cxn ang="0">
                  <a:pos x="5" y="10"/>
                </a:cxn>
                <a:cxn ang="0">
                  <a:pos x="5" y="11"/>
                </a:cxn>
                <a:cxn ang="0">
                  <a:pos x="6" y="11"/>
                </a:cxn>
                <a:cxn ang="0">
                  <a:pos x="6" y="10"/>
                </a:cxn>
                <a:cxn ang="0">
                  <a:pos x="8" y="9"/>
                </a:cxn>
                <a:cxn ang="0">
                  <a:pos x="9" y="10"/>
                </a:cxn>
                <a:cxn ang="0">
                  <a:pos x="9" y="9"/>
                </a:cxn>
                <a:cxn ang="0">
                  <a:pos x="9" y="8"/>
                </a:cxn>
                <a:cxn ang="0">
                  <a:pos x="9" y="6"/>
                </a:cxn>
                <a:cxn ang="0">
                  <a:pos x="11" y="6"/>
                </a:cxn>
                <a:cxn ang="0">
                  <a:pos x="8" y="6"/>
                </a:cxn>
                <a:cxn ang="0">
                  <a:pos x="5" y="9"/>
                </a:cxn>
                <a:cxn ang="0">
                  <a:pos x="2" y="6"/>
                </a:cxn>
                <a:cxn ang="0">
                  <a:pos x="5" y="2"/>
                </a:cxn>
                <a:cxn ang="0">
                  <a:pos x="8" y="6"/>
                </a:cxn>
              </a:cxnLst>
              <a:rect l="0" t="0" r="r" b="b"/>
              <a:pathLst>
                <a:path w="11" h="11">
                  <a:moveTo>
                    <a:pt x="11" y="6"/>
                  </a:moveTo>
                  <a:cubicBezTo>
                    <a:pt x="11" y="5"/>
                    <a:pt x="11" y="5"/>
                    <a:pt x="11" y="5"/>
                  </a:cubicBezTo>
                  <a:cubicBezTo>
                    <a:pt x="9" y="5"/>
                    <a:pt x="9" y="5"/>
                    <a:pt x="9" y="5"/>
                  </a:cubicBezTo>
                  <a:cubicBezTo>
                    <a:pt x="9" y="4"/>
                    <a:pt x="9" y="4"/>
                    <a:pt x="9" y="3"/>
                  </a:cubicBezTo>
                  <a:cubicBezTo>
                    <a:pt x="9" y="2"/>
                    <a:pt x="9" y="2"/>
                    <a:pt x="9" y="2"/>
                  </a:cubicBezTo>
                  <a:cubicBezTo>
                    <a:pt x="8" y="1"/>
                    <a:pt x="8" y="1"/>
                    <a:pt x="8" y="1"/>
                  </a:cubicBezTo>
                  <a:cubicBezTo>
                    <a:pt x="8" y="2"/>
                    <a:pt x="8" y="2"/>
                    <a:pt x="8" y="2"/>
                  </a:cubicBezTo>
                  <a:cubicBezTo>
                    <a:pt x="7" y="2"/>
                    <a:pt x="7" y="1"/>
                    <a:pt x="6" y="1"/>
                  </a:cubicBezTo>
                  <a:cubicBezTo>
                    <a:pt x="6" y="0"/>
                    <a:pt x="6" y="0"/>
                    <a:pt x="6" y="0"/>
                  </a:cubicBezTo>
                  <a:cubicBezTo>
                    <a:pt x="5" y="0"/>
                    <a:pt x="5" y="0"/>
                    <a:pt x="5" y="0"/>
                  </a:cubicBezTo>
                  <a:cubicBezTo>
                    <a:pt x="5" y="1"/>
                    <a:pt x="5" y="1"/>
                    <a:pt x="5" y="1"/>
                  </a:cubicBezTo>
                  <a:cubicBezTo>
                    <a:pt x="4" y="1"/>
                    <a:pt x="3" y="2"/>
                    <a:pt x="3" y="2"/>
                  </a:cubicBezTo>
                  <a:cubicBezTo>
                    <a:pt x="2" y="1"/>
                    <a:pt x="2" y="1"/>
                    <a:pt x="2" y="1"/>
                  </a:cubicBezTo>
                  <a:cubicBezTo>
                    <a:pt x="1" y="2"/>
                    <a:pt x="1" y="2"/>
                    <a:pt x="1" y="2"/>
                  </a:cubicBezTo>
                  <a:cubicBezTo>
                    <a:pt x="2" y="3"/>
                    <a:pt x="2" y="3"/>
                    <a:pt x="2" y="3"/>
                  </a:cubicBezTo>
                  <a:cubicBezTo>
                    <a:pt x="1" y="4"/>
                    <a:pt x="1" y="4"/>
                    <a:pt x="1" y="5"/>
                  </a:cubicBezTo>
                  <a:cubicBezTo>
                    <a:pt x="0" y="5"/>
                    <a:pt x="0" y="5"/>
                    <a:pt x="0" y="5"/>
                  </a:cubicBezTo>
                  <a:cubicBezTo>
                    <a:pt x="0" y="6"/>
                    <a:pt x="0" y="6"/>
                    <a:pt x="0" y="6"/>
                  </a:cubicBezTo>
                  <a:cubicBezTo>
                    <a:pt x="1" y="6"/>
                    <a:pt x="1" y="6"/>
                    <a:pt x="1" y="6"/>
                  </a:cubicBezTo>
                  <a:cubicBezTo>
                    <a:pt x="1" y="7"/>
                    <a:pt x="1" y="8"/>
                    <a:pt x="2" y="8"/>
                  </a:cubicBezTo>
                  <a:cubicBezTo>
                    <a:pt x="1" y="9"/>
                    <a:pt x="1" y="9"/>
                    <a:pt x="1" y="9"/>
                  </a:cubicBezTo>
                  <a:cubicBezTo>
                    <a:pt x="2" y="10"/>
                    <a:pt x="2" y="10"/>
                    <a:pt x="2" y="10"/>
                  </a:cubicBezTo>
                  <a:cubicBezTo>
                    <a:pt x="3" y="9"/>
                    <a:pt x="3" y="9"/>
                    <a:pt x="3" y="9"/>
                  </a:cubicBezTo>
                  <a:cubicBezTo>
                    <a:pt x="3" y="10"/>
                    <a:pt x="4" y="10"/>
                    <a:pt x="5" y="10"/>
                  </a:cubicBezTo>
                  <a:cubicBezTo>
                    <a:pt x="5" y="11"/>
                    <a:pt x="5" y="11"/>
                    <a:pt x="5" y="11"/>
                  </a:cubicBezTo>
                  <a:cubicBezTo>
                    <a:pt x="6" y="11"/>
                    <a:pt x="6" y="11"/>
                    <a:pt x="6" y="11"/>
                  </a:cubicBezTo>
                  <a:cubicBezTo>
                    <a:pt x="6" y="10"/>
                    <a:pt x="6" y="10"/>
                    <a:pt x="6" y="10"/>
                  </a:cubicBezTo>
                  <a:cubicBezTo>
                    <a:pt x="7" y="10"/>
                    <a:pt x="7" y="10"/>
                    <a:pt x="8" y="9"/>
                  </a:cubicBezTo>
                  <a:cubicBezTo>
                    <a:pt x="9" y="10"/>
                    <a:pt x="9" y="10"/>
                    <a:pt x="9" y="10"/>
                  </a:cubicBezTo>
                  <a:cubicBezTo>
                    <a:pt x="9" y="9"/>
                    <a:pt x="9" y="9"/>
                    <a:pt x="9" y="9"/>
                  </a:cubicBezTo>
                  <a:cubicBezTo>
                    <a:pt x="9" y="8"/>
                    <a:pt x="9" y="8"/>
                    <a:pt x="9" y="8"/>
                  </a:cubicBezTo>
                  <a:cubicBezTo>
                    <a:pt x="9" y="8"/>
                    <a:pt x="9" y="7"/>
                    <a:pt x="9" y="6"/>
                  </a:cubicBezTo>
                  <a:lnTo>
                    <a:pt x="11" y="6"/>
                  </a:lnTo>
                  <a:close/>
                  <a:moveTo>
                    <a:pt x="8" y="6"/>
                  </a:moveTo>
                  <a:cubicBezTo>
                    <a:pt x="8" y="7"/>
                    <a:pt x="7" y="9"/>
                    <a:pt x="5" y="9"/>
                  </a:cubicBezTo>
                  <a:cubicBezTo>
                    <a:pt x="3" y="9"/>
                    <a:pt x="2" y="7"/>
                    <a:pt x="2" y="6"/>
                  </a:cubicBezTo>
                  <a:cubicBezTo>
                    <a:pt x="2" y="4"/>
                    <a:pt x="3" y="2"/>
                    <a:pt x="5" y="2"/>
                  </a:cubicBezTo>
                  <a:cubicBezTo>
                    <a:pt x="7" y="2"/>
                    <a:pt x="8" y="4"/>
                    <a:pt x="8" y="6"/>
                  </a:cubicBez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sp>
          <p:nvSpPr>
            <p:cNvPr id="20" name="Freeform 40"/>
            <p:cNvSpPr>
              <a:spLocks noEditPoints="1"/>
            </p:cNvSpPr>
            <p:nvPr/>
          </p:nvSpPr>
          <p:spPr bwMode="auto">
            <a:xfrm>
              <a:off x="3792538" y="3544888"/>
              <a:ext cx="34925" cy="28575"/>
            </a:xfrm>
            <a:custGeom>
              <a:avLst/>
              <a:gdLst/>
              <a:ahLst/>
              <a:cxnLst>
                <a:cxn ang="0">
                  <a:pos x="6" y="3"/>
                </a:cxn>
                <a:cxn ang="0">
                  <a:pos x="6" y="2"/>
                </a:cxn>
                <a:cxn ang="0">
                  <a:pos x="5" y="2"/>
                </a:cxn>
                <a:cxn ang="0">
                  <a:pos x="5" y="1"/>
                </a:cxn>
                <a:cxn ang="0">
                  <a:pos x="5" y="1"/>
                </a:cxn>
                <a:cxn ang="0">
                  <a:pos x="5" y="0"/>
                </a:cxn>
                <a:cxn ang="0">
                  <a:pos x="4" y="1"/>
                </a:cxn>
                <a:cxn ang="0">
                  <a:pos x="3" y="0"/>
                </a:cxn>
                <a:cxn ang="0">
                  <a:pos x="3" y="0"/>
                </a:cxn>
                <a:cxn ang="0">
                  <a:pos x="3" y="0"/>
                </a:cxn>
                <a:cxn ang="0">
                  <a:pos x="3" y="0"/>
                </a:cxn>
                <a:cxn ang="0">
                  <a:pos x="2" y="1"/>
                </a:cxn>
                <a:cxn ang="0">
                  <a:pos x="1" y="0"/>
                </a:cxn>
                <a:cxn ang="0">
                  <a:pos x="1" y="1"/>
                </a:cxn>
                <a:cxn ang="0">
                  <a:pos x="1" y="1"/>
                </a:cxn>
                <a:cxn ang="0">
                  <a:pos x="1" y="2"/>
                </a:cxn>
                <a:cxn ang="0">
                  <a:pos x="0" y="2"/>
                </a:cxn>
                <a:cxn ang="0">
                  <a:pos x="0" y="3"/>
                </a:cxn>
                <a:cxn ang="0">
                  <a:pos x="1" y="3"/>
                </a:cxn>
                <a:cxn ang="0">
                  <a:pos x="1" y="4"/>
                </a:cxn>
                <a:cxn ang="0">
                  <a:pos x="1" y="4"/>
                </a:cxn>
                <a:cxn ang="0">
                  <a:pos x="1" y="4"/>
                </a:cxn>
                <a:cxn ang="0">
                  <a:pos x="2" y="4"/>
                </a:cxn>
                <a:cxn ang="0">
                  <a:pos x="3" y="4"/>
                </a:cxn>
                <a:cxn ang="0">
                  <a:pos x="3" y="5"/>
                </a:cxn>
                <a:cxn ang="0">
                  <a:pos x="3" y="5"/>
                </a:cxn>
                <a:cxn ang="0">
                  <a:pos x="3" y="4"/>
                </a:cxn>
                <a:cxn ang="0">
                  <a:pos x="4" y="4"/>
                </a:cxn>
                <a:cxn ang="0">
                  <a:pos x="5" y="4"/>
                </a:cxn>
                <a:cxn ang="0">
                  <a:pos x="5" y="4"/>
                </a:cxn>
                <a:cxn ang="0">
                  <a:pos x="5" y="4"/>
                </a:cxn>
                <a:cxn ang="0">
                  <a:pos x="5" y="3"/>
                </a:cxn>
                <a:cxn ang="0">
                  <a:pos x="6" y="3"/>
                </a:cxn>
                <a:cxn ang="0">
                  <a:pos x="5" y="2"/>
                </a:cxn>
                <a:cxn ang="0">
                  <a:pos x="3" y="4"/>
                </a:cxn>
                <a:cxn ang="0">
                  <a:pos x="1" y="2"/>
                </a:cxn>
                <a:cxn ang="0">
                  <a:pos x="3" y="1"/>
                </a:cxn>
                <a:cxn ang="0">
                  <a:pos x="5" y="2"/>
                </a:cxn>
              </a:cxnLst>
              <a:rect l="0" t="0" r="r" b="b"/>
              <a:pathLst>
                <a:path w="6" h="5">
                  <a:moveTo>
                    <a:pt x="6" y="3"/>
                  </a:moveTo>
                  <a:cubicBezTo>
                    <a:pt x="6" y="2"/>
                    <a:pt x="6" y="2"/>
                    <a:pt x="6" y="2"/>
                  </a:cubicBezTo>
                  <a:cubicBezTo>
                    <a:pt x="5" y="2"/>
                    <a:pt x="5" y="2"/>
                    <a:pt x="5" y="2"/>
                  </a:cubicBezTo>
                  <a:cubicBezTo>
                    <a:pt x="5" y="2"/>
                    <a:pt x="5" y="1"/>
                    <a:pt x="5" y="1"/>
                  </a:cubicBezTo>
                  <a:cubicBezTo>
                    <a:pt x="5" y="1"/>
                    <a:pt x="5" y="1"/>
                    <a:pt x="5" y="1"/>
                  </a:cubicBezTo>
                  <a:cubicBezTo>
                    <a:pt x="5" y="0"/>
                    <a:pt x="5" y="0"/>
                    <a:pt x="5" y="0"/>
                  </a:cubicBezTo>
                  <a:cubicBezTo>
                    <a:pt x="4" y="1"/>
                    <a:pt x="4" y="1"/>
                    <a:pt x="4" y="1"/>
                  </a:cubicBezTo>
                  <a:cubicBezTo>
                    <a:pt x="4" y="0"/>
                    <a:pt x="4" y="0"/>
                    <a:pt x="3" y="0"/>
                  </a:cubicBezTo>
                  <a:cubicBezTo>
                    <a:pt x="3" y="0"/>
                    <a:pt x="3" y="0"/>
                    <a:pt x="3" y="0"/>
                  </a:cubicBezTo>
                  <a:cubicBezTo>
                    <a:pt x="3" y="0"/>
                    <a:pt x="3" y="0"/>
                    <a:pt x="3" y="0"/>
                  </a:cubicBezTo>
                  <a:cubicBezTo>
                    <a:pt x="3" y="0"/>
                    <a:pt x="3" y="0"/>
                    <a:pt x="3" y="0"/>
                  </a:cubicBezTo>
                  <a:cubicBezTo>
                    <a:pt x="2" y="0"/>
                    <a:pt x="2" y="0"/>
                    <a:pt x="2" y="1"/>
                  </a:cubicBezTo>
                  <a:cubicBezTo>
                    <a:pt x="1" y="0"/>
                    <a:pt x="1" y="0"/>
                    <a:pt x="1" y="0"/>
                  </a:cubicBezTo>
                  <a:cubicBezTo>
                    <a:pt x="1" y="1"/>
                    <a:pt x="1" y="1"/>
                    <a:pt x="1" y="1"/>
                  </a:cubicBezTo>
                  <a:cubicBezTo>
                    <a:pt x="1" y="1"/>
                    <a:pt x="1" y="1"/>
                    <a:pt x="1" y="1"/>
                  </a:cubicBezTo>
                  <a:cubicBezTo>
                    <a:pt x="1" y="1"/>
                    <a:pt x="1" y="2"/>
                    <a:pt x="1" y="2"/>
                  </a:cubicBezTo>
                  <a:cubicBezTo>
                    <a:pt x="0" y="2"/>
                    <a:pt x="0" y="2"/>
                    <a:pt x="0" y="2"/>
                  </a:cubicBezTo>
                  <a:cubicBezTo>
                    <a:pt x="0" y="3"/>
                    <a:pt x="0" y="3"/>
                    <a:pt x="0" y="3"/>
                  </a:cubicBezTo>
                  <a:cubicBezTo>
                    <a:pt x="1" y="3"/>
                    <a:pt x="1" y="3"/>
                    <a:pt x="1" y="3"/>
                  </a:cubicBezTo>
                  <a:cubicBezTo>
                    <a:pt x="1" y="3"/>
                    <a:pt x="1" y="3"/>
                    <a:pt x="1" y="4"/>
                  </a:cubicBezTo>
                  <a:cubicBezTo>
                    <a:pt x="1" y="4"/>
                    <a:pt x="1" y="4"/>
                    <a:pt x="1" y="4"/>
                  </a:cubicBezTo>
                  <a:cubicBezTo>
                    <a:pt x="1" y="4"/>
                    <a:pt x="1" y="4"/>
                    <a:pt x="1" y="4"/>
                  </a:cubicBezTo>
                  <a:cubicBezTo>
                    <a:pt x="2" y="4"/>
                    <a:pt x="2" y="4"/>
                    <a:pt x="2" y="4"/>
                  </a:cubicBezTo>
                  <a:cubicBezTo>
                    <a:pt x="2" y="4"/>
                    <a:pt x="2" y="4"/>
                    <a:pt x="3" y="4"/>
                  </a:cubicBezTo>
                  <a:cubicBezTo>
                    <a:pt x="3" y="5"/>
                    <a:pt x="3" y="5"/>
                    <a:pt x="3" y="5"/>
                  </a:cubicBezTo>
                  <a:cubicBezTo>
                    <a:pt x="3" y="5"/>
                    <a:pt x="3" y="5"/>
                    <a:pt x="3" y="5"/>
                  </a:cubicBezTo>
                  <a:cubicBezTo>
                    <a:pt x="3" y="4"/>
                    <a:pt x="3" y="4"/>
                    <a:pt x="3" y="4"/>
                  </a:cubicBezTo>
                  <a:cubicBezTo>
                    <a:pt x="4" y="4"/>
                    <a:pt x="4" y="4"/>
                    <a:pt x="4" y="4"/>
                  </a:cubicBezTo>
                  <a:cubicBezTo>
                    <a:pt x="5" y="4"/>
                    <a:pt x="5" y="4"/>
                    <a:pt x="5" y="4"/>
                  </a:cubicBezTo>
                  <a:cubicBezTo>
                    <a:pt x="5" y="4"/>
                    <a:pt x="5" y="4"/>
                    <a:pt x="5" y="4"/>
                  </a:cubicBezTo>
                  <a:cubicBezTo>
                    <a:pt x="5" y="4"/>
                    <a:pt x="5" y="4"/>
                    <a:pt x="5" y="4"/>
                  </a:cubicBezTo>
                  <a:cubicBezTo>
                    <a:pt x="5" y="3"/>
                    <a:pt x="5" y="3"/>
                    <a:pt x="5" y="3"/>
                  </a:cubicBezTo>
                  <a:lnTo>
                    <a:pt x="6" y="3"/>
                  </a:lnTo>
                  <a:close/>
                  <a:moveTo>
                    <a:pt x="5" y="2"/>
                  </a:moveTo>
                  <a:cubicBezTo>
                    <a:pt x="5" y="3"/>
                    <a:pt x="4" y="4"/>
                    <a:pt x="3" y="4"/>
                  </a:cubicBezTo>
                  <a:cubicBezTo>
                    <a:pt x="2" y="4"/>
                    <a:pt x="1" y="3"/>
                    <a:pt x="1" y="2"/>
                  </a:cubicBezTo>
                  <a:cubicBezTo>
                    <a:pt x="1" y="1"/>
                    <a:pt x="2" y="1"/>
                    <a:pt x="3" y="1"/>
                  </a:cubicBezTo>
                  <a:cubicBezTo>
                    <a:pt x="4" y="1"/>
                    <a:pt x="5" y="1"/>
                    <a:pt x="5" y="2"/>
                  </a:cubicBez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sp>
          <p:nvSpPr>
            <p:cNvPr id="21" name="Freeform 41"/>
            <p:cNvSpPr>
              <a:spLocks noEditPoints="1"/>
            </p:cNvSpPr>
            <p:nvPr/>
          </p:nvSpPr>
          <p:spPr bwMode="auto">
            <a:xfrm>
              <a:off x="3786188" y="3497263"/>
              <a:ext cx="41275" cy="41275"/>
            </a:xfrm>
            <a:custGeom>
              <a:avLst/>
              <a:gdLst/>
              <a:ahLst/>
              <a:cxnLst>
                <a:cxn ang="0">
                  <a:pos x="7" y="4"/>
                </a:cxn>
                <a:cxn ang="0">
                  <a:pos x="7" y="3"/>
                </a:cxn>
                <a:cxn ang="0">
                  <a:pos x="6" y="3"/>
                </a:cxn>
                <a:cxn ang="0">
                  <a:pos x="6" y="2"/>
                </a:cxn>
                <a:cxn ang="0">
                  <a:pos x="6" y="1"/>
                </a:cxn>
                <a:cxn ang="0">
                  <a:pos x="5" y="1"/>
                </a:cxn>
                <a:cxn ang="0">
                  <a:pos x="5" y="1"/>
                </a:cxn>
                <a:cxn ang="0">
                  <a:pos x="4" y="1"/>
                </a:cxn>
                <a:cxn ang="0">
                  <a:pos x="4" y="0"/>
                </a:cxn>
                <a:cxn ang="0">
                  <a:pos x="3" y="0"/>
                </a:cxn>
                <a:cxn ang="0">
                  <a:pos x="3" y="1"/>
                </a:cxn>
                <a:cxn ang="0">
                  <a:pos x="1" y="1"/>
                </a:cxn>
                <a:cxn ang="0">
                  <a:pos x="1" y="1"/>
                </a:cxn>
                <a:cxn ang="0">
                  <a:pos x="0" y="1"/>
                </a:cxn>
                <a:cxn ang="0">
                  <a:pos x="1" y="2"/>
                </a:cxn>
                <a:cxn ang="0">
                  <a:pos x="0" y="3"/>
                </a:cxn>
                <a:cxn ang="0">
                  <a:pos x="0" y="3"/>
                </a:cxn>
                <a:cxn ang="0">
                  <a:pos x="0" y="4"/>
                </a:cxn>
                <a:cxn ang="0">
                  <a:pos x="0" y="4"/>
                </a:cxn>
                <a:cxn ang="0">
                  <a:pos x="1" y="5"/>
                </a:cxn>
                <a:cxn ang="0">
                  <a:pos x="0" y="6"/>
                </a:cxn>
                <a:cxn ang="0">
                  <a:pos x="1" y="6"/>
                </a:cxn>
                <a:cxn ang="0">
                  <a:pos x="1" y="6"/>
                </a:cxn>
                <a:cxn ang="0">
                  <a:pos x="3" y="6"/>
                </a:cxn>
                <a:cxn ang="0">
                  <a:pos x="3" y="7"/>
                </a:cxn>
                <a:cxn ang="0">
                  <a:pos x="4" y="7"/>
                </a:cxn>
                <a:cxn ang="0">
                  <a:pos x="4" y="6"/>
                </a:cxn>
                <a:cxn ang="0">
                  <a:pos x="5" y="6"/>
                </a:cxn>
                <a:cxn ang="0">
                  <a:pos x="5" y="6"/>
                </a:cxn>
                <a:cxn ang="0">
                  <a:pos x="6" y="6"/>
                </a:cxn>
                <a:cxn ang="0">
                  <a:pos x="6" y="5"/>
                </a:cxn>
                <a:cxn ang="0">
                  <a:pos x="6" y="4"/>
                </a:cxn>
                <a:cxn ang="0">
                  <a:pos x="7" y="4"/>
                </a:cxn>
                <a:cxn ang="0">
                  <a:pos x="5" y="4"/>
                </a:cxn>
                <a:cxn ang="0">
                  <a:pos x="3" y="6"/>
                </a:cxn>
                <a:cxn ang="0">
                  <a:pos x="1" y="4"/>
                </a:cxn>
                <a:cxn ang="0">
                  <a:pos x="3" y="1"/>
                </a:cxn>
                <a:cxn ang="0">
                  <a:pos x="5" y="4"/>
                </a:cxn>
              </a:cxnLst>
              <a:rect l="0" t="0" r="r" b="b"/>
              <a:pathLst>
                <a:path w="7" h="7">
                  <a:moveTo>
                    <a:pt x="7" y="4"/>
                  </a:moveTo>
                  <a:cubicBezTo>
                    <a:pt x="7" y="3"/>
                    <a:pt x="7" y="3"/>
                    <a:pt x="7" y="3"/>
                  </a:cubicBezTo>
                  <a:cubicBezTo>
                    <a:pt x="6" y="3"/>
                    <a:pt x="6" y="3"/>
                    <a:pt x="6" y="3"/>
                  </a:cubicBezTo>
                  <a:cubicBezTo>
                    <a:pt x="6" y="3"/>
                    <a:pt x="6" y="2"/>
                    <a:pt x="6" y="2"/>
                  </a:cubicBezTo>
                  <a:cubicBezTo>
                    <a:pt x="6" y="1"/>
                    <a:pt x="6" y="1"/>
                    <a:pt x="6" y="1"/>
                  </a:cubicBezTo>
                  <a:cubicBezTo>
                    <a:pt x="5" y="1"/>
                    <a:pt x="5" y="1"/>
                    <a:pt x="5" y="1"/>
                  </a:cubicBezTo>
                  <a:cubicBezTo>
                    <a:pt x="5" y="1"/>
                    <a:pt x="5" y="1"/>
                    <a:pt x="5" y="1"/>
                  </a:cubicBezTo>
                  <a:cubicBezTo>
                    <a:pt x="5" y="1"/>
                    <a:pt x="4" y="1"/>
                    <a:pt x="4" y="1"/>
                  </a:cubicBezTo>
                  <a:cubicBezTo>
                    <a:pt x="4" y="0"/>
                    <a:pt x="4" y="0"/>
                    <a:pt x="4" y="0"/>
                  </a:cubicBezTo>
                  <a:cubicBezTo>
                    <a:pt x="3" y="0"/>
                    <a:pt x="3" y="0"/>
                    <a:pt x="3" y="0"/>
                  </a:cubicBezTo>
                  <a:cubicBezTo>
                    <a:pt x="3" y="1"/>
                    <a:pt x="3" y="1"/>
                    <a:pt x="3" y="1"/>
                  </a:cubicBezTo>
                  <a:cubicBezTo>
                    <a:pt x="2" y="1"/>
                    <a:pt x="2" y="1"/>
                    <a:pt x="1" y="1"/>
                  </a:cubicBezTo>
                  <a:cubicBezTo>
                    <a:pt x="1" y="1"/>
                    <a:pt x="1" y="1"/>
                    <a:pt x="1" y="1"/>
                  </a:cubicBezTo>
                  <a:cubicBezTo>
                    <a:pt x="0" y="1"/>
                    <a:pt x="0" y="1"/>
                    <a:pt x="0" y="1"/>
                  </a:cubicBezTo>
                  <a:cubicBezTo>
                    <a:pt x="1" y="2"/>
                    <a:pt x="1" y="2"/>
                    <a:pt x="1" y="2"/>
                  </a:cubicBezTo>
                  <a:cubicBezTo>
                    <a:pt x="1" y="2"/>
                    <a:pt x="0" y="3"/>
                    <a:pt x="0" y="3"/>
                  </a:cubicBezTo>
                  <a:cubicBezTo>
                    <a:pt x="0" y="3"/>
                    <a:pt x="0" y="3"/>
                    <a:pt x="0" y="3"/>
                  </a:cubicBezTo>
                  <a:cubicBezTo>
                    <a:pt x="0" y="4"/>
                    <a:pt x="0" y="4"/>
                    <a:pt x="0" y="4"/>
                  </a:cubicBezTo>
                  <a:cubicBezTo>
                    <a:pt x="0" y="4"/>
                    <a:pt x="0" y="4"/>
                    <a:pt x="0" y="4"/>
                  </a:cubicBezTo>
                  <a:cubicBezTo>
                    <a:pt x="0" y="4"/>
                    <a:pt x="1" y="5"/>
                    <a:pt x="1" y="5"/>
                  </a:cubicBezTo>
                  <a:cubicBezTo>
                    <a:pt x="0" y="6"/>
                    <a:pt x="0" y="6"/>
                    <a:pt x="0" y="6"/>
                  </a:cubicBezTo>
                  <a:cubicBezTo>
                    <a:pt x="1" y="6"/>
                    <a:pt x="1" y="6"/>
                    <a:pt x="1" y="6"/>
                  </a:cubicBezTo>
                  <a:cubicBezTo>
                    <a:pt x="1" y="6"/>
                    <a:pt x="1" y="6"/>
                    <a:pt x="1" y="6"/>
                  </a:cubicBezTo>
                  <a:cubicBezTo>
                    <a:pt x="2" y="6"/>
                    <a:pt x="2" y="6"/>
                    <a:pt x="3" y="6"/>
                  </a:cubicBezTo>
                  <a:cubicBezTo>
                    <a:pt x="3" y="7"/>
                    <a:pt x="3" y="7"/>
                    <a:pt x="3" y="7"/>
                  </a:cubicBezTo>
                  <a:cubicBezTo>
                    <a:pt x="4" y="7"/>
                    <a:pt x="4" y="7"/>
                    <a:pt x="4" y="7"/>
                  </a:cubicBezTo>
                  <a:cubicBezTo>
                    <a:pt x="4" y="6"/>
                    <a:pt x="4" y="6"/>
                    <a:pt x="4" y="6"/>
                  </a:cubicBezTo>
                  <a:cubicBezTo>
                    <a:pt x="4" y="6"/>
                    <a:pt x="5" y="6"/>
                    <a:pt x="5" y="6"/>
                  </a:cubicBezTo>
                  <a:cubicBezTo>
                    <a:pt x="5" y="6"/>
                    <a:pt x="5" y="6"/>
                    <a:pt x="5" y="6"/>
                  </a:cubicBezTo>
                  <a:cubicBezTo>
                    <a:pt x="6" y="6"/>
                    <a:pt x="6" y="6"/>
                    <a:pt x="6" y="6"/>
                  </a:cubicBezTo>
                  <a:cubicBezTo>
                    <a:pt x="6" y="5"/>
                    <a:pt x="6" y="5"/>
                    <a:pt x="6" y="5"/>
                  </a:cubicBezTo>
                  <a:cubicBezTo>
                    <a:pt x="6" y="5"/>
                    <a:pt x="6" y="4"/>
                    <a:pt x="6" y="4"/>
                  </a:cubicBezTo>
                  <a:lnTo>
                    <a:pt x="7" y="4"/>
                  </a:lnTo>
                  <a:close/>
                  <a:moveTo>
                    <a:pt x="5" y="4"/>
                  </a:moveTo>
                  <a:cubicBezTo>
                    <a:pt x="5" y="5"/>
                    <a:pt x="4" y="6"/>
                    <a:pt x="3" y="6"/>
                  </a:cubicBezTo>
                  <a:cubicBezTo>
                    <a:pt x="2" y="6"/>
                    <a:pt x="1" y="5"/>
                    <a:pt x="1" y="4"/>
                  </a:cubicBezTo>
                  <a:cubicBezTo>
                    <a:pt x="1" y="2"/>
                    <a:pt x="2" y="1"/>
                    <a:pt x="3" y="1"/>
                  </a:cubicBezTo>
                  <a:cubicBezTo>
                    <a:pt x="4" y="1"/>
                    <a:pt x="5" y="2"/>
                    <a:pt x="5" y="4"/>
                  </a:cubicBez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grpSp>
      <p:grpSp>
        <p:nvGrpSpPr>
          <p:cNvPr id="22" name="Group 67"/>
          <p:cNvGrpSpPr/>
          <p:nvPr/>
        </p:nvGrpSpPr>
        <p:grpSpPr>
          <a:xfrm>
            <a:off x="5755743" y="3626711"/>
            <a:ext cx="391739" cy="421589"/>
            <a:chOff x="4184650" y="3094038"/>
            <a:chExt cx="166688" cy="179388"/>
          </a:xfrm>
          <a:solidFill>
            <a:schemeClr val="bg1"/>
          </a:solidFill>
        </p:grpSpPr>
        <p:sp>
          <p:nvSpPr>
            <p:cNvPr id="23" name="Freeform 42"/>
            <p:cNvSpPr>
              <a:spLocks noEditPoints="1"/>
            </p:cNvSpPr>
            <p:nvPr/>
          </p:nvSpPr>
          <p:spPr bwMode="auto">
            <a:xfrm>
              <a:off x="4184650" y="3094038"/>
              <a:ext cx="166688" cy="179388"/>
            </a:xfrm>
            <a:custGeom>
              <a:avLst/>
              <a:gdLst/>
              <a:ahLst/>
              <a:cxnLst>
                <a:cxn ang="0">
                  <a:pos x="25" y="17"/>
                </a:cxn>
                <a:cxn ang="0">
                  <a:pos x="22" y="25"/>
                </a:cxn>
                <a:cxn ang="0">
                  <a:pos x="21" y="20"/>
                </a:cxn>
                <a:cxn ang="0">
                  <a:pos x="19" y="18"/>
                </a:cxn>
                <a:cxn ang="0">
                  <a:pos x="19" y="18"/>
                </a:cxn>
                <a:cxn ang="0">
                  <a:pos x="17" y="18"/>
                </a:cxn>
                <a:cxn ang="0">
                  <a:pos x="16" y="21"/>
                </a:cxn>
                <a:cxn ang="0">
                  <a:pos x="15" y="22"/>
                </a:cxn>
                <a:cxn ang="0">
                  <a:pos x="15" y="19"/>
                </a:cxn>
                <a:cxn ang="0">
                  <a:pos x="15" y="18"/>
                </a:cxn>
                <a:cxn ang="0">
                  <a:pos x="15" y="18"/>
                </a:cxn>
                <a:cxn ang="0">
                  <a:pos x="14" y="18"/>
                </a:cxn>
                <a:cxn ang="0">
                  <a:pos x="14" y="19"/>
                </a:cxn>
                <a:cxn ang="0">
                  <a:pos x="14" y="22"/>
                </a:cxn>
                <a:cxn ang="0">
                  <a:pos x="13" y="21"/>
                </a:cxn>
                <a:cxn ang="0">
                  <a:pos x="12" y="18"/>
                </a:cxn>
                <a:cxn ang="0">
                  <a:pos x="10" y="18"/>
                </a:cxn>
                <a:cxn ang="0">
                  <a:pos x="10" y="18"/>
                </a:cxn>
                <a:cxn ang="0">
                  <a:pos x="7" y="20"/>
                </a:cxn>
                <a:cxn ang="0">
                  <a:pos x="7" y="24"/>
                </a:cxn>
                <a:cxn ang="0">
                  <a:pos x="4" y="17"/>
                </a:cxn>
                <a:cxn ang="0">
                  <a:pos x="14" y="6"/>
                </a:cxn>
                <a:cxn ang="0">
                  <a:pos x="14" y="8"/>
                </a:cxn>
                <a:cxn ang="0">
                  <a:pos x="16" y="8"/>
                </a:cxn>
                <a:cxn ang="0">
                  <a:pos x="17" y="7"/>
                </a:cxn>
                <a:cxn ang="0">
                  <a:pos x="20" y="6"/>
                </a:cxn>
                <a:cxn ang="0">
                  <a:pos x="22" y="5"/>
                </a:cxn>
                <a:cxn ang="0">
                  <a:pos x="22" y="3"/>
                </a:cxn>
                <a:cxn ang="0">
                  <a:pos x="20" y="2"/>
                </a:cxn>
                <a:cxn ang="0">
                  <a:pos x="17" y="1"/>
                </a:cxn>
                <a:cxn ang="0">
                  <a:pos x="16" y="0"/>
                </a:cxn>
                <a:cxn ang="0">
                  <a:pos x="14" y="1"/>
                </a:cxn>
                <a:cxn ang="0">
                  <a:pos x="14" y="3"/>
                </a:cxn>
                <a:cxn ang="0">
                  <a:pos x="0" y="17"/>
                </a:cxn>
                <a:cxn ang="0">
                  <a:pos x="15" y="31"/>
                </a:cxn>
                <a:cxn ang="0">
                  <a:pos x="29" y="17"/>
                </a:cxn>
                <a:cxn ang="0">
                  <a:pos x="25" y="17"/>
                </a:cxn>
                <a:cxn ang="0">
                  <a:pos x="19" y="22"/>
                </a:cxn>
                <a:cxn ang="0">
                  <a:pos x="19" y="22"/>
                </a:cxn>
                <a:cxn ang="0">
                  <a:pos x="19" y="26"/>
                </a:cxn>
                <a:cxn ang="0">
                  <a:pos x="19" y="26"/>
                </a:cxn>
                <a:cxn ang="0">
                  <a:pos x="19" y="22"/>
                </a:cxn>
                <a:cxn ang="0">
                  <a:pos x="19" y="22"/>
                </a:cxn>
                <a:cxn ang="0">
                  <a:pos x="10" y="22"/>
                </a:cxn>
                <a:cxn ang="0">
                  <a:pos x="10" y="26"/>
                </a:cxn>
                <a:cxn ang="0">
                  <a:pos x="9" y="26"/>
                </a:cxn>
                <a:cxn ang="0">
                  <a:pos x="9" y="22"/>
                </a:cxn>
                <a:cxn ang="0">
                  <a:pos x="10" y="22"/>
                </a:cxn>
              </a:cxnLst>
              <a:rect l="0" t="0" r="r" b="b"/>
              <a:pathLst>
                <a:path w="29" h="31">
                  <a:moveTo>
                    <a:pt x="25" y="17"/>
                  </a:moveTo>
                  <a:cubicBezTo>
                    <a:pt x="25" y="20"/>
                    <a:pt x="24" y="23"/>
                    <a:pt x="22" y="25"/>
                  </a:cubicBezTo>
                  <a:cubicBezTo>
                    <a:pt x="22" y="22"/>
                    <a:pt x="22" y="20"/>
                    <a:pt x="21" y="20"/>
                  </a:cubicBezTo>
                  <a:cubicBezTo>
                    <a:pt x="21" y="18"/>
                    <a:pt x="19" y="18"/>
                    <a:pt x="19" y="18"/>
                  </a:cubicBezTo>
                  <a:cubicBezTo>
                    <a:pt x="19" y="18"/>
                    <a:pt x="19" y="18"/>
                    <a:pt x="19" y="18"/>
                  </a:cubicBezTo>
                  <a:cubicBezTo>
                    <a:pt x="17" y="18"/>
                    <a:pt x="17" y="18"/>
                    <a:pt x="17" y="18"/>
                  </a:cubicBezTo>
                  <a:cubicBezTo>
                    <a:pt x="16" y="21"/>
                    <a:pt x="16" y="21"/>
                    <a:pt x="16" y="21"/>
                  </a:cubicBezTo>
                  <a:cubicBezTo>
                    <a:pt x="15" y="22"/>
                    <a:pt x="15" y="22"/>
                    <a:pt x="15" y="22"/>
                  </a:cubicBezTo>
                  <a:cubicBezTo>
                    <a:pt x="15" y="19"/>
                    <a:pt x="15" y="19"/>
                    <a:pt x="15" y="19"/>
                  </a:cubicBezTo>
                  <a:cubicBezTo>
                    <a:pt x="15" y="19"/>
                    <a:pt x="15" y="18"/>
                    <a:pt x="15" y="18"/>
                  </a:cubicBezTo>
                  <a:cubicBezTo>
                    <a:pt x="15" y="18"/>
                    <a:pt x="15" y="18"/>
                    <a:pt x="15" y="18"/>
                  </a:cubicBezTo>
                  <a:cubicBezTo>
                    <a:pt x="14" y="18"/>
                    <a:pt x="14" y="18"/>
                    <a:pt x="14" y="18"/>
                  </a:cubicBezTo>
                  <a:cubicBezTo>
                    <a:pt x="14" y="18"/>
                    <a:pt x="14" y="19"/>
                    <a:pt x="14" y="19"/>
                  </a:cubicBezTo>
                  <a:cubicBezTo>
                    <a:pt x="14" y="22"/>
                    <a:pt x="14" y="22"/>
                    <a:pt x="14" y="22"/>
                  </a:cubicBezTo>
                  <a:cubicBezTo>
                    <a:pt x="13" y="21"/>
                    <a:pt x="13" y="21"/>
                    <a:pt x="13" y="21"/>
                  </a:cubicBezTo>
                  <a:cubicBezTo>
                    <a:pt x="12" y="18"/>
                    <a:pt x="12" y="18"/>
                    <a:pt x="12" y="18"/>
                  </a:cubicBezTo>
                  <a:cubicBezTo>
                    <a:pt x="10" y="18"/>
                    <a:pt x="10" y="18"/>
                    <a:pt x="10" y="18"/>
                  </a:cubicBezTo>
                  <a:cubicBezTo>
                    <a:pt x="10" y="18"/>
                    <a:pt x="10" y="18"/>
                    <a:pt x="10" y="18"/>
                  </a:cubicBezTo>
                  <a:cubicBezTo>
                    <a:pt x="9" y="18"/>
                    <a:pt x="8" y="19"/>
                    <a:pt x="7" y="20"/>
                  </a:cubicBezTo>
                  <a:cubicBezTo>
                    <a:pt x="7" y="20"/>
                    <a:pt x="7" y="22"/>
                    <a:pt x="7" y="24"/>
                  </a:cubicBezTo>
                  <a:cubicBezTo>
                    <a:pt x="5" y="22"/>
                    <a:pt x="4" y="20"/>
                    <a:pt x="4" y="17"/>
                  </a:cubicBezTo>
                  <a:cubicBezTo>
                    <a:pt x="4" y="11"/>
                    <a:pt x="9" y="6"/>
                    <a:pt x="14" y="6"/>
                  </a:cubicBezTo>
                  <a:cubicBezTo>
                    <a:pt x="14" y="8"/>
                    <a:pt x="14" y="8"/>
                    <a:pt x="14" y="8"/>
                  </a:cubicBezTo>
                  <a:cubicBezTo>
                    <a:pt x="14" y="8"/>
                    <a:pt x="15" y="9"/>
                    <a:pt x="16" y="8"/>
                  </a:cubicBezTo>
                  <a:cubicBezTo>
                    <a:pt x="17" y="7"/>
                    <a:pt x="17" y="7"/>
                    <a:pt x="17" y="7"/>
                  </a:cubicBezTo>
                  <a:cubicBezTo>
                    <a:pt x="18" y="7"/>
                    <a:pt x="19" y="6"/>
                    <a:pt x="20" y="6"/>
                  </a:cubicBezTo>
                  <a:cubicBezTo>
                    <a:pt x="22" y="5"/>
                    <a:pt x="22" y="5"/>
                    <a:pt x="22" y="5"/>
                  </a:cubicBezTo>
                  <a:cubicBezTo>
                    <a:pt x="22" y="4"/>
                    <a:pt x="22" y="4"/>
                    <a:pt x="22" y="3"/>
                  </a:cubicBezTo>
                  <a:cubicBezTo>
                    <a:pt x="20" y="2"/>
                    <a:pt x="20" y="2"/>
                    <a:pt x="20" y="2"/>
                  </a:cubicBezTo>
                  <a:cubicBezTo>
                    <a:pt x="19" y="2"/>
                    <a:pt x="18" y="1"/>
                    <a:pt x="17" y="1"/>
                  </a:cubicBezTo>
                  <a:cubicBezTo>
                    <a:pt x="16" y="0"/>
                    <a:pt x="16" y="0"/>
                    <a:pt x="16" y="0"/>
                  </a:cubicBezTo>
                  <a:cubicBezTo>
                    <a:pt x="15" y="0"/>
                    <a:pt x="14" y="0"/>
                    <a:pt x="14" y="1"/>
                  </a:cubicBezTo>
                  <a:cubicBezTo>
                    <a:pt x="14" y="3"/>
                    <a:pt x="14" y="3"/>
                    <a:pt x="14" y="3"/>
                  </a:cubicBezTo>
                  <a:cubicBezTo>
                    <a:pt x="7" y="3"/>
                    <a:pt x="0" y="9"/>
                    <a:pt x="0" y="17"/>
                  </a:cubicBezTo>
                  <a:cubicBezTo>
                    <a:pt x="0" y="24"/>
                    <a:pt x="7" y="31"/>
                    <a:pt x="15" y="31"/>
                  </a:cubicBezTo>
                  <a:cubicBezTo>
                    <a:pt x="22" y="31"/>
                    <a:pt x="29" y="24"/>
                    <a:pt x="29" y="17"/>
                  </a:cubicBezTo>
                  <a:lnTo>
                    <a:pt x="25" y="17"/>
                  </a:lnTo>
                  <a:close/>
                  <a:moveTo>
                    <a:pt x="19" y="22"/>
                  </a:moveTo>
                  <a:cubicBezTo>
                    <a:pt x="19" y="22"/>
                    <a:pt x="19" y="22"/>
                    <a:pt x="19" y="22"/>
                  </a:cubicBezTo>
                  <a:cubicBezTo>
                    <a:pt x="19" y="26"/>
                    <a:pt x="19" y="26"/>
                    <a:pt x="19" y="26"/>
                  </a:cubicBezTo>
                  <a:cubicBezTo>
                    <a:pt x="19" y="26"/>
                    <a:pt x="19" y="26"/>
                    <a:pt x="19" y="26"/>
                  </a:cubicBezTo>
                  <a:cubicBezTo>
                    <a:pt x="19" y="22"/>
                    <a:pt x="19" y="22"/>
                    <a:pt x="19" y="22"/>
                  </a:cubicBezTo>
                  <a:cubicBezTo>
                    <a:pt x="19" y="22"/>
                    <a:pt x="19" y="22"/>
                    <a:pt x="19" y="22"/>
                  </a:cubicBezTo>
                  <a:close/>
                  <a:moveTo>
                    <a:pt x="10" y="22"/>
                  </a:moveTo>
                  <a:cubicBezTo>
                    <a:pt x="10" y="26"/>
                    <a:pt x="10" y="26"/>
                    <a:pt x="10" y="26"/>
                  </a:cubicBezTo>
                  <a:cubicBezTo>
                    <a:pt x="10" y="26"/>
                    <a:pt x="9" y="26"/>
                    <a:pt x="9" y="26"/>
                  </a:cubicBezTo>
                  <a:cubicBezTo>
                    <a:pt x="9" y="22"/>
                    <a:pt x="9" y="22"/>
                    <a:pt x="9" y="22"/>
                  </a:cubicBezTo>
                  <a:cubicBezTo>
                    <a:pt x="9" y="22"/>
                    <a:pt x="9" y="22"/>
                    <a:pt x="10" y="22"/>
                  </a:cubicBez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sp>
          <p:nvSpPr>
            <p:cNvPr id="24" name="Oval 43"/>
            <p:cNvSpPr>
              <a:spLocks noChangeArrowheads="1"/>
            </p:cNvSpPr>
            <p:nvPr/>
          </p:nvSpPr>
          <p:spPr bwMode="auto">
            <a:xfrm>
              <a:off x="4248150" y="3157538"/>
              <a:ext cx="39688" cy="34925"/>
            </a:xfrm>
            <a:prstGeom prst="ellipse">
              <a:avLst/>
            </a:prstGeom>
            <a:grpFill/>
            <a:ln w="9525">
              <a:noFill/>
              <a:round/>
            </a:ln>
          </p:spPr>
          <p:txBody>
            <a:bodyPr vert="horz" wrap="square" lIns="91440" tIns="45720" rIns="91440" bIns="45720" numCol="1" anchor="t" anchorCtr="0" compatLnSpc="1"/>
            <a:lstStyle/>
            <a:p>
              <a:endParaRPr lang="en-US">
                <a:cs typeface="+mn-ea"/>
                <a:sym typeface="+mn-lt"/>
              </a:endParaRPr>
            </a:p>
          </p:txBody>
        </p:sp>
      </p:grpSp>
      <p:sp>
        <p:nvSpPr>
          <p:cNvPr id="25" name="Freeform 8"/>
          <p:cNvSpPr/>
          <p:nvPr/>
        </p:nvSpPr>
        <p:spPr bwMode="auto">
          <a:xfrm>
            <a:off x="5437212" y="2388769"/>
            <a:ext cx="1080000" cy="1080000"/>
          </a:xfrm>
          <a:custGeom>
            <a:avLst/>
            <a:gdLst/>
            <a:ahLst/>
            <a:cxnLst>
              <a:cxn ang="0">
                <a:pos x="385" y="156"/>
              </a:cxn>
              <a:cxn ang="0">
                <a:pos x="255" y="11"/>
              </a:cxn>
              <a:cxn ang="0">
                <a:pos x="206" y="1"/>
              </a:cxn>
              <a:cxn ang="0">
                <a:pos x="155" y="5"/>
              </a:cxn>
              <a:cxn ang="0">
                <a:pos x="10" y="134"/>
              </a:cxn>
              <a:cxn ang="0">
                <a:pos x="1" y="184"/>
              </a:cxn>
              <a:cxn ang="0">
                <a:pos x="5" y="234"/>
              </a:cxn>
              <a:cxn ang="0">
                <a:pos x="134" y="379"/>
              </a:cxn>
              <a:cxn ang="0">
                <a:pos x="184" y="389"/>
              </a:cxn>
              <a:cxn ang="0">
                <a:pos x="234" y="385"/>
              </a:cxn>
              <a:cxn ang="0">
                <a:pos x="379" y="255"/>
              </a:cxn>
              <a:cxn ang="0">
                <a:pos x="388" y="206"/>
              </a:cxn>
              <a:cxn ang="0">
                <a:pos x="385" y="156"/>
              </a:cxn>
            </a:cxnLst>
            <a:rect l="0" t="0" r="r" b="b"/>
            <a:pathLst>
              <a:path w="389" h="390">
                <a:moveTo>
                  <a:pt x="385" y="156"/>
                </a:moveTo>
                <a:cubicBezTo>
                  <a:pt x="371" y="88"/>
                  <a:pt x="321" y="32"/>
                  <a:pt x="255" y="11"/>
                </a:cubicBezTo>
                <a:cubicBezTo>
                  <a:pt x="239" y="5"/>
                  <a:pt x="223" y="2"/>
                  <a:pt x="206" y="1"/>
                </a:cubicBezTo>
                <a:cubicBezTo>
                  <a:pt x="188" y="0"/>
                  <a:pt x="171" y="2"/>
                  <a:pt x="155" y="5"/>
                </a:cubicBezTo>
                <a:cubicBezTo>
                  <a:pt x="87" y="19"/>
                  <a:pt x="32" y="69"/>
                  <a:pt x="10" y="134"/>
                </a:cubicBezTo>
                <a:cubicBezTo>
                  <a:pt x="5" y="150"/>
                  <a:pt x="2" y="167"/>
                  <a:pt x="1" y="184"/>
                </a:cubicBezTo>
                <a:cubicBezTo>
                  <a:pt x="0" y="201"/>
                  <a:pt x="1" y="218"/>
                  <a:pt x="5" y="234"/>
                </a:cubicBezTo>
                <a:cubicBezTo>
                  <a:pt x="19" y="302"/>
                  <a:pt x="68" y="358"/>
                  <a:pt x="134" y="379"/>
                </a:cubicBezTo>
                <a:cubicBezTo>
                  <a:pt x="150" y="384"/>
                  <a:pt x="166" y="388"/>
                  <a:pt x="184" y="389"/>
                </a:cubicBezTo>
                <a:cubicBezTo>
                  <a:pt x="201" y="390"/>
                  <a:pt x="218" y="388"/>
                  <a:pt x="234" y="385"/>
                </a:cubicBezTo>
                <a:cubicBezTo>
                  <a:pt x="302" y="371"/>
                  <a:pt x="357" y="321"/>
                  <a:pt x="379" y="255"/>
                </a:cubicBezTo>
                <a:cubicBezTo>
                  <a:pt x="384" y="240"/>
                  <a:pt x="387" y="223"/>
                  <a:pt x="388" y="206"/>
                </a:cubicBezTo>
                <a:cubicBezTo>
                  <a:pt x="389" y="189"/>
                  <a:pt x="388" y="172"/>
                  <a:pt x="385" y="156"/>
                </a:cubicBezTo>
                <a:close/>
              </a:path>
            </a:pathLst>
          </a:custGeom>
          <a:solidFill>
            <a:srgbClr val="FDFDFE"/>
          </a:solidFill>
          <a:ln w="28575">
            <a:solidFill>
              <a:schemeClr val="accent2">
                <a:lumMod val="20000"/>
                <a:lumOff val="80000"/>
              </a:schemeClr>
            </a:solidFill>
            <a:round/>
          </a:ln>
        </p:spPr>
        <p:txBody>
          <a:bodyPr vert="horz" wrap="square" lIns="91440" tIns="45720" rIns="91440" bIns="45720" numCol="1" anchor="t" anchorCtr="0" compatLnSpc="1"/>
          <a:lstStyle/>
          <a:p>
            <a:pPr algn="ctr"/>
            <a:r>
              <a:rPr 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选刊方法</a:t>
            </a:r>
            <a:endParaRPr 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7" name="TextBox 75"/>
          <p:cNvSpPr txBox="1"/>
          <p:nvPr/>
        </p:nvSpPr>
        <p:spPr>
          <a:xfrm>
            <a:off x="1563793" y="1945640"/>
            <a:ext cx="2925233" cy="1543685"/>
          </a:xfrm>
          <a:prstGeom prst="rect">
            <a:avLst/>
          </a:prstGeom>
          <a:noFill/>
        </p:spPr>
        <p:txBody>
          <a:bodyPr wrap="square" lIns="0" tIns="0" rIns="0" bIns="0" rtlCol="0" anchor="t">
            <a:spAutoFit/>
          </a:bodyPr>
          <a:lstStyle/>
          <a:p>
            <a:pPr lvl="0" algn="l">
              <a:lnSpc>
                <a:spcPct val="140000"/>
              </a:lnSpc>
            </a:pPr>
            <a:r>
              <a:rPr lang="en-US" altLang="zh-CN" b="1" dirty="0">
                <a:solidFill>
                  <a:srgbClr val="C70019"/>
                </a:solidFill>
                <a:latin typeface="微软雅黑" panose="020B0503020204020204" pitchFamily="34" charset="-122"/>
                <a:ea typeface="微软雅黑" panose="020B0503020204020204" pitchFamily="34" charset="-122"/>
                <a:cs typeface="+mn-ea"/>
                <a:sym typeface="+mn-lt"/>
              </a:rPr>
              <a:t>             </a:t>
            </a:r>
            <a:r>
              <a:rPr lang="en-US" altLang="zh-CN" b="1" dirty="0">
                <a:solidFill>
                  <a:schemeClr val="accent1">
                    <a:lumMod val="75000"/>
                  </a:schemeClr>
                </a:solidFill>
                <a:latin typeface="微软雅黑" panose="020B0503020204020204" pitchFamily="34" charset="-122"/>
                <a:ea typeface="微软雅黑" panose="020B0503020204020204" pitchFamily="34" charset="-122"/>
                <a:cs typeface="+mn-ea"/>
                <a:sym typeface="+mn-lt"/>
              </a:rPr>
              <a:t> </a:t>
            </a:r>
            <a:r>
              <a:rPr lang="en-US" altLang="zh-CN" b="1" dirty="0">
                <a:solidFill>
                  <a:srgbClr val="0070C0"/>
                </a:solidFill>
                <a:latin typeface="微软雅黑" panose="020B0503020204020204" pitchFamily="34" charset="-122"/>
                <a:ea typeface="微软雅黑" panose="020B0503020204020204" pitchFamily="34" charset="-122"/>
                <a:cs typeface="+mn-ea"/>
                <a:sym typeface="+mn-lt"/>
              </a:rPr>
              <a:t>  </a:t>
            </a:r>
            <a:r>
              <a:rPr lang="zh-CN" altLang="en-US" sz="2135" b="1" dirty="0">
                <a:solidFill>
                  <a:srgbClr val="0070C0"/>
                </a:solidFill>
                <a:latin typeface="微软雅黑" panose="020B0503020204020204" pitchFamily="34" charset="-122"/>
                <a:ea typeface="微软雅黑" panose="020B0503020204020204" pitchFamily="34" charset="-122"/>
                <a:cs typeface="+mn-ea"/>
                <a:sym typeface="+mn-lt"/>
              </a:rPr>
              <a:t>经验法</a:t>
            </a:r>
            <a:endParaRPr lang="zh-CN" altLang="en-US" sz="2135" b="1" dirty="0">
              <a:solidFill>
                <a:srgbClr val="C70019"/>
              </a:solidFill>
              <a:latin typeface="微软雅黑" panose="020B0503020204020204" pitchFamily="34" charset="-122"/>
              <a:ea typeface="微软雅黑" panose="020B0503020204020204" pitchFamily="34" charset="-122"/>
              <a:cs typeface="+mn-ea"/>
              <a:sym typeface="+mn-lt"/>
            </a:endParaRPr>
          </a:p>
          <a:p>
            <a:pPr lvl="0" algn="ctr">
              <a:lnSpc>
                <a:spcPct val="140000"/>
              </a:lnSpc>
            </a:pPr>
            <a:r>
              <a:rPr lang="zh-CN" altLang="en-US" sz="1600" dirty="0">
                <a:solidFill>
                  <a:srgbClr val="000000">
                    <a:lumMod val="75000"/>
                    <a:lumOff val="25000"/>
                  </a:srgbClr>
                </a:solidFill>
                <a:ea typeface="微软雅黑" panose="020B0503020204020204" pitchFamily="34" charset="-122"/>
                <a:cs typeface="+mn-ea"/>
                <a:sym typeface="+mn-lt"/>
              </a:rPr>
              <a:t>         知己知彼，百战不殆。</a:t>
            </a:r>
            <a:endParaRPr lang="zh-CN" altLang="en-US" sz="1600" dirty="0">
              <a:solidFill>
                <a:srgbClr val="000000">
                  <a:lumMod val="75000"/>
                  <a:lumOff val="25000"/>
                </a:srgbClr>
              </a:solidFill>
              <a:ea typeface="微软雅黑" panose="020B0503020204020204" pitchFamily="34" charset="-122"/>
              <a:cs typeface="+mn-ea"/>
              <a:sym typeface="+mn-lt"/>
            </a:endParaRPr>
          </a:p>
          <a:p>
            <a:pPr lvl="0" indent="0" algn="ctr">
              <a:lnSpc>
                <a:spcPct val="150000"/>
              </a:lnSpc>
              <a:buClr>
                <a:schemeClr val="tx1"/>
              </a:buClr>
              <a:buFont typeface="Wingdings" panose="05000000000000000000" pitchFamily="2" charset="2"/>
              <a:buNone/>
            </a:pPr>
            <a:r>
              <a:rPr lang="zh-CN" altLang="en-US" sz="1600" dirty="0">
                <a:solidFill>
                  <a:srgbClr val="000000">
                    <a:lumMod val="75000"/>
                    <a:lumOff val="25000"/>
                  </a:srgbClr>
                </a:solidFill>
                <a:ea typeface="微软雅黑" panose="020B0503020204020204" pitchFamily="34" charset="-122"/>
                <a:cs typeface="+mn-ea"/>
                <a:sym typeface="+mn-lt"/>
              </a:rPr>
              <a:t>根据自己和身边人以往选刊投稿的经验，选择不易拒稿的期刊。</a:t>
            </a:r>
            <a:endParaRPr lang="zh-CN" altLang="en-US" sz="1200" dirty="0">
              <a:solidFill>
                <a:srgbClr val="000000">
                  <a:lumMod val="75000"/>
                  <a:lumOff val="25000"/>
                </a:srgbClr>
              </a:solidFill>
              <a:ea typeface="微软雅黑" panose="020B0503020204020204" pitchFamily="34" charset="-122"/>
              <a:cs typeface="+mn-ea"/>
              <a:sym typeface="+mn-lt"/>
            </a:endParaRPr>
          </a:p>
        </p:txBody>
      </p:sp>
      <p:sp>
        <p:nvSpPr>
          <p:cNvPr id="45" name="TextBox 75"/>
          <p:cNvSpPr txBox="1"/>
          <p:nvPr/>
        </p:nvSpPr>
        <p:spPr>
          <a:xfrm>
            <a:off x="7573433" y="2084493"/>
            <a:ext cx="2988733" cy="1067435"/>
          </a:xfrm>
          <a:prstGeom prst="rect">
            <a:avLst/>
          </a:prstGeom>
          <a:noFill/>
        </p:spPr>
        <p:txBody>
          <a:bodyPr wrap="square" lIns="0" tIns="0" rIns="0" bIns="0" rtlCol="0" anchor="t">
            <a:spAutoFit/>
          </a:bodyPr>
          <a:lstStyle/>
          <a:p>
            <a:pPr lvl="0" algn="ctr"/>
            <a:r>
              <a:rPr lang="zh-CN" altLang="en-US" sz="2135" b="1" dirty="0">
                <a:solidFill>
                  <a:schemeClr val="bg1">
                    <a:lumMod val="50000"/>
                  </a:schemeClr>
                </a:solidFill>
                <a:latin typeface="微软雅黑" panose="020B0503020204020204" pitchFamily="34" charset="-122"/>
                <a:ea typeface="微软雅黑" panose="020B0503020204020204" pitchFamily="34" charset="-122"/>
                <a:cs typeface="+mn-ea"/>
                <a:sym typeface="+mn-lt"/>
              </a:rPr>
              <a:t>文献法</a:t>
            </a:r>
            <a:endParaRPr lang="zh-CN" altLang="en-US" b="1" dirty="0">
              <a:solidFill>
                <a:srgbClr val="C70019"/>
              </a:solidFill>
              <a:latin typeface="微软雅黑" panose="020B0503020204020204" pitchFamily="34" charset="-122"/>
              <a:ea typeface="微软雅黑" panose="020B0503020204020204" pitchFamily="34" charset="-122"/>
              <a:cs typeface="+mn-ea"/>
              <a:sym typeface="+mn-lt"/>
            </a:endParaRPr>
          </a:p>
          <a:p>
            <a:pPr lvl="0" indent="0">
              <a:lnSpc>
                <a:spcPct val="150000"/>
              </a:lnSpc>
              <a:buFont typeface="Wingdings" panose="05000000000000000000" pitchFamily="2" charset="2"/>
              <a:buNone/>
            </a:pPr>
            <a:r>
              <a:rPr lang="zh-CN" altLang="en-US" sz="1600" dirty="0">
                <a:solidFill>
                  <a:srgbClr val="000000">
                    <a:lumMod val="75000"/>
                    <a:lumOff val="25000"/>
                  </a:srgbClr>
                </a:solidFill>
                <a:latin typeface="Arial" panose="020B0604020202020204"/>
                <a:ea typeface="微软雅黑" panose="020B0503020204020204" pitchFamily="34" charset="-122"/>
                <a:cs typeface="+mn-ea"/>
                <a:sym typeface="+mn-lt"/>
              </a:rPr>
              <a:t>根据你的论文引用的参考文献的期刊来源，进行选刊。</a:t>
            </a:r>
            <a:endParaRPr lang="zh-CN" altLang="en-US" sz="1600" dirty="0">
              <a:solidFill>
                <a:srgbClr val="000000">
                  <a:lumMod val="75000"/>
                  <a:lumOff val="25000"/>
                </a:srgbClr>
              </a:solidFill>
              <a:latin typeface="Arial" panose="020B0604020202020204"/>
              <a:ea typeface="微软雅黑" panose="020B0503020204020204" pitchFamily="34" charset="-122"/>
              <a:cs typeface="+mn-ea"/>
              <a:sym typeface="+mn-lt"/>
            </a:endParaRPr>
          </a:p>
        </p:txBody>
      </p:sp>
      <p:grpSp>
        <p:nvGrpSpPr>
          <p:cNvPr id="4" name="组合 3"/>
          <p:cNvGrpSpPr/>
          <p:nvPr/>
        </p:nvGrpSpPr>
        <p:grpSpPr>
          <a:xfrm>
            <a:off x="4262120" y="4481407"/>
            <a:ext cx="3926840" cy="822113"/>
            <a:chOff x="5034" y="5293"/>
            <a:chExt cx="4638" cy="971"/>
          </a:xfrm>
        </p:grpSpPr>
        <p:sp>
          <p:nvSpPr>
            <p:cNvPr id="26" name="TextBox 74"/>
            <p:cNvSpPr txBox="1"/>
            <p:nvPr/>
          </p:nvSpPr>
          <p:spPr>
            <a:xfrm>
              <a:off x="5034" y="5293"/>
              <a:ext cx="4453" cy="971"/>
            </a:xfrm>
            <a:prstGeom prst="rect">
              <a:avLst/>
            </a:prstGeom>
            <a:noFill/>
          </p:spPr>
          <p:txBody>
            <a:bodyPr wrap="square" lIns="0" tIns="0" rIns="0" bIns="0" rtlCol="0" anchor="t">
              <a:spAutoFit/>
            </a:bodyPr>
            <a:lstStyle/>
            <a:p>
              <a:pPr lvl="0" algn="ctr"/>
              <a:r>
                <a:rPr lang="zh-CN" altLang="en-US" sz="2135" b="1" dirty="0">
                  <a:solidFill>
                    <a:srgbClr val="F69200"/>
                  </a:solidFill>
                  <a:latin typeface="微软雅黑" panose="020B0503020204020204" pitchFamily="34" charset="-122"/>
                  <a:ea typeface="微软雅黑" panose="020B0503020204020204" pitchFamily="34" charset="-122"/>
                  <a:cs typeface="+mn-ea"/>
                  <a:sym typeface="+mn-lt"/>
                </a:rPr>
                <a:t>工具法</a:t>
              </a:r>
              <a:endParaRPr lang="zh-CN" altLang="en-US" sz="2135" b="1" dirty="0">
                <a:solidFill>
                  <a:srgbClr val="F69200"/>
                </a:solidFill>
                <a:latin typeface="微软雅黑" panose="020B0503020204020204" pitchFamily="34" charset="-122"/>
                <a:ea typeface="微软雅黑" panose="020B0503020204020204" pitchFamily="34" charset="-122"/>
                <a:cs typeface="+mn-ea"/>
                <a:sym typeface="+mn-lt"/>
              </a:endParaRPr>
            </a:p>
            <a:p>
              <a:pPr marL="171450" lvl="0" indent="-171450">
                <a:lnSpc>
                  <a:spcPct val="150000"/>
                </a:lnSpc>
                <a:buFont typeface="Wingdings" panose="05000000000000000000" pitchFamily="2" charset="2"/>
                <a:buChar char="l"/>
              </a:pPr>
              <a:endParaRPr lang="zh-CN" altLang="en-US" sz="2135" b="1" dirty="0">
                <a:solidFill>
                  <a:srgbClr val="F69200"/>
                </a:solidFill>
                <a:latin typeface="微软雅黑" panose="020B0503020204020204" pitchFamily="34" charset="-122"/>
                <a:ea typeface="微软雅黑" panose="020B0503020204020204" pitchFamily="34" charset="-122"/>
                <a:cs typeface="+mn-ea"/>
                <a:sym typeface="+mn-lt"/>
              </a:endParaRPr>
            </a:p>
          </p:txBody>
        </p:sp>
        <p:sp>
          <p:nvSpPr>
            <p:cNvPr id="3" name="文本框 2"/>
            <p:cNvSpPr txBox="1"/>
            <p:nvPr/>
          </p:nvSpPr>
          <p:spPr>
            <a:xfrm>
              <a:off x="6306" y="5657"/>
              <a:ext cx="3366" cy="544"/>
            </a:xfrm>
            <a:prstGeom prst="rect">
              <a:avLst/>
            </a:prstGeom>
            <a:noFill/>
          </p:spPr>
          <p:txBody>
            <a:bodyPr wrap="square" rtlCol="0">
              <a:spAutoFit/>
            </a:bodyPr>
            <a:lstStyle/>
            <a:p>
              <a:pPr lvl="0" indent="0">
                <a:lnSpc>
                  <a:spcPct val="150000"/>
                </a:lnSpc>
                <a:buFont typeface="Wingdings" panose="05000000000000000000" pitchFamily="2" charset="2"/>
                <a:buNone/>
              </a:pPr>
              <a:r>
                <a:rPr lang="zh-CN" altLang="en-US" sz="1600" dirty="0">
                  <a:solidFill>
                    <a:srgbClr val="000000">
                      <a:lumMod val="75000"/>
                      <a:lumOff val="25000"/>
                    </a:srgbClr>
                  </a:solidFill>
                  <a:latin typeface="Arial" panose="020B0604020202020204"/>
                  <a:ea typeface="微软雅黑" panose="020B0503020204020204" pitchFamily="34" charset="-122"/>
                  <a:cs typeface="+mn-ea"/>
                  <a:sym typeface="+mn-lt"/>
                </a:rPr>
                <a:t>知网期刊数据检索库</a:t>
              </a:r>
              <a:endParaRPr lang="zh-CN" altLang="en-US" sz="1600" dirty="0">
                <a:solidFill>
                  <a:srgbClr val="000000">
                    <a:lumMod val="75000"/>
                    <a:lumOff val="25000"/>
                  </a:srgbClr>
                </a:solidFill>
                <a:latin typeface="Arial" panose="020B0604020202020204"/>
                <a:ea typeface="微软雅黑" panose="020B0503020204020204" pitchFamily="34" charset="-122"/>
                <a:cs typeface="+mn-ea"/>
                <a:sym typeface="+mn-lt"/>
              </a:endParaRPr>
            </a:p>
          </p:txBody>
        </p:sp>
      </p:grpSp>
      <p:sp>
        <p:nvSpPr>
          <p:cNvPr id="2" name="文本框 1"/>
          <p:cNvSpPr txBox="1"/>
          <p:nvPr/>
        </p:nvSpPr>
        <p:spPr>
          <a:xfrm>
            <a:off x="747395" y="241935"/>
            <a:ext cx="4319905"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写作投稿——选刊方法</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000"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 calcmode="lin" valueType="num">
                                      <p:cBhvr>
                                        <p:cTn id="9" dur="1000" fill="hold"/>
                                        <p:tgtEl>
                                          <p:spTgt spid="30"/>
                                        </p:tgtEl>
                                        <p:attrNameLst>
                                          <p:attrName>style.rotation</p:attrName>
                                        </p:attrNameLst>
                                      </p:cBhvr>
                                      <p:tavLst>
                                        <p:tav tm="0">
                                          <p:val>
                                            <p:fltVal val="360"/>
                                          </p:val>
                                        </p:tav>
                                        <p:tav tm="100000">
                                          <p:val>
                                            <p:fltVal val="0"/>
                                          </p:val>
                                        </p:tav>
                                      </p:tavLst>
                                    </p:anim>
                                    <p:animEffect transition="in" filter="fade">
                                      <p:cBhvr>
                                        <p:cTn id="10" dur="10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0-#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500" fill="hold"/>
                                        <p:tgtEl>
                                          <p:spTgt spid="45"/>
                                        </p:tgtEl>
                                        <p:attrNameLst>
                                          <p:attrName>ppt_x</p:attrName>
                                        </p:attrNameLst>
                                      </p:cBhvr>
                                      <p:tavLst>
                                        <p:tav tm="0">
                                          <p:val>
                                            <p:strVal val="1+#ppt_w/2"/>
                                          </p:val>
                                        </p:tav>
                                        <p:tav tm="100000">
                                          <p:val>
                                            <p:strVal val="#ppt_x"/>
                                          </p:val>
                                        </p:tav>
                                      </p:tavLst>
                                    </p:anim>
                                    <p:anim calcmode="lin" valueType="num">
                                      <p:cBhvr additive="base">
                                        <p:cTn id="22"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747395" y="941016"/>
            <a:ext cx="10507881" cy="5119224"/>
          </a:xfrm>
          <a:prstGeom prst="rect">
            <a:avLst/>
          </a:prstGeom>
          <a:ln>
            <a:solidFill>
              <a:schemeClr val="accent1"/>
            </a:solidFill>
          </a:ln>
        </p:spPr>
      </p:pic>
      <p:sp>
        <p:nvSpPr>
          <p:cNvPr id="32" name="矩形标注"/>
          <p:cNvSpPr/>
          <p:nvPr/>
        </p:nvSpPr>
        <p:spPr>
          <a:xfrm>
            <a:off x="5769605" y="1042749"/>
            <a:ext cx="2485813" cy="438573"/>
          </a:xfrm>
          <a:prstGeom prst="wedgeRectCallout">
            <a:avLst>
              <a:gd name="adj1" fmla="val -51111"/>
              <a:gd name="adj2" fmla="val 149420"/>
            </a:avLst>
          </a:prstGeom>
          <a:noFill/>
          <a:ln>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400">
                <a:solidFill>
                  <a:srgbClr val="FF0000"/>
                </a:solidFill>
              </a:rPr>
              <a:t>文献法查找期刊</a:t>
            </a:r>
            <a:endParaRPr lang="zh-CN" altLang="en-US" sz="2400">
              <a:solidFill>
                <a:srgbClr val="FF0000"/>
              </a:solidFill>
            </a:endParaRPr>
          </a:p>
        </p:txBody>
      </p:sp>
      <p:sp>
        <p:nvSpPr>
          <p:cNvPr id="3" name="矩形 2"/>
          <p:cNvSpPr/>
          <p:nvPr/>
        </p:nvSpPr>
        <p:spPr>
          <a:xfrm>
            <a:off x="11169650" y="167005"/>
            <a:ext cx="851535" cy="7435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4" name="文本框 3"/>
          <p:cNvSpPr txBox="1"/>
          <p:nvPr/>
        </p:nvSpPr>
        <p:spPr>
          <a:xfrm>
            <a:off x="747395" y="241935"/>
            <a:ext cx="3940175"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写作投稿——选刊方法</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1" bldLvl="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选刊1"/>
          <p:cNvPicPr>
            <a:picLocks noChangeAspect="1"/>
          </p:cNvPicPr>
          <p:nvPr/>
        </p:nvPicPr>
        <p:blipFill>
          <a:blip r:embed="rId1"/>
          <a:stretch>
            <a:fillRect/>
          </a:stretch>
        </p:blipFill>
        <p:spPr>
          <a:xfrm>
            <a:off x="170815" y="854287"/>
            <a:ext cx="11733953" cy="2269067"/>
          </a:xfrm>
          <a:prstGeom prst="rect">
            <a:avLst/>
          </a:prstGeom>
          <a:ln>
            <a:solidFill>
              <a:schemeClr val="accent1"/>
            </a:solidFill>
          </a:ln>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43864" y="823772"/>
            <a:ext cx="11280776" cy="4790724"/>
          </a:xfrm>
          <a:prstGeom prst="rect">
            <a:avLst/>
          </a:prstGeom>
          <a:ln>
            <a:solidFill>
              <a:schemeClr val="accent1"/>
            </a:solidFill>
          </a:ln>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63545" y="840014"/>
            <a:ext cx="11389496" cy="5194214"/>
          </a:xfrm>
          <a:prstGeom prst="rect">
            <a:avLst/>
          </a:prstGeom>
          <a:ln>
            <a:solidFill>
              <a:schemeClr val="accent1"/>
            </a:solidFill>
          </a:ln>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989412" y="853793"/>
            <a:ext cx="10031965" cy="4718888"/>
          </a:xfrm>
          <a:prstGeom prst="rect">
            <a:avLst/>
          </a:prstGeom>
          <a:ln>
            <a:solidFill>
              <a:schemeClr val="accent1"/>
            </a:solidFill>
          </a:ln>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556221" y="786902"/>
            <a:ext cx="9816788" cy="5128822"/>
          </a:xfrm>
          <a:prstGeom prst="rect">
            <a:avLst/>
          </a:prstGeom>
          <a:ln>
            <a:solidFill>
              <a:schemeClr val="accent1"/>
            </a:solidFill>
          </a:ln>
        </p:spPr>
      </p:pic>
      <p:sp>
        <p:nvSpPr>
          <p:cNvPr id="3" name="矩形 2"/>
          <p:cNvSpPr/>
          <p:nvPr/>
        </p:nvSpPr>
        <p:spPr>
          <a:xfrm>
            <a:off x="11169650" y="167005"/>
            <a:ext cx="851535" cy="7435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4" name="文本框 3"/>
          <p:cNvSpPr txBox="1"/>
          <p:nvPr/>
        </p:nvSpPr>
        <p:spPr>
          <a:xfrm>
            <a:off x="747395" y="241935"/>
            <a:ext cx="3940175"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写作投稿——选刊方法</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4130478" y="1503363"/>
            <a:ext cx="3969657" cy="3969657"/>
          </a:xfrm>
          <a:prstGeom prst="ellipse">
            <a:avLst/>
          </a:prstGeom>
          <a:noFill/>
          <a:ln w="889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 name="椭圆 2"/>
          <p:cNvSpPr/>
          <p:nvPr/>
        </p:nvSpPr>
        <p:spPr>
          <a:xfrm>
            <a:off x="4618748" y="1431938"/>
            <a:ext cx="889454" cy="88945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200" dirty="0">
                <a:latin typeface="Segoe UI" panose="020B0502040204020203" pitchFamily="34" charset="0"/>
                <a:cs typeface="Segoe UI" panose="020B0502040204020203" pitchFamily="34" charset="0"/>
              </a:rPr>
              <a:t>1</a:t>
            </a:r>
            <a:endParaRPr lang="zh-CN" altLang="en-US" sz="3200" dirty="0">
              <a:latin typeface="Segoe UI" panose="020B0502040204020203" pitchFamily="34" charset="0"/>
              <a:cs typeface="Segoe UI" panose="020B0502040204020203" pitchFamily="34" charset="0"/>
            </a:endParaRPr>
          </a:p>
        </p:txBody>
      </p:sp>
      <p:sp>
        <p:nvSpPr>
          <p:cNvPr id="4" name="椭圆 3"/>
          <p:cNvSpPr/>
          <p:nvPr/>
        </p:nvSpPr>
        <p:spPr>
          <a:xfrm>
            <a:off x="6765954" y="1431938"/>
            <a:ext cx="889454" cy="88945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200" dirty="0">
                <a:latin typeface="Segoe UI" panose="020B0502040204020203" pitchFamily="34" charset="0"/>
                <a:cs typeface="Segoe UI" panose="020B0502040204020203" pitchFamily="34" charset="0"/>
              </a:rPr>
              <a:t>2</a:t>
            </a:r>
            <a:endParaRPr lang="zh-CN" altLang="en-US" sz="3200" dirty="0">
              <a:latin typeface="Segoe UI" panose="020B0502040204020203" pitchFamily="34" charset="0"/>
              <a:cs typeface="Segoe UI" panose="020B0502040204020203" pitchFamily="34" charset="0"/>
            </a:endParaRPr>
          </a:p>
        </p:txBody>
      </p:sp>
      <p:sp>
        <p:nvSpPr>
          <p:cNvPr id="5" name="椭圆 4"/>
          <p:cNvSpPr/>
          <p:nvPr/>
        </p:nvSpPr>
        <p:spPr>
          <a:xfrm>
            <a:off x="3685751" y="3196545"/>
            <a:ext cx="889454" cy="88945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200" dirty="0">
                <a:latin typeface="Segoe UI" panose="020B0502040204020203" pitchFamily="34" charset="0"/>
                <a:cs typeface="Segoe UI" panose="020B0502040204020203" pitchFamily="34" charset="0"/>
              </a:rPr>
              <a:t>6</a:t>
            </a:r>
            <a:endParaRPr lang="zh-CN" altLang="en-US" sz="3200" dirty="0">
              <a:latin typeface="Segoe UI" panose="020B0502040204020203" pitchFamily="34" charset="0"/>
              <a:cs typeface="Segoe UI" panose="020B0502040204020203" pitchFamily="34" charset="0"/>
            </a:endParaRPr>
          </a:p>
        </p:txBody>
      </p:sp>
      <p:sp>
        <p:nvSpPr>
          <p:cNvPr id="6" name="椭圆 5"/>
          <p:cNvSpPr/>
          <p:nvPr/>
        </p:nvSpPr>
        <p:spPr>
          <a:xfrm>
            <a:off x="7655408" y="3196545"/>
            <a:ext cx="889454" cy="88945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200" dirty="0">
                <a:latin typeface="Segoe UI" panose="020B0502040204020203" pitchFamily="34" charset="0"/>
                <a:cs typeface="Segoe UI" panose="020B0502040204020203" pitchFamily="34" charset="0"/>
              </a:rPr>
              <a:t>3</a:t>
            </a:r>
            <a:endParaRPr lang="zh-CN" altLang="en-US" sz="3200" dirty="0">
              <a:latin typeface="Segoe UI" panose="020B0502040204020203" pitchFamily="34" charset="0"/>
              <a:cs typeface="Segoe UI" panose="020B0502040204020203" pitchFamily="34" charset="0"/>
            </a:endParaRPr>
          </a:p>
        </p:txBody>
      </p:sp>
      <p:sp>
        <p:nvSpPr>
          <p:cNvPr id="7" name="椭圆 6"/>
          <p:cNvSpPr/>
          <p:nvPr/>
        </p:nvSpPr>
        <p:spPr>
          <a:xfrm>
            <a:off x="4618748" y="4583566"/>
            <a:ext cx="889454" cy="88945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200" dirty="0">
                <a:latin typeface="Segoe UI" panose="020B0502040204020203" pitchFamily="34" charset="0"/>
                <a:cs typeface="Segoe UI" panose="020B0502040204020203" pitchFamily="34" charset="0"/>
              </a:rPr>
              <a:t>5</a:t>
            </a:r>
            <a:endParaRPr lang="zh-CN" altLang="en-US" sz="3200" dirty="0">
              <a:latin typeface="Segoe UI" panose="020B0502040204020203" pitchFamily="34" charset="0"/>
              <a:cs typeface="Segoe UI" panose="020B0502040204020203" pitchFamily="34" charset="0"/>
            </a:endParaRPr>
          </a:p>
        </p:txBody>
      </p:sp>
      <p:sp>
        <p:nvSpPr>
          <p:cNvPr id="8" name="椭圆 7"/>
          <p:cNvSpPr/>
          <p:nvPr/>
        </p:nvSpPr>
        <p:spPr>
          <a:xfrm>
            <a:off x="6765954" y="4583566"/>
            <a:ext cx="889454" cy="88945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200" dirty="0">
                <a:latin typeface="Segoe UI" panose="020B0502040204020203" pitchFamily="34" charset="0"/>
                <a:cs typeface="Segoe UI" panose="020B0502040204020203" pitchFamily="34" charset="0"/>
              </a:rPr>
              <a:t>4</a:t>
            </a:r>
            <a:endParaRPr lang="zh-CN" altLang="en-US" sz="3200" dirty="0">
              <a:latin typeface="Segoe UI" panose="020B0502040204020203" pitchFamily="34" charset="0"/>
              <a:cs typeface="Segoe UI" panose="020B0502040204020203" pitchFamily="34" charset="0"/>
            </a:endParaRPr>
          </a:p>
        </p:txBody>
      </p:sp>
      <p:sp>
        <p:nvSpPr>
          <p:cNvPr id="9" name="矩形 8"/>
          <p:cNvSpPr/>
          <p:nvPr/>
        </p:nvSpPr>
        <p:spPr>
          <a:xfrm>
            <a:off x="7748164" y="1257956"/>
            <a:ext cx="2418080" cy="1130935"/>
          </a:xfrm>
          <a:prstGeom prst="rect">
            <a:avLst/>
          </a:prstGeom>
        </p:spPr>
        <p:txBody>
          <a:bodyPr wrap="none">
            <a:spAutoFit/>
          </a:bodyPr>
          <a:lstStyle/>
          <a:p>
            <a:pPr algn="l">
              <a:lnSpc>
                <a:spcPct val="130000"/>
              </a:lnSpc>
            </a:pPr>
            <a:r>
              <a:rPr lang="zh-CN" altLang="en-US" sz="2000" b="1" dirty="0">
                <a:solidFill>
                  <a:schemeClr val="accent1"/>
                </a:solidFill>
                <a:latin typeface="微软雅黑" panose="020B0503020204020204" pitchFamily="34" charset="-122"/>
                <a:ea typeface="微软雅黑" panose="020B0503020204020204" pitchFamily="34" charset="-122"/>
              </a:rPr>
              <a:t>审稿意见</a:t>
            </a:r>
            <a:endParaRPr lang="zh-CN" altLang="en-US" sz="2000" b="1" dirty="0">
              <a:solidFill>
                <a:schemeClr val="accent1"/>
              </a:solidFill>
              <a:latin typeface="微软雅黑" panose="020B0503020204020204" pitchFamily="34" charset="-122"/>
              <a:ea typeface="微软雅黑" panose="020B0503020204020204" pitchFamily="34" charset="-122"/>
            </a:endParaRPr>
          </a:p>
          <a:p>
            <a:pPr algn="l">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先投有审稿意见的期刊，</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a:p>
            <a:pPr algn="l">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再选择没有审稿意见的。</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p:txBody>
      </p:sp>
      <p:sp>
        <p:nvSpPr>
          <p:cNvPr id="10" name="矩形 9"/>
          <p:cNvSpPr/>
          <p:nvPr/>
        </p:nvSpPr>
        <p:spPr>
          <a:xfrm>
            <a:off x="8670410" y="3051591"/>
            <a:ext cx="1808480" cy="1130935"/>
          </a:xfrm>
          <a:prstGeom prst="rect">
            <a:avLst/>
          </a:prstGeom>
        </p:spPr>
        <p:txBody>
          <a:bodyPr wrap="none">
            <a:spAutoFit/>
          </a:bodyPr>
          <a:lstStyle/>
          <a:p>
            <a:pPr algn="l">
              <a:lnSpc>
                <a:spcPct val="130000"/>
              </a:lnSpc>
            </a:pPr>
            <a:r>
              <a:rPr lang="zh-CN" altLang="en-US" sz="2000" b="1" dirty="0">
                <a:solidFill>
                  <a:schemeClr val="accent1"/>
                </a:solidFill>
                <a:latin typeface="微软雅黑" panose="020B0503020204020204" pitchFamily="34" charset="-122"/>
                <a:ea typeface="微软雅黑" panose="020B0503020204020204" pitchFamily="34" charset="-122"/>
                <a:sym typeface="+mn-ea"/>
              </a:rPr>
              <a:t>审稿周期</a:t>
            </a:r>
            <a:endParaRPr lang="en-US" altLang="zh-CN" sz="2000" b="1" dirty="0">
              <a:solidFill>
                <a:schemeClr val="accent1"/>
              </a:solidFill>
              <a:latin typeface="微软雅黑" panose="020B0503020204020204" pitchFamily="34" charset="-122"/>
              <a:ea typeface="微软雅黑" panose="020B0503020204020204" pitchFamily="34" charset="-122"/>
            </a:endParaRPr>
          </a:p>
          <a:p>
            <a:pPr algn="l">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先选择审稿周期短</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a:p>
            <a:pPr algn="l">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的，再选择长的。</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p:txBody>
      </p:sp>
      <p:sp>
        <p:nvSpPr>
          <p:cNvPr id="11" name="矩形 10"/>
          <p:cNvSpPr/>
          <p:nvPr/>
        </p:nvSpPr>
        <p:spPr>
          <a:xfrm>
            <a:off x="7741496" y="4797340"/>
            <a:ext cx="2214880" cy="1130935"/>
          </a:xfrm>
          <a:prstGeom prst="rect">
            <a:avLst/>
          </a:prstGeom>
        </p:spPr>
        <p:txBody>
          <a:bodyPr wrap="none">
            <a:spAutoFit/>
          </a:bodyPr>
          <a:lstStyle/>
          <a:p>
            <a:pPr algn="l">
              <a:lnSpc>
                <a:spcPct val="130000"/>
              </a:lnSpc>
            </a:pPr>
            <a:r>
              <a:rPr lang="zh-CN" altLang="en-US" sz="2000" b="1" dirty="0">
                <a:solidFill>
                  <a:schemeClr val="accent1"/>
                </a:solidFill>
                <a:latin typeface="微软雅黑" panose="020B0503020204020204" pitchFamily="34" charset="-122"/>
                <a:ea typeface="微软雅黑" panose="020B0503020204020204" pitchFamily="34" charset="-122"/>
              </a:rPr>
              <a:t>期刊发表周期</a:t>
            </a:r>
            <a:endParaRPr lang="zh-CN" altLang="en-US" sz="2000" b="1" dirty="0">
              <a:solidFill>
                <a:schemeClr val="accent1"/>
              </a:solidFill>
              <a:latin typeface="微软雅黑" panose="020B0503020204020204" pitchFamily="34" charset="-122"/>
              <a:ea typeface="微软雅黑" panose="020B0503020204020204" pitchFamily="34" charset="-122"/>
            </a:endParaRPr>
          </a:p>
          <a:p>
            <a:pPr algn="l">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先选择半月刊，再选择</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a:p>
            <a:pPr algn="l">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月刊最后选择双月刊。</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p:txBody>
      </p:sp>
      <p:sp>
        <p:nvSpPr>
          <p:cNvPr id="12" name="矩形 11"/>
          <p:cNvSpPr/>
          <p:nvPr/>
        </p:nvSpPr>
        <p:spPr>
          <a:xfrm>
            <a:off x="2440904" y="1257956"/>
            <a:ext cx="2011680" cy="1130935"/>
          </a:xfrm>
          <a:prstGeom prst="rect">
            <a:avLst/>
          </a:prstGeom>
        </p:spPr>
        <p:txBody>
          <a:bodyPr wrap="none">
            <a:spAutoFit/>
          </a:bodyPr>
          <a:lstStyle/>
          <a:p>
            <a:pPr algn="r">
              <a:lnSpc>
                <a:spcPct val="130000"/>
              </a:lnSpc>
            </a:pPr>
            <a:r>
              <a:rPr lang="zh-CN" altLang="en-US" sz="2000" b="1" dirty="0">
                <a:solidFill>
                  <a:schemeClr val="accent1"/>
                </a:solidFill>
                <a:latin typeface="微软雅黑" panose="020B0503020204020204" pitchFamily="34" charset="-122"/>
                <a:ea typeface="微软雅黑" panose="020B0503020204020204" pitchFamily="34" charset="-122"/>
              </a:rPr>
              <a:t>期刊熟悉度</a:t>
            </a:r>
            <a:endParaRPr lang="zh-CN" altLang="en-US" sz="2000" b="1" dirty="0">
              <a:solidFill>
                <a:schemeClr val="accent1"/>
              </a:solidFill>
              <a:latin typeface="微软雅黑" panose="020B0503020204020204" pitchFamily="34" charset="-122"/>
              <a:ea typeface="微软雅黑" panose="020B0503020204020204" pitchFamily="34" charset="-122"/>
            </a:endParaRPr>
          </a:p>
          <a:p>
            <a:pPr algn="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先选择熟悉的期刊，</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a:p>
            <a:pPr algn="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后选择陌生期刊。</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p:txBody>
      </p:sp>
      <p:sp>
        <p:nvSpPr>
          <p:cNvPr id="13" name="矩形 12"/>
          <p:cNvSpPr/>
          <p:nvPr/>
        </p:nvSpPr>
        <p:spPr>
          <a:xfrm>
            <a:off x="909320" y="3051810"/>
            <a:ext cx="2713355" cy="1130935"/>
          </a:xfrm>
          <a:prstGeom prst="rect">
            <a:avLst/>
          </a:prstGeom>
        </p:spPr>
        <p:txBody>
          <a:bodyPr wrap="square">
            <a:spAutoFit/>
          </a:bodyPr>
          <a:lstStyle/>
          <a:p>
            <a:pPr algn="r">
              <a:lnSpc>
                <a:spcPct val="130000"/>
              </a:lnSpc>
            </a:pPr>
            <a:r>
              <a:rPr lang="zh-CN" altLang="en-US" sz="2000" b="1" dirty="0">
                <a:solidFill>
                  <a:schemeClr val="accent1"/>
                </a:solidFill>
                <a:latin typeface="微软雅黑" panose="020B0503020204020204" pitchFamily="34" charset="-122"/>
                <a:ea typeface="微软雅黑" panose="020B0503020204020204" pitchFamily="34" charset="-122"/>
              </a:rPr>
              <a:t>投稿时机</a:t>
            </a:r>
            <a:endParaRPr lang="zh-CN" altLang="en-US" sz="2000" b="1" dirty="0">
              <a:solidFill>
                <a:schemeClr val="accent1"/>
              </a:solidFill>
              <a:latin typeface="微软雅黑" panose="020B0503020204020204" pitchFamily="34" charset="-122"/>
              <a:ea typeface="微软雅黑" panose="020B0503020204020204" pitchFamily="34" charset="-122"/>
            </a:endParaRPr>
          </a:p>
          <a:p>
            <a:pPr algn="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4-6月和10-12月投稿“热期”，寒暑期投稿“荒期”。</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p:txBody>
      </p:sp>
      <p:sp>
        <p:nvSpPr>
          <p:cNvPr id="14" name="矩形 13"/>
          <p:cNvSpPr/>
          <p:nvPr/>
        </p:nvSpPr>
        <p:spPr>
          <a:xfrm>
            <a:off x="1280795" y="4797425"/>
            <a:ext cx="3197225" cy="1130935"/>
          </a:xfrm>
          <a:prstGeom prst="rect">
            <a:avLst/>
          </a:prstGeom>
        </p:spPr>
        <p:txBody>
          <a:bodyPr wrap="square">
            <a:spAutoFit/>
          </a:bodyPr>
          <a:lstStyle/>
          <a:p>
            <a:pPr algn="r">
              <a:lnSpc>
                <a:spcPct val="130000"/>
              </a:lnSpc>
            </a:pPr>
            <a:r>
              <a:rPr lang="zh-CN" altLang="en-US" sz="2000" b="1" dirty="0">
                <a:solidFill>
                  <a:schemeClr val="accent1"/>
                </a:solidFill>
                <a:latin typeface="微软雅黑" panose="020B0503020204020204" pitchFamily="34" charset="-122"/>
                <a:ea typeface="微软雅黑" panose="020B0503020204020204" pitchFamily="34" charset="-122"/>
              </a:rPr>
              <a:t>期刊类型</a:t>
            </a:r>
            <a:endParaRPr lang="en-US" altLang="zh-CN" sz="2000" b="1" dirty="0">
              <a:solidFill>
                <a:schemeClr val="accent1"/>
              </a:solidFill>
              <a:latin typeface="微软雅黑" panose="020B0503020204020204" pitchFamily="34" charset="-122"/>
              <a:ea typeface="微软雅黑" panose="020B0503020204020204" pitchFamily="34" charset="-122"/>
            </a:endParaRPr>
          </a:p>
          <a:p>
            <a:pPr algn="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先选择专业期刊，再选择高校期刊，最后选择综合期刊。</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p:txBody>
      </p:sp>
      <p:sp>
        <p:nvSpPr>
          <p:cNvPr id="15" name="文本框 14"/>
          <p:cNvSpPr txBox="1"/>
          <p:nvPr/>
        </p:nvSpPr>
        <p:spPr>
          <a:xfrm>
            <a:off x="747395" y="241935"/>
            <a:ext cx="4438650"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写作投稿——选刊原则</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
        <p:nvSpPr>
          <p:cNvPr id="16" name="灯片编号占位符 15"/>
          <p:cNvSpPr>
            <a:spLocks noGrp="1"/>
          </p:cNvSpPr>
          <p:nvPr>
            <p:ph type="sldNum" sz="quarter" idx="4"/>
          </p:nvPr>
        </p:nvSpPr>
        <p:spPr/>
        <p:txBody>
          <a:bodyPr/>
          <a:lstStyle/>
          <a:p>
            <a:fld id="{48F10FC4-DD5C-4C24-B849-D8A0B2DC9874}" type="slidenum">
              <a:rPr lang="zh-CN" altLang="en-US" smtClean="0"/>
            </a:fld>
            <a:endParaRPr lang="zh-CN" altLang="en-US"/>
          </a:p>
        </p:txBody>
      </p:sp>
      <p:sp>
        <p:nvSpPr>
          <p:cNvPr id="17" name="矩形 16"/>
          <p:cNvSpPr/>
          <p:nvPr/>
        </p:nvSpPr>
        <p:spPr>
          <a:xfrm>
            <a:off x="11171555" y="191135"/>
            <a:ext cx="819150" cy="7105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nvGrpSpPr>
          <p:cNvPr id="18" name="组合 17"/>
          <p:cNvGrpSpPr/>
          <p:nvPr/>
        </p:nvGrpSpPr>
        <p:grpSpPr>
          <a:xfrm>
            <a:off x="5040955" y="2586189"/>
            <a:ext cx="2109705" cy="2109705"/>
            <a:chOff x="4421114" y="2164432"/>
            <a:chExt cx="1582279" cy="1582279"/>
          </a:xfrm>
        </p:grpSpPr>
        <p:sp>
          <p:nvSpPr>
            <p:cNvPr id="19" name="椭圆 18"/>
            <p:cNvSpPr/>
            <p:nvPr/>
          </p:nvSpPr>
          <p:spPr>
            <a:xfrm rot="19842823">
              <a:off x="4421114" y="2164432"/>
              <a:ext cx="1582279" cy="158227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20" name="TextBox 9"/>
            <p:cNvSpPr txBox="1"/>
            <p:nvPr/>
          </p:nvSpPr>
          <p:spPr>
            <a:xfrm>
              <a:off x="4762673" y="2417248"/>
              <a:ext cx="899160" cy="991553"/>
            </a:xfrm>
            <a:prstGeom prst="rect">
              <a:avLst/>
            </a:prstGeom>
            <a:noFill/>
          </p:spPr>
          <p:txBody>
            <a:bodyPr wrap="none" rtlCol="0">
              <a:spAutoFit/>
            </a:bodyPr>
            <a:lstStyle/>
            <a:p>
              <a:pPr algn="ctr"/>
              <a:r>
                <a:rPr lang="zh-CN" sz="4000" dirty="0">
                  <a:solidFill>
                    <a:schemeClr val="bg1"/>
                  </a:solidFill>
                  <a:latin typeface="微软雅黑" panose="020B0503020204020204" pitchFamily="34" charset="-122"/>
                  <a:ea typeface="微软雅黑" panose="020B0503020204020204" pitchFamily="34" charset="-122"/>
                </a:rPr>
                <a:t>选刊</a:t>
              </a:r>
              <a:endParaRPr lang="zh-CN" sz="4000" dirty="0">
                <a:solidFill>
                  <a:schemeClr val="bg1"/>
                </a:solidFill>
                <a:latin typeface="微软雅黑" panose="020B0503020204020204" pitchFamily="34" charset="-122"/>
                <a:ea typeface="微软雅黑" panose="020B0503020204020204" pitchFamily="34" charset="-122"/>
              </a:endParaRPr>
            </a:p>
            <a:p>
              <a:pPr algn="ctr"/>
              <a:r>
                <a:rPr lang="zh-CN" sz="4000" dirty="0">
                  <a:solidFill>
                    <a:schemeClr val="bg1"/>
                  </a:solidFill>
                  <a:latin typeface="微软雅黑" panose="020B0503020204020204" pitchFamily="34" charset="-122"/>
                  <a:ea typeface="微软雅黑" panose="020B0503020204020204" pitchFamily="34" charset="-122"/>
                </a:rPr>
                <a:t>原则</a:t>
              </a:r>
              <a:endParaRPr lang="zh-CN" sz="40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a:gradFill>
            <a:gsLst>
              <a:gs pos="10000">
                <a:schemeClr val="bg1"/>
              </a:gs>
              <a:gs pos="100000">
                <a:schemeClr val="bg1">
                  <a:alpha val="0"/>
                </a:schemeClr>
              </a:gs>
              <a:gs pos="48000">
                <a:schemeClr val="bg1">
                  <a:alpha val="50000"/>
                </a:schemeClr>
              </a:gs>
            </a:gsLst>
            <a:lin ang="5400000" scaled="1"/>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10600030101010101" charset="-122"/>
              <a:ea typeface="等线" panose="02010600030101010101" charset="-122"/>
            </a:endParaRPr>
          </a:p>
        </p:txBody>
      </p:sp>
      <p:pic>
        <p:nvPicPr>
          <p:cNvPr id="5" name="图片 4" descr="C:\Users\Administrator\Desktop\IMG_20190718_154056.jpgIMG_20190718_154056"/>
          <p:cNvPicPr>
            <a:picLocks noChangeAspect="1"/>
          </p:cNvPicPr>
          <p:nvPr/>
        </p:nvPicPr>
        <p:blipFill rotWithShape="1">
          <a:blip r:embed="rId1"/>
          <a:srcRect/>
          <a:stretch>
            <a:fillRect/>
          </a:stretch>
        </p:blipFill>
        <p:spPr>
          <a:xfrm>
            <a:off x="0" y="0"/>
            <a:ext cx="12884785" cy="7274560"/>
          </a:xfrm>
          <a:prstGeom prst="rect">
            <a:avLst/>
          </a:prstGeom>
        </p:spPr>
      </p:pic>
      <p:sp>
        <p:nvSpPr>
          <p:cNvPr id="8" name="文本框 7"/>
          <p:cNvSpPr txBox="1"/>
          <p:nvPr/>
        </p:nvSpPr>
        <p:spPr>
          <a:xfrm>
            <a:off x="4138930" y="2358390"/>
            <a:ext cx="3771900" cy="1383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2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增值应用</a:t>
            </a:r>
            <a:endParaRPr kumimoji="0" lang="zh-CN" altLang="en-US" sz="6000" b="1" i="0" u="none" strike="noStrike" kern="1200" cap="none" spc="2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2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a:t>
            </a:r>
            <a:r>
              <a:rPr kumimoji="0" lang="zh-CN" altLang="en-US" sz="2400" b="1" i="0" u="none" strike="noStrike" kern="1200" cap="none" spc="2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全球学术快报</a:t>
            </a:r>
            <a:endParaRPr kumimoji="0" lang="zh-CN" altLang="en-US" sz="2400" b="1" i="0" u="none" strike="noStrike" kern="1200" cap="none" spc="2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endParaRPr>
          </a:p>
        </p:txBody>
      </p:sp>
      <p:sp>
        <p:nvSpPr>
          <p:cNvPr id="10" name="文本框 9"/>
          <p:cNvSpPr txBox="1"/>
          <p:nvPr/>
        </p:nvSpPr>
        <p:spPr>
          <a:xfrm>
            <a:off x="4919235" y="1443985"/>
            <a:ext cx="2353530"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1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PART 05</a:t>
            </a:r>
            <a:endParaRPr kumimoji="0" lang="zh-CN" altLang="en-US" sz="3200" b="0" i="0" u="none" strike="noStrike" kern="1200" cap="none" spc="1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5924550" y="2171700"/>
            <a:ext cx="3429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图片 4" descr="ziti5"/>
          <p:cNvPicPr>
            <a:picLocks noChangeAspect="1"/>
          </p:cNvPicPr>
          <p:nvPr/>
        </p:nvPicPr>
        <p:blipFill>
          <a:blip r:embed="rId1"/>
          <a:stretch>
            <a:fillRect/>
          </a:stretch>
        </p:blipFill>
        <p:spPr>
          <a:xfrm>
            <a:off x="1515533" y="878417"/>
            <a:ext cx="7247467" cy="1284816"/>
          </a:xfrm>
          <a:prstGeom prst="rect">
            <a:avLst/>
          </a:prstGeom>
          <a:solidFill>
            <a:srgbClr val="FFC000"/>
          </a:solidFill>
          <a:ln w="9525">
            <a:noFill/>
          </a:ln>
        </p:spPr>
      </p:pic>
      <p:pic>
        <p:nvPicPr>
          <p:cNvPr id="14338" name="图片 2"/>
          <p:cNvPicPr>
            <a:picLocks noChangeAspect="1"/>
          </p:cNvPicPr>
          <p:nvPr/>
        </p:nvPicPr>
        <p:blipFill>
          <a:blip r:embed="rId2"/>
          <a:stretch>
            <a:fillRect/>
          </a:stretch>
        </p:blipFill>
        <p:spPr>
          <a:xfrm>
            <a:off x="8153400" y="819151"/>
            <a:ext cx="4673600" cy="6301316"/>
          </a:xfrm>
          <a:prstGeom prst="rect">
            <a:avLst/>
          </a:prstGeom>
          <a:noFill/>
          <a:ln w="9525">
            <a:noFill/>
          </a:ln>
        </p:spPr>
      </p:pic>
      <p:grpSp>
        <p:nvGrpSpPr>
          <p:cNvPr id="10244" name="组合 77"/>
          <p:cNvGrpSpPr/>
          <p:nvPr/>
        </p:nvGrpSpPr>
        <p:grpSpPr>
          <a:xfrm>
            <a:off x="1007111" y="2457027"/>
            <a:ext cx="3503083" cy="914400"/>
            <a:chOff x="878" y="2699"/>
            <a:chExt cx="4344" cy="1181"/>
          </a:xfrm>
        </p:grpSpPr>
        <p:sp>
          <p:nvSpPr>
            <p:cNvPr id="12" name="流程图: 库存数据 11"/>
            <p:cNvSpPr/>
            <p:nvPr/>
          </p:nvSpPr>
          <p:spPr>
            <a:xfrm>
              <a:off x="878" y="2699"/>
              <a:ext cx="3995" cy="1181"/>
            </a:xfrm>
            <a:prstGeom prst="flowChartOnlineStorage">
              <a:avLst/>
            </a:prstGeom>
            <a:solidFill>
              <a:srgbClr val="31BD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665"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rPr>
                <a:t>个性化定制</a:t>
              </a:r>
              <a:endParaRPr kumimoji="0" lang="zh-CN" altLang="en-US" sz="2665"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3" name="椭圆 12"/>
            <p:cNvSpPr/>
            <p:nvPr/>
          </p:nvSpPr>
          <p:spPr>
            <a:xfrm>
              <a:off x="4309" y="2841"/>
              <a:ext cx="913" cy="913"/>
            </a:xfrm>
            <a:prstGeom prst="ellipse">
              <a:avLst/>
            </a:prstGeom>
            <a:solidFill>
              <a:srgbClr val="31BD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200" b="0" i="0" u="none" strike="noStrike" kern="1200" cap="none" spc="0" normalizeH="0" baseline="0" noProof="1">
                  <a:ln>
                    <a:noFill/>
                  </a:ln>
                  <a:solidFill>
                    <a:schemeClr val="lt1"/>
                  </a:solidFill>
                  <a:effectLst/>
                  <a:uLnTx/>
                  <a:uFillTx/>
                  <a:latin typeface="+mn-lt"/>
                  <a:ea typeface="+mn-ea"/>
                  <a:cs typeface="+mn-cs"/>
                </a:rPr>
                <a:t>1</a:t>
              </a:r>
              <a:endParaRPr kumimoji="0" lang="en-US" altLang="zh-CN" sz="3200" b="0" i="0" u="none" strike="noStrike" kern="1200" cap="none" spc="0" normalizeH="0" baseline="0" noProof="1">
                <a:ln>
                  <a:noFill/>
                </a:ln>
                <a:solidFill>
                  <a:schemeClr val="lt1"/>
                </a:solidFill>
                <a:effectLst/>
                <a:uLnTx/>
                <a:uFillTx/>
                <a:latin typeface="+mn-lt"/>
                <a:ea typeface="+mn-ea"/>
                <a:cs typeface="+mn-cs"/>
              </a:endParaRPr>
            </a:p>
          </p:txBody>
        </p:sp>
      </p:grpSp>
      <p:sp>
        <p:nvSpPr>
          <p:cNvPr id="14" name="流程图: 库存数据 13"/>
          <p:cNvSpPr/>
          <p:nvPr/>
        </p:nvSpPr>
        <p:spPr>
          <a:xfrm>
            <a:off x="2531533" y="3512820"/>
            <a:ext cx="3221567" cy="914400"/>
          </a:xfrm>
          <a:prstGeom prst="flowChartOnlineStorage">
            <a:avLst/>
          </a:prstGeom>
          <a:solidFill>
            <a:srgbClr val="FCA80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665"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rPr>
              <a:t>智能推荐</a:t>
            </a:r>
            <a:endParaRPr kumimoji="0" lang="zh-CN" altLang="en-US" sz="2665"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5" name="椭圆 14"/>
          <p:cNvSpPr/>
          <p:nvPr/>
        </p:nvSpPr>
        <p:spPr>
          <a:xfrm>
            <a:off x="5339504" y="3614844"/>
            <a:ext cx="738717" cy="709084"/>
          </a:xfrm>
          <a:prstGeom prst="ellipse">
            <a:avLst/>
          </a:prstGeom>
          <a:solidFill>
            <a:srgbClr val="FCA80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200" b="0" i="0" u="none" strike="noStrike" kern="1200" cap="none" spc="0" normalizeH="0" baseline="0" noProof="1">
                <a:ln>
                  <a:noFill/>
                </a:ln>
                <a:solidFill>
                  <a:schemeClr val="lt1"/>
                </a:solidFill>
                <a:effectLst/>
                <a:uLnTx/>
                <a:uFillTx/>
                <a:latin typeface="+mn-lt"/>
                <a:ea typeface="+mn-ea"/>
                <a:cs typeface="+mn-cs"/>
              </a:rPr>
              <a:t>2</a:t>
            </a:r>
            <a:endParaRPr kumimoji="0" lang="en-US" altLang="zh-CN" sz="3200" b="0" i="0" u="none" strike="noStrike" kern="1200" cap="none" spc="0" normalizeH="0" baseline="0" noProof="1">
              <a:ln>
                <a:noFill/>
              </a:ln>
              <a:solidFill>
                <a:schemeClr val="lt1"/>
              </a:solidFill>
              <a:effectLst/>
              <a:uLnTx/>
              <a:uFillTx/>
              <a:latin typeface="+mn-lt"/>
              <a:ea typeface="+mn-ea"/>
              <a:cs typeface="+mn-cs"/>
            </a:endParaRPr>
          </a:p>
        </p:txBody>
      </p:sp>
      <p:sp>
        <p:nvSpPr>
          <p:cNvPr id="16" name="流程图: 库存数据 15"/>
          <p:cNvSpPr/>
          <p:nvPr/>
        </p:nvSpPr>
        <p:spPr>
          <a:xfrm>
            <a:off x="3773171" y="4598671"/>
            <a:ext cx="3221567" cy="914400"/>
          </a:xfrm>
          <a:prstGeom prst="flowChartOnlineStorage">
            <a:avLst/>
          </a:prstGeom>
          <a:solidFill>
            <a:srgbClr val="FF36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665"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sym typeface="+mn-ea"/>
              </a:rPr>
              <a:t>即时推送</a:t>
            </a:r>
            <a:endParaRPr kumimoji="0" lang="zh-CN" altLang="en-US" sz="2665"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7" name="椭圆 16"/>
          <p:cNvSpPr/>
          <p:nvPr/>
        </p:nvSpPr>
        <p:spPr>
          <a:xfrm>
            <a:off x="6536691" y="4702811"/>
            <a:ext cx="736600" cy="706967"/>
          </a:xfrm>
          <a:prstGeom prst="ellipse">
            <a:avLst/>
          </a:prstGeom>
          <a:solidFill>
            <a:srgbClr val="FF36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200" b="0" i="0" u="none" strike="noStrike" kern="1200" cap="none" spc="0" normalizeH="0" baseline="0" noProof="1">
                <a:ln>
                  <a:noFill/>
                </a:ln>
                <a:solidFill>
                  <a:schemeClr val="lt1"/>
                </a:solidFill>
                <a:effectLst/>
                <a:uLnTx/>
                <a:uFillTx/>
                <a:latin typeface="+mn-lt"/>
                <a:ea typeface="+mn-ea"/>
                <a:cs typeface="+mn-cs"/>
              </a:rPr>
              <a:t>3</a:t>
            </a:r>
            <a:endParaRPr kumimoji="0" lang="en-US" altLang="zh-CN" sz="3200" b="0" i="0" u="none" strike="noStrike" kern="1200" cap="none" spc="0" normalizeH="0" baseline="0" noProof="1">
              <a:ln>
                <a:noFill/>
              </a:ln>
              <a:solidFill>
                <a:schemeClr val="lt1"/>
              </a:solidFill>
              <a:effectLst/>
              <a:uLnTx/>
              <a:uFillTx/>
              <a:latin typeface="+mn-lt"/>
              <a:ea typeface="+mn-ea"/>
              <a:cs typeface="+mn-cs"/>
            </a:endParaRPr>
          </a:p>
        </p:txBody>
      </p:sp>
      <p:sp>
        <p:nvSpPr>
          <p:cNvPr id="45" name="流程图: 库存数据 44"/>
          <p:cNvSpPr/>
          <p:nvPr/>
        </p:nvSpPr>
        <p:spPr>
          <a:xfrm>
            <a:off x="5079577" y="5720080"/>
            <a:ext cx="3221567" cy="914400"/>
          </a:xfrm>
          <a:prstGeom prst="flowChartOnlineStorage">
            <a:avLst/>
          </a:prstGeom>
          <a:solidFill>
            <a:srgbClr val="9891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665"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sym typeface="+mn-ea"/>
              </a:rPr>
              <a:t>跨平台同步</a:t>
            </a:r>
            <a:endParaRPr kumimoji="0" lang="zh-CN" altLang="en-US" sz="2665"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46" name="椭圆 45"/>
          <p:cNvSpPr/>
          <p:nvPr/>
        </p:nvSpPr>
        <p:spPr>
          <a:xfrm>
            <a:off x="7896013" y="5822104"/>
            <a:ext cx="736600" cy="709084"/>
          </a:xfrm>
          <a:prstGeom prst="ellipse">
            <a:avLst/>
          </a:prstGeom>
          <a:solidFill>
            <a:srgbClr val="9891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200" b="0" i="0" u="none" strike="noStrike" kern="1200" cap="none" spc="0" normalizeH="0" baseline="0" noProof="1">
                <a:ln>
                  <a:noFill/>
                </a:ln>
                <a:solidFill>
                  <a:schemeClr val="lt1"/>
                </a:solidFill>
                <a:effectLst/>
                <a:uLnTx/>
                <a:uFillTx/>
                <a:latin typeface="+mn-lt"/>
                <a:ea typeface="+mn-ea"/>
                <a:cs typeface="+mn-cs"/>
              </a:rPr>
              <a:t>4</a:t>
            </a:r>
            <a:endParaRPr kumimoji="0" lang="en-US" altLang="zh-CN" sz="3200" b="0" i="0" u="none" strike="noStrike" kern="1200" cap="none" spc="0" normalizeH="0" baseline="0" noProof="1">
              <a:ln>
                <a:noFill/>
              </a:ln>
              <a:solidFill>
                <a:schemeClr val="lt1"/>
              </a:solidFill>
              <a:effectLst/>
              <a:uLnTx/>
              <a:uFillTx/>
              <a:latin typeface="+mn-lt"/>
              <a:ea typeface="+mn-ea"/>
              <a:cs typeface="+mn-cs"/>
            </a:endParaRPr>
          </a:p>
        </p:txBody>
      </p:sp>
      <p:sp>
        <p:nvSpPr>
          <p:cNvPr id="18" name="文本框 17"/>
          <p:cNvSpPr txBox="1"/>
          <p:nvPr/>
        </p:nvSpPr>
        <p:spPr>
          <a:xfrm>
            <a:off x="739140" y="238125"/>
            <a:ext cx="4438650"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全球学术快报</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
        <p:nvSpPr>
          <p:cNvPr id="19" name="矩形 18"/>
          <p:cNvSpPr/>
          <p:nvPr/>
        </p:nvSpPr>
        <p:spPr>
          <a:xfrm>
            <a:off x="11141710" y="137795"/>
            <a:ext cx="779145" cy="7302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1000" fill="hold"/>
                                        <p:tgtEl>
                                          <p:spTgt spid="14338"/>
                                        </p:tgtEl>
                                        <p:attrNameLst>
                                          <p:attrName>ppt_w</p:attrName>
                                        </p:attrNameLst>
                                      </p:cBhvr>
                                      <p:tavLst>
                                        <p:tav tm="0">
                                          <p:val>
                                            <p:fltVal val="0"/>
                                          </p:val>
                                        </p:tav>
                                        <p:tav tm="100000">
                                          <p:val>
                                            <p:strVal val="#ppt_w"/>
                                          </p:val>
                                        </p:tav>
                                      </p:tavLst>
                                    </p:anim>
                                    <p:anim calcmode="lin" valueType="num">
                                      <p:cBhvr>
                                        <p:cTn id="8" dur="1000" fill="hold"/>
                                        <p:tgtEl>
                                          <p:spTgt spid="14338"/>
                                        </p:tgtEl>
                                        <p:attrNameLst>
                                          <p:attrName>ppt_h</p:attrName>
                                        </p:attrNameLst>
                                      </p:cBhvr>
                                      <p:tavLst>
                                        <p:tav tm="0">
                                          <p:val>
                                            <p:fltVal val="0"/>
                                          </p:val>
                                        </p:tav>
                                        <p:tav tm="100000">
                                          <p:val>
                                            <p:strVal val="#ppt_h"/>
                                          </p:val>
                                        </p:tav>
                                      </p:tavLst>
                                    </p:anim>
                                    <p:anim calcmode="lin" valueType="num">
                                      <p:cBhvr>
                                        <p:cTn id="9" dur="1000" fill="hold"/>
                                        <p:tgtEl>
                                          <p:spTgt spid="1433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33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9"/>
          <p:cNvSpPr txBox="1">
            <a:spLocks noChangeArrowheads="1"/>
          </p:cNvSpPr>
          <p:nvPr/>
        </p:nvSpPr>
        <p:spPr bwMode="auto">
          <a:xfrm>
            <a:off x="1313900" y="1817076"/>
            <a:ext cx="2916237"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i="1">
                <a:solidFill>
                  <a:schemeClr val="tx1">
                    <a:lumMod val="95000"/>
                  </a:schemeClr>
                </a:solidFill>
                <a:latin typeface="FZYongKeTiS" panose="02000500000000000000" pitchFamily="2" charset="-122"/>
                <a:ea typeface="FZYongKeTiS" panose="02000500000000000000" pitchFamily="2" charset="-122"/>
              </a:rPr>
              <a:t>注册</a:t>
            </a:r>
            <a:endParaRPr lang="zh-CN" altLang="en-US" i="1">
              <a:solidFill>
                <a:schemeClr val="tx1">
                  <a:lumMod val="95000"/>
                </a:schemeClr>
              </a:solidFill>
              <a:latin typeface="FZYongKeTiS" panose="02000500000000000000" pitchFamily="2" charset="-122"/>
              <a:ea typeface="FZYongKeTiS" panose="02000500000000000000" pitchFamily="2" charset="-122"/>
            </a:endParaRPr>
          </a:p>
        </p:txBody>
      </p:sp>
      <p:sp>
        <p:nvSpPr>
          <p:cNvPr id="5" name="文本框 6"/>
          <p:cNvSpPr txBox="1">
            <a:spLocks noChangeArrowheads="1"/>
          </p:cNvSpPr>
          <p:nvPr/>
        </p:nvSpPr>
        <p:spPr bwMode="auto">
          <a:xfrm>
            <a:off x="1298024" y="2366351"/>
            <a:ext cx="4437063" cy="89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30000"/>
              </a:lnSpc>
              <a:spcBef>
                <a:spcPct val="0"/>
              </a:spcBef>
              <a:buFont typeface="Arial" panose="020B0604020202020204" pitchFamily="34" charset="0"/>
              <a:buNone/>
            </a:pPr>
            <a:r>
              <a:rPr lang="zh-CN" altLang="en-US" sz="2000" dirty="0">
                <a:solidFill>
                  <a:schemeClr val="tx1">
                    <a:lumMod val="95000"/>
                  </a:schemeClr>
                </a:solidFill>
                <a:latin typeface="微软雅黑" panose="020B0503020204020204" pitchFamily="34" charset="-122"/>
                <a:ea typeface="微软雅黑" panose="020B0503020204020204" pitchFamily="34" charset="-122"/>
              </a:rPr>
              <a:t>注册分为快速注册和普通注册，分别需要手机号和邮箱账号。</a:t>
            </a:r>
            <a:endParaRPr lang="zh-CN" altLang="en-US" sz="2000" dirty="0">
              <a:solidFill>
                <a:schemeClr val="tx1">
                  <a:lumMod val="95000"/>
                </a:schemeClr>
              </a:solidFill>
              <a:latin typeface="微软雅黑" panose="020B0503020204020204" pitchFamily="34" charset="-122"/>
              <a:ea typeface="微软雅黑" panose="020B0503020204020204" pitchFamily="34" charset="-122"/>
            </a:endParaRPr>
          </a:p>
        </p:txBody>
      </p:sp>
      <p:sp>
        <p:nvSpPr>
          <p:cNvPr id="6" name="标题 5121"/>
          <p:cNvSpPr>
            <a:spLocks noGrp="1"/>
          </p:cNvSpPr>
          <p:nvPr/>
        </p:nvSpPr>
        <p:spPr bwMode="auto">
          <a:xfrm>
            <a:off x="1601580" y="729637"/>
            <a:ext cx="4711700" cy="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80000"/>
              </a:lnSpc>
              <a:spcBef>
                <a:spcPct val="0"/>
              </a:spcBef>
              <a:buFont typeface="Arial" panose="020B0604020202020204" pitchFamily="34" charset="0"/>
              <a:buNone/>
            </a:pPr>
            <a:r>
              <a:rPr lang="zh-CN" altLang="en-US" sz="3500" i="1" noProof="1">
                <a:solidFill>
                  <a:schemeClr val="tx1">
                    <a:lumMod val="95000"/>
                  </a:schemeClr>
                </a:solidFill>
                <a:latin typeface="FZYongKeTiS" panose="02000500000000000000" pitchFamily="2" charset="-122"/>
                <a:ea typeface="FZYongKeTiS" panose="02000500000000000000" pitchFamily="2" charset="-122"/>
              </a:rPr>
              <a:t> </a:t>
            </a:r>
            <a:r>
              <a:rPr lang="zh-CN" altLang="en-US" sz="3500" i="1" noProof="1">
                <a:solidFill>
                  <a:schemeClr val="tx1">
                    <a:lumMod val="95000"/>
                  </a:schemeClr>
                </a:solidFill>
                <a:latin typeface="FZYongKeTiS" panose="02000500000000000000" pitchFamily="2" charset="-122"/>
                <a:ea typeface="FZYongKeTiS" panose="02000500000000000000" pitchFamily="2" charset="-122"/>
                <a:sym typeface="+mn-ea"/>
              </a:rPr>
              <a:t>基本操作</a:t>
            </a:r>
            <a:r>
              <a:rPr lang="zh-CN" altLang="zh-CN" sz="3500" i="1" noProof="1">
                <a:solidFill>
                  <a:schemeClr val="tx1">
                    <a:lumMod val="95000"/>
                  </a:schemeClr>
                </a:solidFill>
                <a:latin typeface="FZYongKeTiS" panose="02000500000000000000" pitchFamily="2" charset="-122"/>
                <a:ea typeface="FZYongKeTiS" panose="02000500000000000000" pitchFamily="2" charset="-122"/>
              </a:rPr>
              <a:t>-</a:t>
            </a:r>
            <a:r>
              <a:rPr lang="zh-CN" altLang="en-US" sz="3500" i="1" noProof="1">
                <a:solidFill>
                  <a:schemeClr val="tx1">
                    <a:lumMod val="95000"/>
                  </a:schemeClr>
                </a:solidFill>
                <a:latin typeface="FZYongKeTiS" panose="02000500000000000000" pitchFamily="2" charset="-122"/>
                <a:ea typeface="FZYongKeTiS" panose="02000500000000000000" pitchFamily="2" charset="-122"/>
              </a:rPr>
              <a:t>注册登录 </a:t>
            </a:r>
            <a:endParaRPr lang="zh-CN" altLang="en-US" sz="3500" i="1" noProof="1">
              <a:solidFill>
                <a:schemeClr val="tx1">
                  <a:lumMod val="95000"/>
                </a:schemeClr>
              </a:solidFill>
              <a:latin typeface="FZYongKeTiS" panose="02000500000000000000" pitchFamily="2" charset="-122"/>
              <a:ea typeface="FZYongKeTiS" panose="02000500000000000000" pitchFamily="2" charset="-122"/>
            </a:endParaRPr>
          </a:p>
        </p:txBody>
      </p:sp>
      <p:sp>
        <p:nvSpPr>
          <p:cNvPr id="8" name="文本框 9"/>
          <p:cNvSpPr txBox="1">
            <a:spLocks noChangeArrowheads="1"/>
          </p:cNvSpPr>
          <p:nvPr/>
        </p:nvSpPr>
        <p:spPr bwMode="auto">
          <a:xfrm>
            <a:off x="1313900" y="3737951"/>
            <a:ext cx="2916237"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i="1" dirty="0">
                <a:solidFill>
                  <a:schemeClr val="tx1">
                    <a:lumMod val="95000"/>
                  </a:schemeClr>
                </a:solidFill>
                <a:latin typeface="FZYongKeTiS" panose="02000500000000000000" pitchFamily="2" charset="-122"/>
                <a:ea typeface="FZYongKeTiS" panose="02000500000000000000" pitchFamily="2" charset="-122"/>
              </a:rPr>
              <a:t>登录</a:t>
            </a:r>
            <a:endParaRPr lang="zh-CN" altLang="en-US" i="1" dirty="0">
              <a:solidFill>
                <a:schemeClr val="tx1">
                  <a:lumMod val="95000"/>
                </a:schemeClr>
              </a:solidFill>
              <a:latin typeface="FZYongKeTiS" panose="02000500000000000000" pitchFamily="2" charset="-122"/>
              <a:ea typeface="FZYongKeTiS" panose="02000500000000000000" pitchFamily="2" charset="-122"/>
            </a:endParaRPr>
          </a:p>
        </p:txBody>
      </p:sp>
      <p:sp>
        <p:nvSpPr>
          <p:cNvPr id="9" name="文本框 6"/>
          <p:cNvSpPr txBox="1">
            <a:spLocks noChangeArrowheads="1"/>
          </p:cNvSpPr>
          <p:nvPr/>
        </p:nvSpPr>
        <p:spPr bwMode="auto">
          <a:xfrm>
            <a:off x="1299612" y="4336440"/>
            <a:ext cx="4435475" cy="129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30000"/>
              </a:lnSpc>
              <a:spcBef>
                <a:spcPct val="0"/>
              </a:spcBef>
              <a:buFont typeface="Arial" panose="020B0604020202020204" pitchFamily="34" charset="0"/>
              <a:buNone/>
            </a:pPr>
            <a:r>
              <a:rPr lang="zh-CN" altLang="en-US" sz="2000">
                <a:solidFill>
                  <a:schemeClr val="tx1">
                    <a:lumMod val="95000"/>
                  </a:schemeClr>
                </a:solidFill>
                <a:latin typeface="微软雅黑" panose="020B0503020204020204" pitchFamily="34" charset="-122"/>
                <a:ea typeface="微软雅黑" panose="020B0503020204020204" pitchFamily="34" charset="-122"/>
              </a:rPr>
              <a:t>注册之后可以使用账号登录，也可使用已有的知网账号直接登录。</a:t>
            </a:r>
            <a:endParaRPr lang="zh-CN" altLang="en-US" sz="2000">
              <a:solidFill>
                <a:schemeClr val="tx1">
                  <a:lumMod val="95000"/>
                </a:schemeClr>
              </a:solidFill>
              <a:latin typeface="微软雅黑" panose="020B0503020204020204" pitchFamily="34" charset="-122"/>
              <a:ea typeface="微软雅黑" panose="020B0503020204020204" pitchFamily="34" charset="-122"/>
            </a:endParaRPr>
          </a:p>
          <a:p>
            <a:pPr eaLnBrk="1" hangingPunct="1">
              <a:lnSpc>
                <a:spcPct val="130000"/>
              </a:lnSpc>
              <a:spcBef>
                <a:spcPct val="0"/>
              </a:spcBef>
              <a:buFont typeface="Arial" panose="020B0604020202020204" pitchFamily="34" charset="0"/>
              <a:buNone/>
            </a:pPr>
            <a:r>
              <a:rPr lang="zh-CN" altLang="en-US" sz="2000">
                <a:solidFill>
                  <a:schemeClr val="tx1">
                    <a:lumMod val="95000"/>
                  </a:schemeClr>
                </a:solidFill>
                <a:latin typeface="微软雅黑" panose="020B0503020204020204" pitchFamily="34" charset="-122"/>
                <a:ea typeface="微软雅黑" panose="020B0503020204020204" pitchFamily="34" charset="-122"/>
              </a:rPr>
              <a:t>能够实现一个账号多设备的终端同步。</a:t>
            </a:r>
            <a:endParaRPr lang="zh-CN" altLang="en-US" sz="2000">
              <a:solidFill>
                <a:schemeClr val="tx1">
                  <a:lumMod val="95000"/>
                </a:schemeClr>
              </a:solidFill>
              <a:latin typeface="微软雅黑" panose="020B0503020204020204" pitchFamily="34" charset="-122"/>
              <a:ea typeface="微软雅黑" panose="020B0503020204020204" pitchFamily="34" charset="-122"/>
            </a:endParaRPr>
          </a:p>
        </p:txBody>
      </p:sp>
      <p:grpSp>
        <p:nvGrpSpPr>
          <p:cNvPr id="19" name="组合 18"/>
          <p:cNvGrpSpPr/>
          <p:nvPr/>
        </p:nvGrpSpPr>
        <p:grpSpPr>
          <a:xfrm>
            <a:off x="5765405" y="219076"/>
            <a:ext cx="3328987" cy="6638925"/>
            <a:chOff x="5961353" y="219075"/>
            <a:chExt cx="3328987" cy="6638925"/>
          </a:xfrm>
        </p:grpSpPr>
        <p:pic>
          <p:nvPicPr>
            <p:cNvPr id="11" name="图片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61353" y="219075"/>
              <a:ext cx="3328987" cy="663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2"/>
            <a:stretch>
              <a:fillRect/>
            </a:stretch>
          </p:blipFill>
          <p:spPr>
            <a:xfrm>
              <a:off x="6255016" y="1142999"/>
              <a:ext cx="2685849" cy="4767382"/>
            </a:xfrm>
            <a:prstGeom prst="rect">
              <a:avLst/>
            </a:prstGeom>
          </p:spPr>
        </p:pic>
      </p:grpSp>
      <p:sp>
        <p:nvSpPr>
          <p:cNvPr id="2" name="矩形 1"/>
          <p:cNvSpPr/>
          <p:nvPr/>
        </p:nvSpPr>
        <p:spPr>
          <a:xfrm>
            <a:off x="11125835" y="118110"/>
            <a:ext cx="878205" cy="77914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nvGrpSpPr>
          <p:cNvPr id="18" name="组合 17"/>
          <p:cNvGrpSpPr/>
          <p:nvPr/>
        </p:nvGrpSpPr>
        <p:grpSpPr>
          <a:xfrm>
            <a:off x="8834837" y="219075"/>
            <a:ext cx="3328683" cy="6638925"/>
            <a:chOff x="8160040" y="103797"/>
            <a:chExt cx="3438525" cy="6858000"/>
          </a:xfrm>
        </p:grpSpPr>
        <p:pic>
          <p:nvPicPr>
            <p:cNvPr id="14"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0040" y="103797"/>
              <a:ext cx="3438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6"/>
            <p:cNvPicPr>
              <a:picLocks noChangeAspect="1"/>
            </p:cNvPicPr>
            <p:nvPr/>
          </p:nvPicPr>
          <p:blipFill>
            <a:blip r:embed="rId4"/>
            <a:stretch>
              <a:fillRect/>
            </a:stretch>
          </p:blipFill>
          <p:spPr>
            <a:xfrm>
              <a:off x="8472051" y="1060291"/>
              <a:ext cx="2760359" cy="489963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125835" y="118110"/>
            <a:ext cx="878205" cy="77914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nvGrpSpPr>
          <p:cNvPr id="4" name="组合 3"/>
          <p:cNvGrpSpPr/>
          <p:nvPr/>
        </p:nvGrpSpPr>
        <p:grpSpPr>
          <a:xfrm>
            <a:off x="8369699" y="-565055"/>
            <a:ext cx="4605475" cy="8187511"/>
            <a:chOff x="8010525" y="-724329"/>
            <a:chExt cx="4605475" cy="8187511"/>
          </a:xfrm>
        </p:grpSpPr>
        <p:pic>
          <p:nvPicPr>
            <p:cNvPr id="5"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10525" y="-724329"/>
              <a:ext cx="4605475" cy="818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a:blip r:embed="rId2"/>
            <a:stretch>
              <a:fillRect/>
            </a:stretch>
          </p:blipFill>
          <p:spPr>
            <a:xfrm>
              <a:off x="8882802" y="857563"/>
              <a:ext cx="2794446" cy="4960142"/>
            </a:xfrm>
            <a:prstGeom prst="rect">
              <a:avLst/>
            </a:prstGeom>
          </p:spPr>
        </p:pic>
      </p:grpSp>
      <p:grpSp>
        <p:nvGrpSpPr>
          <p:cNvPr id="7" name="组合 6"/>
          <p:cNvGrpSpPr/>
          <p:nvPr/>
        </p:nvGrpSpPr>
        <p:grpSpPr>
          <a:xfrm>
            <a:off x="5032695" y="-565055"/>
            <a:ext cx="4642221" cy="8187511"/>
            <a:chOff x="4355167" y="-724330"/>
            <a:chExt cx="4605475" cy="8187511"/>
          </a:xfrm>
        </p:grpSpPr>
        <p:pic>
          <p:nvPicPr>
            <p:cNvPr id="8"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355167" y="-724330"/>
              <a:ext cx="4605475" cy="818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3"/>
            <a:stretch>
              <a:fillRect/>
            </a:stretch>
          </p:blipFill>
          <p:spPr>
            <a:xfrm>
              <a:off x="5251167" y="857562"/>
              <a:ext cx="2772326" cy="4960142"/>
            </a:xfrm>
            <a:prstGeom prst="rect">
              <a:avLst/>
            </a:prstGeom>
          </p:spPr>
        </p:pic>
      </p:grpSp>
      <p:grpSp>
        <p:nvGrpSpPr>
          <p:cNvPr id="10" name="组合 9"/>
          <p:cNvGrpSpPr/>
          <p:nvPr/>
        </p:nvGrpSpPr>
        <p:grpSpPr>
          <a:xfrm>
            <a:off x="1821972" y="-565055"/>
            <a:ext cx="4605475" cy="8187511"/>
            <a:chOff x="8010525" y="-724329"/>
            <a:chExt cx="4605475" cy="8187511"/>
          </a:xfrm>
        </p:grpSpPr>
        <p:pic>
          <p:nvPicPr>
            <p:cNvPr id="11"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10525" y="-724329"/>
              <a:ext cx="4605475" cy="818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p:cNvPicPr>
              <a:picLocks noChangeAspect="1"/>
            </p:cNvPicPr>
            <p:nvPr/>
          </p:nvPicPr>
          <p:blipFill>
            <a:blip r:embed="rId4"/>
            <a:stretch>
              <a:fillRect/>
            </a:stretch>
          </p:blipFill>
          <p:spPr>
            <a:xfrm>
              <a:off x="8882802" y="857563"/>
              <a:ext cx="2794446" cy="4960141"/>
            </a:xfrm>
            <a:prstGeom prst="rect">
              <a:avLst/>
            </a:prstGeom>
          </p:spPr>
        </p:pic>
      </p:grpSp>
      <p:sp>
        <p:nvSpPr>
          <p:cNvPr id="14" name="标题 5121"/>
          <p:cNvSpPr>
            <a:spLocks noGrp="1"/>
          </p:cNvSpPr>
          <p:nvPr/>
        </p:nvSpPr>
        <p:spPr>
          <a:xfrm>
            <a:off x="287920" y="2635249"/>
            <a:ext cx="2174677" cy="628651"/>
          </a:xfrm>
          <a:prstGeom prst="rect">
            <a:avLst/>
          </a:prstGeom>
          <a:ln w="9525">
            <a:noFill/>
            <a:miter/>
          </a:ln>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80000"/>
              </a:lnSpc>
              <a:buFont typeface="Arial" panose="020B0604020202020204" pitchFamily="34" charset="0"/>
              <a:buNone/>
              <a:defRPr/>
            </a:pPr>
            <a:r>
              <a:rPr lang="zh-CN" altLang="en-US" sz="3600" i="1" noProof="1">
                <a:latin typeface="FZYongKeTiS" panose="02000500000000000000" pitchFamily="2" charset="-122"/>
                <a:ea typeface="FZYongKeTiS" panose="02000500000000000000" pitchFamily="2" charset="-122"/>
              </a:rPr>
              <a:t>机构关联</a:t>
            </a:r>
            <a:endParaRPr lang="zh-CN" altLang="en-US" sz="3600" i="1" noProof="1">
              <a:latin typeface="FZYongKeTiS" panose="02000500000000000000" pitchFamily="2" charset="-122"/>
              <a:ea typeface="FZYongKeTiS" panose="02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243945" y="206375"/>
            <a:ext cx="695960" cy="6337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文本框 17"/>
          <p:cNvSpPr txBox="1"/>
          <p:nvPr/>
        </p:nvSpPr>
        <p:spPr>
          <a:xfrm>
            <a:off x="9278197" y="256540"/>
            <a:ext cx="2661920" cy="583565"/>
          </a:xfrm>
          <a:prstGeom prst="rect">
            <a:avLst/>
          </a:prstGeom>
          <a:noFill/>
        </p:spPr>
        <p:txBody>
          <a:bodyPr wrap="square" rtlCol="0">
            <a:spAutoFit/>
          </a:bodyPr>
          <a:lstStyle/>
          <a:p>
            <a:r>
              <a:rPr lang="en-US" altLang="zh-CN" sz="3200" b="1">
                <a:solidFill>
                  <a:srgbClr val="FF0000"/>
                </a:solidFill>
              </a:rPr>
              <a:t>www.cnki.net</a:t>
            </a:r>
            <a:endParaRPr lang="en-US" altLang="zh-CN" sz="3200" b="1">
              <a:solidFill>
                <a:srgbClr val="FF0000"/>
              </a:solidFill>
            </a:endParaRPr>
          </a:p>
        </p:txBody>
      </p:sp>
      <p:pic>
        <p:nvPicPr>
          <p:cNvPr id="13" name="图片 12" descr="4"/>
          <p:cNvPicPr>
            <a:picLocks noChangeAspect="1"/>
          </p:cNvPicPr>
          <p:nvPr/>
        </p:nvPicPr>
        <p:blipFill>
          <a:blip r:embed="rId1"/>
          <a:stretch>
            <a:fillRect/>
          </a:stretch>
        </p:blipFill>
        <p:spPr>
          <a:xfrm>
            <a:off x="266670" y="813993"/>
            <a:ext cx="10978727" cy="5242560"/>
          </a:xfrm>
          <a:prstGeom prst="rect">
            <a:avLst/>
          </a:prstGeom>
        </p:spPr>
      </p:pic>
      <p:sp>
        <p:nvSpPr>
          <p:cNvPr id="15" name="文本框 14"/>
          <p:cNvSpPr txBox="1"/>
          <p:nvPr/>
        </p:nvSpPr>
        <p:spPr>
          <a:xfrm>
            <a:off x="747252" y="241858"/>
            <a:ext cx="3215148"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平台首页</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383" y="855831"/>
            <a:ext cx="10545233" cy="5276999"/>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361" y="855831"/>
            <a:ext cx="10183646" cy="565864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9014" y="801447"/>
            <a:ext cx="9848797" cy="4749832"/>
          </a:xfrm>
          <a:prstGeom prst="rect">
            <a:avLst/>
          </a:prstGeom>
          <a:ln>
            <a:solidFill>
              <a:schemeClr val="accent1"/>
            </a:solidFill>
          </a:ln>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6"/>
                                        </p:tgtEl>
                                        <p:attrNameLst>
                                          <p:attrName>ppt_x</p:attrName>
                                        </p:attrNameLst>
                                      </p:cBhvr>
                                      <p:tavLst>
                                        <p:tav tm="0">
                                          <p:val>
                                            <p:strVal val="ppt_x"/>
                                          </p:val>
                                        </p:tav>
                                        <p:tav tm="100000">
                                          <p:val>
                                            <p:strVal val="ppt_x"/>
                                          </p:val>
                                        </p:tav>
                                      </p:tavLst>
                                    </p:anim>
                                    <p:anim calcmode="lin" valueType="num">
                                      <p:cBhvr additive="base">
                                        <p:cTn id="29" dur="500"/>
                                        <p:tgtEl>
                                          <p:spTgt spid="6"/>
                                        </p:tgtEl>
                                        <p:attrNameLst>
                                          <p:attrName>ppt_y</p:attrName>
                                        </p:attrNameLst>
                                      </p:cBhvr>
                                      <p:tavLst>
                                        <p:tav tm="0">
                                          <p:val>
                                            <p:strVal val="ppt_y"/>
                                          </p:val>
                                        </p:tav>
                                        <p:tav tm="100000">
                                          <p:val>
                                            <p:strVal val="1+ppt_h/2"/>
                                          </p:val>
                                        </p:tav>
                                      </p:tavLst>
                                    </p:anim>
                                    <p:set>
                                      <p:cBhvr>
                                        <p:cTn id="30" dur="1" fill="hold">
                                          <p:stCondLst>
                                            <p:cond delay="4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4651168" y="220661"/>
            <a:ext cx="3324225" cy="6637339"/>
            <a:chOff x="7759847" y="220662"/>
            <a:chExt cx="3324225" cy="6637338"/>
          </a:xfrm>
        </p:grpSpPr>
        <p:pic>
          <p:nvPicPr>
            <p:cNvPr id="5" name="图片 6" descr="phon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759847" y="220662"/>
              <a:ext cx="3324225" cy="66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2"/>
            <a:stretch>
              <a:fillRect/>
            </a:stretch>
          </p:blipFill>
          <p:spPr>
            <a:xfrm>
              <a:off x="8045028" y="1145139"/>
              <a:ext cx="2692937" cy="4779963"/>
            </a:xfrm>
            <a:prstGeom prst="rect">
              <a:avLst/>
            </a:prstGeom>
          </p:spPr>
        </p:pic>
      </p:grpSp>
      <p:sp>
        <p:nvSpPr>
          <p:cNvPr id="2" name="矩形 1"/>
          <p:cNvSpPr/>
          <p:nvPr/>
        </p:nvSpPr>
        <p:spPr>
          <a:xfrm>
            <a:off x="4979503" y="2494057"/>
            <a:ext cx="2603255" cy="24803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0" name="图片 79"/>
          <p:cNvPicPr>
            <a:picLocks noChangeAspect="1"/>
          </p:cNvPicPr>
          <p:nvPr/>
        </p:nvPicPr>
        <p:blipFill rotWithShape="1">
          <a:blip r:embed="rId3"/>
          <a:srcRect l="3267" t="29791" r="2469" b="15863"/>
          <a:stretch>
            <a:fillRect/>
          </a:stretch>
        </p:blipFill>
        <p:spPr>
          <a:xfrm>
            <a:off x="5009308" y="2521371"/>
            <a:ext cx="2575849" cy="2635948"/>
          </a:xfrm>
          <a:prstGeom prst="rect">
            <a:avLst/>
          </a:prstGeom>
        </p:spPr>
      </p:pic>
      <p:sp>
        <p:nvSpPr>
          <p:cNvPr id="7" name="内容占位符 52"/>
          <p:cNvSpPr>
            <a:spLocks noGrp="1"/>
          </p:cNvSpPr>
          <p:nvPr/>
        </p:nvSpPr>
        <p:spPr>
          <a:xfrm>
            <a:off x="418892" y="1930401"/>
            <a:ext cx="4133851" cy="1743075"/>
          </a:xfrm>
          <a:prstGeom prst="rect">
            <a:avLst/>
          </a:prstGeom>
          <a:noFill/>
          <a:ln w="9525">
            <a:noFill/>
            <a:miter/>
          </a:ln>
        </p:spPr>
        <p:txBody>
          <a:bodyPr/>
          <a:lstStyle>
            <a:lvl1pPr marL="357505" indent="-357505" algn="just" defTabSz="914400" rtl="0" eaLnBrk="1" latinLnBrk="0" hangingPunct="1">
              <a:lnSpc>
                <a:spcPct val="110000"/>
              </a:lnSpc>
              <a:spcBef>
                <a:spcPts val="600"/>
              </a:spcBef>
              <a:spcAft>
                <a:spcPts val="0"/>
              </a:spcAft>
              <a:buClr>
                <a:schemeClr val="accent1"/>
              </a:buClr>
              <a:buSzPct val="70000"/>
              <a:buFont typeface="Wingdings" panose="05000000000000000000" pitchFamily="2" charset="2"/>
              <a:buChar char="m"/>
              <a:defRPr lang="zh-CN" altLang="en-US" sz="2400" kern="1200" baseline="0" dirty="0" smtClean="0">
                <a:solidFill>
                  <a:schemeClr val="accent1"/>
                </a:solidFill>
                <a:latin typeface="+mn-ea"/>
                <a:ea typeface="+mn-ea"/>
                <a:cs typeface="+mn-cs"/>
              </a:defRPr>
            </a:lvl1pPr>
            <a:lvl2pPr marL="357505" indent="-357505" algn="just" defTabSz="914400" rtl="0" eaLnBrk="1" latinLnBrk="0" hangingPunct="1">
              <a:lnSpc>
                <a:spcPct val="120000"/>
              </a:lnSpc>
              <a:spcBef>
                <a:spcPts val="0"/>
              </a:spcBef>
              <a:spcAft>
                <a:spcPts val="600"/>
              </a:spcAft>
              <a:buClr>
                <a:schemeClr val="accent2">
                  <a:lumMod val="60000"/>
                  <a:lumOff val="40000"/>
                </a:schemeClr>
              </a:buClr>
              <a:buFont typeface="幼圆" panose="02010509060101010101" pitchFamily="49" charset="-122"/>
              <a:buChar char=" "/>
              <a:defRPr sz="1600" kern="1200" baseline="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noProof="1">
              <a:latin typeface="微软雅黑" panose="020B0503020204020204" pitchFamily="34" charset="-122"/>
              <a:ea typeface="微软雅黑" panose="020B0503020204020204" pitchFamily="34" charset="-122"/>
              <a:sym typeface="+mn-ea"/>
            </a:endParaRPr>
          </a:p>
          <a:p>
            <a:pPr>
              <a:defRPr/>
            </a:pPr>
            <a:endParaRPr sz="2000" noProof="1">
              <a:latin typeface="微软雅黑" panose="020B0503020204020204" pitchFamily="34" charset="-122"/>
              <a:ea typeface="微软雅黑" panose="020B0503020204020204" pitchFamily="34" charset="-122"/>
              <a:sym typeface="+mn-ea"/>
            </a:endParaRPr>
          </a:p>
          <a:p>
            <a:pPr>
              <a:defRPr/>
            </a:pPr>
            <a:endParaRPr noProof="1">
              <a:latin typeface="微软雅黑" panose="020B0503020204020204" pitchFamily="34" charset="-122"/>
              <a:ea typeface="微软雅黑" panose="020B0503020204020204" pitchFamily="34" charset="-122"/>
            </a:endParaRPr>
          </a:p>
        </p:txBody>
      </p:sp>
      <p:pic>
        <p:nvPicPr>
          <p:cNvPr id="78" name="图片 77"/>
          <p:cNvPicPr>
            <a:picLocks noChangeAspect="1"/>
          </p:cNvPicPr>
          <p:nvPr/>
        </p:nvPicPr>
        <p:blipFill rotWithShape="1">
          <a:blip r:embed="rId4"/>
          <a:srcRect l="3067" t="29250" r="2809" b="20477"/>
          <a:stretch>
            <a:fillRect/>
          </a:stretch>
        </p:blipFill>
        <p:spPr>
          <a:xfrm>
            <a:off x="4996740" y="2504245"/>
            <a:ext cx="2568781" cy="2435332"/>
          </a:xfrm>
          <a:prstGeom prst="rect">
            <a:avLst/>
          </a:prstGeom>
        </p:spPr>
      </p:pic>
      <p:grpSp>
        <p:nvGrpSpPr>
          <p:cNvPr id="8" name="组合 23"/>
          <p:cNvGrpSpPr/>
          <p:nvPr/>
        </p:nvGrpSpPr>
        <p:grpSpPr bwMode="auto">
          <a:xfrm>
            <a:off x="2760832" y="1024313"/>
            <a:ext cx="1381125" cy="1192213"/>
            <a:chOff x="5767" y="705"/>
            <a:chExt cx="2535" cy="2189"/>
          </a:xfrm>
        </p:grpSpPr>
        <p:sp>
          <p:nvSpPr>
            <p:cNvPr id="9" name="椭圆 8"/>
            <p:cNvSpPr/>
            <p:nvPr/>
          </p:nvSpPr>
          <p:spPr>
            <a:xfrm>
              <a:off x="5878" y="705"/>
              <a:ext cx="2188" cy="2189"/>
            </a:xfrm>
            <a:prstGeom prst="ellipse">
              <a:avLst/>
            </a:prstGeom>
            <a:solidFill>
              <a:schemeClr val="bg1"/>
            </a:solidFill>
            <a:ln w="22225">
              <a:solidFill>
                <a:srgbClr val="F5515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1200" noProof="1">
                <a:solidFill>
                  <a:srgbClr val="FF0000"/>
                </a:solidFill>
                <a:latin typeface="微软雅黑" panose="020B0503020204020204" pitchFamily="34" charset="-122"/>
                <a:ea typeface="微软雅黑" panose="020B0503020204020204" pitchFamily="34" charset="-122"/>
              </a:endParaRPr>
            </a:p>
          </p:txBody>
        </p:sp>
        <p:sp>
          <p:nvSpPr>
            <p:cNvPr id="10" name="文本框 21"/>
            <p:cNvSpPr txBox="1">
              <a:spLocks noChangeArrowheads="1"/>
            </p:cNvSpPr>
            <p:nvPr/>
          </p:nvSpPr>
          <p:spPr bwMode="auto">
            <a:xfrm>
              <a:off x="5767" y="1113"/>
              <a:ext cx="2535" cy="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10000"/>
                </a:lnSpc>
                <a:spcBef>
                  <a:spcPct val="0"/>
                </a:spcBef>
                <a:buFont typeface="Arial" panose="020B0604020202020204" pitchFamily="34" charset="0"/>
                <a:buNone/>
              </a:pPr>
              <a:r>
                <a:rPr lang="en-US" altLang="zh-CN" sz="1800">
                  <a:solidFill>
                    <a:srgbClr val="FF0000"/>
                  </a:solidFill>
                  <a:latin typeface="微软雅黑" panose="020B0503020204020204" pitchFamily="34" charset="-122"/>
                  <a:ea typeface="微软雅黑" panose="020B0503020204020204" pitchFamily="34" charset="-122"/>
                  <a:sym typeface="宋体" panose="02010600030101010101" pitchFamily="2" charset="-122"/>
                </a:rPr>
                <a:t>CNKI</a:t>
              </a:r>
              <a:r>
                <a:rPr lang="zh-CN" altLang="en-US" sz="1800">
                  <a:solidFill>
                    <a:srgbClr val="FF0000"/>
                  </a:solidFill>
                  <a:latin typeface="微软雅黑" panose="020B0503020204020204" pitchFamily="34" charset="-122"/>
                  <a:ea typeface="微软雅黑" panose="020B0503020204020204" pitchFamily="34" charset="-122"/>
                  <a:sym typeface="宋体" panose="02010600030101010101" pitchFamily="2" charset="-122"/>
                </a:rPr>
                <a:t>搜索</a:t>
              </a:r>
              <a:endParaRPr lang="zh-CN" altLang="en-US" sz="180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a:p>
              <a:pPr algn="ctr" eaLnBrk="1" hangingPunct="1">
                <a:lnSpc>
                  <a:spcPct val="110000"/>
                </a:lnSpc>
                <a:spcBef>
                  <a:spcPct val="0"/>
                </a:spcBef>
                <a:buFont typeface="Arial" panose="020B0604020202020204" pitchFamily="34" charset="0"/>
                <a:buNone/>
              </a:pPr>
              <a:r>
                <a:rPr lang="zh-CN" altLang="en-US" sz="1400">
                  <a:solidFill>
                    <a:srgbClr val="FF0000"/>
                  </a:solidFill>
                  <a:latin typeface="微软雅黑" panose="020B0503020204020204" pitchFamily="34" charset="-122"/>
                  <a:ea typeface="微软雅黑" panose="020B0503020204020204" pitchFamily="34" charset="-122"/>
                  <a:sym typeface="宋体" panose="02010600030101010101" pitchFamily="2" charset="-122"/>
                </a:rPr>
                <a:t>全球知识发现</a:t>
              </a:r>
              <a:endParaRPr lang="zh-CN" altLang="en-US" sz="140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a:p>
              <a:pPr algn="ctr" eaLnBrk="1" hangingPunct="1">
                <a:lnSpc>
                  <a:spcPct val="110000"/>
                </a:lnSpc>
                <a:spcBef>
                  <a:spcPct val="0"/>
                </a:spcBef>
                <a:buFont typeface="Arial" panose="020B0604020202020204" pitchFamily="34" charset="0"/>
                <a:buNone/>
              </a:pPr>
              <a:endParaRPr lang="zh-CN" altLang="en-US" sz="1800">
                <a:solidFill>
                  <a:srgbClr val="FF0000"/>
                </a:solidFill>
                <a:latin typeface="微软雅黑" panose="020B0503020204020204" pitchFamily="34" charset="-122"/>
                <a:ea typeface="微软雅黑" panose="020B0503020204020204" pitchFamily="34" charset="-122"/>
              </a:endParaRPr>
            </a:p>
          </p:txBody>
        </p:sp>
      </p:grpSp>
      <p:sp>
        <p:nvSpPr>
          <p:cNvPr id="11" name="同心圆 10"/>
          <p:cNvSpPr/>
          <p:nvPr/>
        </p:nvSpPr>
        <p:spPr>
          <a:xfrm>
            <a:off x="6251368" y="1473405"/>
            <a:ext cx="104775" cy="106363"/>
          </a:xfrm>
          <a:prstGeom prst="donut">
            <a:avLst/>
          </a:prstGeom>
          <a:solidFill>
            <a:srgbClr val="EC59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noProof="1">
              <a:solidFill>
                <a:schemeClr val="tx1"/>
              </a:solidFill>
            </a:endParaRPr>
          </a:p>
        </p:txBody>
      </p:sp>
      <p:cxnSp>
        <p:nvCxnSpPr>
          <p:cNvPr id="12" name="肘形连接符 11"/>
          <p:cNvCxnSpPr>
            <a:stCxn id="11" idx="4"/>
          </p:cNvCxnSpPr>
          <p:nvPr/>
        </p:nvCxnSpPr>
        <p:spPr>
          <a:xfrm rot="5400000">
            <a:off x="5003697" y="521437"/>
            <a:ext cx="241727" cy="2358391"/>
          </a:xfrm>
          <a:prstGeom prst="bentConnector2">
            <a:avLst/>
          </a:prstGeom>
          <a:ln w="12700">
            <a:solidFill>
              <a:srgbClr val="F55156"/>
            </a:solidFill>
          </a:ln>
        </p:spPr>
        <p:style>
          <a:lnRef idx="1">
            <a:schemeClr val="accent1"/>
          </a:lnRef>
          <a:fillRef idx="0">
            <a:schemeClr val="accent1"/>
          </a:fillRef>
          <a:effectRef idx="0">
            <a:schemeClr val="accent1"/>
          </a:effectRef>
          <a:fontRef idx="minor">
            <a:schemeClr val="tx1"/>
          </a:fontRef>
        </p:style>
      </p:cxnSp>
      <p:sp>
        <p:nvSpPr>
          <p:cNvPr id="13" name="同心圆 12"/>
          <p:cNvSpPr/>
          <p:nvPr/>
        </p:nvSpPr>
        <p:spPr>
          <a:xfrm>
            <a:off x="7280068" y="5805488"/>
            <a:ext cx="106363" cy="106363"/>
          </a:xfrm>
          <a:prstGeom prst="donut">
            <a:avLst/>
          </a:prstGeom>
          <a:solidFill>
            <a:srgbClr val="F3BB2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noProof="1">
              <a:solidFill>
                <a:schemeClr val="tx1"/>
              </a:solidFill>
            </a:endParaRPr>
          </a:p>
        </p:txBody>
      </p:sp>
      <p:sp>
        <p:nvSpPr>
          <p:cNvPr id="14" name="同心圆 13"/>
          <p:cNvSpPr/>
          <p:nvPr/>
        </p:nvSpPr>
        <p:spPr>
          <a:xfrm>
            <a:off x="5125829" y="1247501"/>
            <a:ext cx="106363" cy="104775"/>
          </a:xfrm>
          <a:prstGeom prst="donut">
            <a:avLst/>
          </a:prstGeom>
          <a:solidFill>
            <a:srgbClr val="FA8A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noProof="1">
              <a:solidFill>
                <a:schemeClr val="tx1"/>
              </a:solidFill>
            </a:endParaRPr>
          </a:p>
        </p:txBody>
      </p:sp>
      <p:sp>
        <p:nvSpPr>
          <p:cNvPr id="15" name="同心圆 14"/>
          <p:cNvSpPr/>
          <p:nvPr/>
        </p:nvSpPr>
        <p:spPr>
          <a:xfrm>
            <a:off x="4970184" y="3223800"/>
            <a:ext cx="104775" cy="104775"/>
          </a:xfrm>
          <a:prstGeom prst="donut">
            <a:avLst/>
          </a:prstGeom>
          <a:solidFill>
            <a:srgbClr val="02C6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noProof="1">
              <a:solidFill>
                <a:schemeClr val="tx1"/>
              </a:solidFill>
            </a:endParaRPr>
          </a:p>
        </p:txBody>
      </p:sp>
      <p:sp>
        <p:nvSpPr>
          <p:cNvPr id="16" name="同心圆 15"/>
          <p:cNvSpPr/>
          <p:nvPr/>
        </p:nvSpPr>
        <p:spPr>
          <a:xfrm>
            <a:off x="6681580" y="5413375"/>
            <a:ext cx="106363" cy="106363"/>
          </a:xfrm>
          <a:prstGeom prst="donut">
            <a:avLst/>
          </a:prstGeom>
          <a:solidFill>
            <a:srgbClr val="03CE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noProof="1">
              <a:solidFill>
                <a:schemeClr val="tx1"/>
              </a:solidFill>
            </a:endParaRPr>
          </a:p>
        </p:txBody>
      </p:sp>
      <p:sp>
        <p:nvSpPr>
          <p:cNvPr id="17" name="同心圆 16"/>
          <p:cNvSpPr/>
          <p:nvPr/>
        </p:nvSpPr>
        <p:spPr>
          <a:xfrm>
            <a:off x="6010068" y="5405437"/>
            <a:ext cx="106363" cy="104775"/>
          </a:xfrm>
          <a:prstGeom prst="donut">
            <a:avLst/>
          </a:prstGeom>
          <a:solidFill>
            <a:srgbClr val="2DD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noProof="1">
              <a:solidFill>
                <a:schemeClr val="tx1"/>
              </a:solidFill>
            </a:endParaRPr>
          </a:p>
        </p:txBody>
      </p:sp>
      <p:grpSp>
        <p:nvGrpSpPr>
          <p:cNvPr id="18" name="组合 29"/>
          <p:cNvGrpSpPr/>
          <p:nvPr/>
        </p:nvGrpSpPr>
        <p:grpSpPr bwMode="auto">
          <a:xfrm>
            <a:off x="2022267" y="4667251"/>
            <a:ext cx="4046859" cy="1201737"/>
            <a:chOff x="4737" y="7782"/>
            <a:chExt cx="6369" cy="1892"/>
          </a:xfrm>
        </p:grpSpPr>
        <p:sp>
          <p:nvSpPr>
            <p:cNvPr id="19" name="椭圆 18"/>
            <p:cNvSpPr/>
            <p:nvPr/>
          </p:nvSpPr>
          <p:spPr>
            <a:xfrm>
              <a:off x="4817" y="7782"/>
              <a:ext cx="1894" cy="1892"/>
            </a:xfrm>
            <a:prstGeom prst="ellipse">
              <a:avLst/>
            </a:prstGeom>
            <a:solidFill>
              <a:schemeClr val="bg1"/>
            </a:solidFill>
            <a:ln w="22225">
              <a:solidFill>
                <a:srgbClr val="2DD0F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1400" noProof="1">
                <a:solidFill>
                  <a:srgbClr val="179FCD"/>
                </a:solidFill>
                <a:latin typeface="微软雅黑" panose="020B0503020204020204" pitchFamily="34" charset="-122"/>
                <a:ea typeface="微软雅黑" panose="020B0503020204020204" pitchFamily="34" charset="-122"/>
              </a:endParaRPr>
            </a:p>
          </p:txBody>
        </p:sp>
        <p:sp>
          <p:nvSpPr>
            <p:cNvPr id="20" name="文本框 17"/>
            <p:cNvSpPr txBox="1">
              <a:spLocks noChangeArrowheads="1"/>
            </p:cNvSpPr>
            <p:nvPr/>
          </p:nvSpPr>
          <p:spPr bwMode="auto">
            <a:xfrm>
              <a:off x="4737" y="8115"/>
              <a:ext cx="2034" cy="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1600" dirty="0">
                  <a:solidFill>
                    <a:srgbClr val="00B0F0"/>
                  </a:solidFill>
                  <a:latin typeface="微软雅黑" panose="020B0503020204020204" pitchFamily="34" charset="-122"/>
                  <a:ea typeface="微软雅黑" panose="020B0503020204020204" pitchFamily="34" charset="-122"/>
                  <a:sym typeface="宋体" panose="02010600030101010101" pitchFamily="2" charset="-122"/>
                </a:rPr>
                <a:t>图书馆</a:t>
              </a:r>
              <a:endParaRPr lang="zh-CN" altLang="en-US" sz="1600" dirty="0">
                <a:solidFill>
                  <a:srgbClr val="00B0F0"/>
                </a:solidFill>
                <a:latin typeface="微软雅黑" panose="020B0503020204020204" pitchFamily="34" charset="-122"/>
                <a:ea typeface="微软雅黑" panose="020B0503020204020204" pitchFamily="34" charset="-122"/>
                <a:sym typeface="宋体" panose="02010600030101010101" pitchFamily="2" charset="-122"/>
              </a:endParaRPr>
            </a:p>
            <a:p>
              <a:pPr algn="ctr" eaLnBrk="1" hangingPunct="1">
                <a:lnSpc>
                  <a:spcPct val="100000"/>
                </a:lnSpc>
                <a:spcBef>
                  <a:spcPct val="0"/>
                </a:spcBef>
                <a:buFont typeface="Arial" panose="020B0604020202020204" pitchFamily="34" charset="0"/>
                <a:buNone/>
              </a:pPr>
              <a:r>
                <a:rPr lang="zh-CN" altLang="en-US" sz="1200" dirty="0">
                  <a:solidFill>
                    <a:srgbClr val="00B0F0"/>
                  </a:solidFill>
                  <a:latin typeface="微软雅黑" panose="020B0503020204020204" pitchFamily="34" charset="-122"/>
                  <a:ea typeface="微软雅黑" panose="020B0503020204020204" pitchFamily="34" charset="-122"/>
                  <a:sym typeface="宋体" panose="02010600030101010101" pitchFamily="2" charset="-122"/>
                </a:rPr>
                <a:t>学科 会议 项目   期刊  主题 学者 热点</a:t>
              </a:r>
              <a:endParaRPr lang="zh-CN" altLang="en-US" sz="1200" dirty="0">
                <a:solidFill>
                  <a:srgbClr val="00B0F0"/>
                </a:solidFill>
                <a:latin typeface="微软雅黑" panose="020B0503020204020204" pitchFamily="34" charset="-122"/>
                <a:ea typeface="微软雅黑" panose="020B0503020204020204" pitchFamily="34" charset="-122"/>
                <a:sym typeface="宋体" panose="02010600030101010101" pitchFamily="2" charset="-122"/>
              </a:endParaRPr>
            </a:p>
          </p:txBody>
        </p:sp>
        <p:cxnSp>
          <p:nvCxnSpPr>
            <p:cNvPr id="21" name="肘形连接符 20"/>
            <p:cNvCxnSpPr/>
            <p:nvPr/>
          </p:nvCxnSpPr>
          <p:spPr>
            <a:xfrm rot="16200000" flipV="1">
              <a:off x="8690" y="6517"/>
              <a:ext cx="482" cy="4350"/>
            </a:xfrm>
            <a:prstGeom prst="bentConnector2">
              <a:avLst/>
            </a:prstGeom>
            <a:ln w="15875">
              <a:solidFill>
                <a:srgbClr val="2DD0F6"/>
              </a:solidFill>
            </a:ln>
          </p:spPr>
          <p:style>
            <a:lnRef idx="1">
              <a:schemeClr val="accent1"/>
            </a:lnRef>
            <a:fillRef idx="0">
              <a:schemeClr val="accent1"/>
            </a:fillRef>
            <a:effectRef idx="0">
              <a:schemeClr val="accent1"/>
            </a:effectRef>
            <a:fontRef idx="minor">
              <a:schemeClr val="tx1"/>
            </a:fontRef>
          </p:style>
        </p:cxnSp>
      </p:grpSp>
      <p:grpSp>
        <p:nvGrpSpPr>
          <p:cNvPr id="22" name="组合 25"/>
          <p:cNvGrpSpPr/>
          <p:nvPr/>
        </p:nvGrpSpPr>
        <p:grpSpPr bwMode="auto">
          <a:xfrm>
            <a:off x="850693" y="3944936"/>
            <a:ext cx="5882323" cy="1438948"/>
            <a:chOff x="2890" y="6644"/>
            <a:chExt cx="9264" cy="2268"/>
          </a:xfrm>
        </p:grpSpPr>
        <p:sp>
          <p:nvSpPr>
            <p:cNvPr id="23" name="椭圆 22"/>
            <p:cNvSpPr/>
            <p:nvPr/>
          </p:nvSpPr>
          <p:spPr>
            <a:xfrm>
              <a:off x="2890" y="6644"/>
              <a:ext cx="1895" cy="1894"/>
            </a:xfrm>
            <a:prstGeom prst="ellipse">
              <a:avLst/>
            </a:prstGeom>
            <a:solidFill>
              <a:schemeClr val="bg1"/>
            </a:solidFill>
            <a:ln w="22225">
              <a:solidFill>
                <a:srgbClr val="03CE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1400" noProof="1">
                <a:solidFill>
                  <a:srgbClr val="179FCD"/>
                </a:solidFill>
                <a:latin typeface="微软雅黑" panose="020B0503020204020204" pitchFamily="34" charset="-122"/>
                <a:ea typeface="微软雅黑" panose="020B0503020204020204" pitchFamily="34" charset="-122"/>
              </a:endParaRPr>
            </a:p>
          </p:txBody>
        </p:sp>
        <p:sp>
          <p:nvSpPr>
            <p:cNvPr id="24" name="文本框 16"/>
            <p:cNvSpPr txBox="1">
              <a:spLocks noChangeArrowheads="1"/>
            </p:cNvSpPr>
            <p:nvPr/>
          </p:nvSpPr>
          <p:spPr bwMode="auto">
            <a:xfrm>
              <a:off x="2890" y="6987"/>
              <a:ext cx="2034" cy="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1600">
                  <a:solidFill>
                    <a:srgbClr val="1D8D35"/>
                  </a:solidFill>
                  <a:latin typeface="微软雅黑" panose="020B0503020204020204" pitchFamily="34" charset="-122"/>
                  <a:ea typeface="微软雅黑" panose="020B0503020204020204" pitchFamily="34" charset="-122"/>
                </a:rPr>
                <a:t>资料库</a:t>
              </a:r>
              <a:endParaRPr lang="zh-CN" altLang="en-US" sz="1600">
                <a:solidFill>
                  <a:srgbClr val="1D8D35"/>
                </a:solidFill>
                <a:latin typeface="微软雅黑" panose="020B0503020204020204" pitchFamily="34" charset="-122"/>
                <a:ea typeface="微软雅黑" panose="020B0503020204020204" pitchFamily="34" charset="-122"/>
              </a:endParaRPr>
            </a:p>
            <a:p>
              <a:pPr algn="ctr" eaLnBrk="1" hangingPunct="1">
                <a:lnSpc>
                  <a:spcPct val="100000"/>
                </a:lnSpc>
                <a:spcBef>
                  <a:spcPct val="0"/>
                </a:spcBef>
                <a:buFont typeface="Arial" panose="020B0604020202020204" pitchFamily="34" charset="0"/>
                <a:buNone/>
              </a:pPr>
              <a:r>
                <a:rPr lang="zh-CN" altLang="en-US" sz="1200">
                  <a:solidFill>
                    <a:srgbClr val="1D8D35"/>
                  </a:solidFill>
                  <a:latin typeface="微软雅黑" panose="020B0503020204020204" pitchFamily="34" charset="-122"/>
                  <a:ea typeface="微软雅黑" panose="020B0503020204020204" pitchFamily="34" charset="-122"/>
                </a:rPr>
                <a:t>文献下载、阅读、管理</a:t>
              </a:r>
              <a:endParaRPr lang="zh-CN" altLang="en-US" sz="1200">
                <a:solidFill>
                  <a:srgbClr val="1D8D35"/>
                </a:solidFill>
                <a:latin typeface="微软雅黑" panose="020B0503020204020204" pitchFamily="34" charset="-122"/>
                <a:ea typeface="微软雅黑" panose="020B0503020204020204" pitchFamily="34" charset="-122"/>
              </a:endParaRPr>
            </a:p>
          </p:txBody>
        </p:sp>
        <p:cxnSp>
          <p:nvCxnSpPr>
            <p:cNvPr id="25" name="肘形连接符 24"/>
            <p:cNvCxnSpPr/>
            <p:nvPr/>
          </p:nvCxnSpPr>
          <p:spPr>
            <a:xfrm rot="16200000" flipV="1">
              <a:off x="7690" y="4448"/>
              <a:ext cx="1509" cy="7418"/>
            </a:xfrm>
            <a:prstGeom prst="bentConnector2">
              <a:avLst/>
            </a:prstGeom>
            <a:ln w="15875">
              <a:solidFill>
                <a:srgbClr val="56DE57"/>
              </a:solidFill>
            </a:ln>
          </p:spPr>
          <p:style>
            <a:lnRef idx="1">
              <a:schemeClr val="accent1"/>
            </a:lnRef>
            <a:fillRef idx="0">
              <a:schemeClr val="accent1"/>
            </a:fillRef>
            <a:effectRef idx="0">
              <a:schemeClr val="accent1"/>
            </a:effectRef>
            <a:fontRef idx="minor">
              <a:schemeClr val="tx1"/>
            </a:fontRef>
          </p:style>
        </p:cxnSp>
      </p:grpSp>
      <p:grpSp>
        <p:nvGrpSpPr>
          <p:cNvPr id="26" name="组合 30"/>
          <p:cNvGrpSpPr/>
          <p:nvPr/>
        </p:nvGrpSpPr>
        <p:grpSpPr bwMode="auto">
          <a:xfrm>
            <a:off x="3351957" y="5245100"/>
            <a:ext cx="3977003" cy="1201737"/>
            <a:chOff x="6830" y="8692"/>
            <a:chExt cx="6261" cy="1893"/>
          </a:xfrm>
        </p:grpSpPr>
        <p:grpSp>
          <p:nvGrpSpPr>
            <p:cNvPr id="27" name="组合 39"/>
            <p:cNvGrpSpPr/>
            <p:nvPr/>
          </p:nvGrpSpPr>
          <p:grpSpPr bwMode="auto">
            <a:xfrm>
              <a:off x="6830" y="8692"/>
              <a:ext cx="2174" cy="1893"/>
              <a:chOff x="9936" y="7488"/>
              <a:chExt cx="2534" cy="2205"/>
            </a:xfrm>
          </p:grpSpPr>
          <p:sp>
            <p:nvSpPr>
              <p:cNvPr id="29" name="椭圆 28"/>
              <p:cNvSpPr/>
              <p:nvPr/>
            </p:nvSpPr>
            <p:spPr>
              <a:xfrm>
                <a:off x="10103" y="7488"/>
                <a:ext cx="2205" cy="2205"/>
              </a:xfrm>
              <a:prstGeom prst="ellipse">
                <a:avLst/>
              </a:prstGeom>
              <a:solidFill>
                <a:schemeClr val="bg1"/>
              </a:solidFill>
              <a:ln w="22225">
                <a:solidFill>
                  <a:srgbClr val="F3BB2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1400" noProof="1">
                  <a:solidFill>
                    <a:srgbClr val="179FCD"/>
                  </a:solidFill>
                  <a:latin typeface="微软雅黑" panose="020B0503020204020204" pitchFamily="34" charset="-122"/>
                  <a:ea typeface="微软雅黑" panose="020B0503020204020204" pitchFamily="34" charset="-122"/>
                </a:endParaRPr>
              </a:p>
            </p:txBody>
          </p:sp>
          <p:sp>
            <p:nvSpPr>
              <p:cNvPr id="30" name="文本框 18"/>
              <p:cNvSpPr txBox="1">
                <a:spLocks noChangeArrowheads="1"/>
              </p:cNvSpPr>
              <p:nvPr/>
            </p:nvSpPr>
            <p:spPr bwMode="auto">
              <a:xfrm>
                <a:off x="9936" y="7898"/>
                <a:ext cx="2534" cy="1717"/>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10000"/>
                  </a:lnSpc>
                  <a:spcBef>
                    <a:spcPct val="0"/>
                  </a:spcBef>
                  <a:buFont typeface="Arial" panose="020B0604020202020204" pitchFamily="34" charset="0"/>
                  <a:buNone/>
                </a:pPr>
                <a:r>
                  <a:rPr lang="zh-CN" altLang="en-US" sz="1600" dirty="0">
                    <a:solidFill>
                      <a:srgbClr val="FFFF00"/>
                    </a:solidFill>
                    <a:latin typeface="微软雅黑" panose="020B0503020204020204" pitchFamily="34" charset="-122"/>
                    <a:ea typeface="微软雅黑" panose="020B0503020204020204" pitchFamily="34" charset="-122"/>
                  </a:rPr>
                  <a:t>个人管理</a:t>
                </a:r>
                <a:endParaRPr lang="en-US" altLang="zh-CN" sz="1600" dirty="0">
                  <a:solidFill>
                    <a:srgbClr val="FFFF00"/>
                  </a:solidFill>
                  <a:latin typeface="微软雅黑" panose="020B0503020204020204" pitchFamily="34" charset="-122"/>
                  <a:ea typeface="微软雅黑" panose="020B0503020204020204" pitchFamily="34" charset="-122"/>
                </a:endParaRPr>
              </a:p>
              <a:p>
                <a:pPr algn="ctr" eaLnBrk="1" hangingPunct="1">
                  <a:lnSpc>
                    <a:spcPct val="110000"/>
                  </a:lnSpc>
                  <a:spcBef>
                    <a:spcPct val="0"/>
                  </a:spcBef>
                  <a:buFont typeface="Arial" panose="020B0604020202020204" pitchFamily="34" charset="0"/>
                  <a:buNone/>
                </a:pPr>
                <a:r>
                  <a:rPr lang="zh-CN" altLang="en-US" sz="1200" dirty="0">
                    <a:solidFill>
                      <a:srgbClr val="FFFF00"/>
                    </a:solidFill>
                    <a:latin typeface="微软雅黑" panose="020B0503020204020204" pitchFamily="34" charset="-122"/>
                    <a:ea typeface="微软雅黑" panose="020B0503020204020204" pitchFamily="34" charset="-122"/>
                  </a:rPr>
                  <a:t>安全 设置 账户</a:t>
                </a:r>
                <a:endParaRPr lang="en-US" altLang="zh-CN" sz="1200" dirty="0">
                  <a:solidFill>
                    <a:srgbClr val="FFFF00"/>
                  </a:solidFill>
                  <a:latin typeface="微软雅黑" panose="020B0503020204020204" pitchFamily="34" charset="-122"/>
                  <a:ea typeface="微软雅黑" panose="020B0503020204020204" pitchFamily="34" charset="-122"/>
                </a:endParaRPr>
              </a:p>
              <a:p>
                <a:pPr algn="ctr" eaLnBrk="1" hangingPunct="1">
                  <a:lnSpc>
                    <a:spcPct val="110000"/>
                  </a:lnSpc>
                  <a:spcBef>
                    <a:spcPct val="0"/>
                  </a:spcBef>
                  <a:buFont typeface="Arial" panose="020B0604020202020204" pitchFamily="34" charset="0"/>
                  <a:buNone/>
                </a:pPr>
                <a:r>
                  <a:rPr lang="zh-CN" altLang="en-US" sz="1200" dirty="0">
                    <a:solidFill>
                      <a:srgbClr val="FFFF00"/>
                    </a:solidFill>
                    <a:latin typeface="微软雅黑" panose="020B0503020204020204" pitchFamily="34" charset="-122"/>
                    <a:ea typeface="微软雅黑" panose="020B0503020204020204" pitchFamily="34" charset="-122"/>
                  </a:rPr>
                  <a:t>资料</a:t>
                </a:r>
                <a:endParaRPr lang="zh-CN" altLang="en-US" sz="1200" dirty="0">
                  <a:solidFill>
                    <a:srgbClr val="FFFF00"/>
                  </a:solidFill>
                  <a:latin typeface="微软雅黑" panose="020B0503020204020204" pitchFamily="34" charset="-122"/>
                  <a:ea typeface="微软雅黑" panose="020B0503020204020204" pitchFamily="34" charset="-122"/>
                </a:endParaRPr>
              </a:p>
              <a:p>
                <a:pPr algn="ctr" eaLnBrk="1" hangingPunct="1">
                  <a:lnSpc>
                    <a:spcPct val="110000"/>
                  </a:lnSpc>
                  <a:spcBef>
                    <a:spcPct val="0"/>
                  </a:spcBef>
                  <a:buFont typeface="Arial" panose="020B0604020202020204" pitchFamily="34" charset="0"/>
                  <a:buNone/>
                </a:pPr>
                <a:endParaRPr lang="zh-CN" altLang="en-US" sz="1000" dirty="0">
                  <a:solidFill>
                    <a:srgbClr val="FFFF00"/>
                  </a:solidFill>
                  <a:latin typeface="微软雅黑" panose="020B0503020204020204" pitchFamily="34" charset="-122"/>
                  <a:ea typeface="微软雅黑" panose="020B0503020204020204" pitchFamily="34" charset="-122"/>
                </a:endParaRPr>
              </a:p>
            </p:txBody>
          </p:sp>
        </p:grpSp>
        <p:cxnSp>
          <p:nvCxnSpPr>
            <p:cNvPr id="28" name="肘形连接符 27"/>
            <p:cNvCxnSpPr/>
            <p:nvPr/>
          </p:nvCxnSpPr>
          <p:spPr>
            <a:xfrm rot="5400000">
              <a:off x="10952" y="7644"/>
              <a:ext cx="80" cy="4199"/>
            </a:xfrm>
            <a:prstGeom prst="bentConnector2">
              <a:avLst/>
            </a:prstGeom>
            <a:ln w="15875">
              <a:solidFill>
                <a:srgbClr val="F3BB2B"/>
              </a:solidFill>
            </a:ln>
          </p:spPr>
          <p:style>
            <a:lnRef idx="1">
              <a:schemeClr val="accent1"/>
            </a:lnRef>
            <a:fillRef idx="0">
              <a:schemeClr val="accent1"/>
            </a:fillRef>
            <a:effectRef idx="0">
              <a:schemeClr val="accent1"/>
            </a:effectRef>
            <a:fontRef idx="minor">
              <a:schemeClr val="tx1"/>
            </a:fontRef>
          </p:style>
        </p:cxnSp>
      </p:grpSp>
      <p:grpSp>
        <p:nvGrpSpPr>
          <p:cNvPr id="31" name="组合 8"/>
          <p:cNvGrpSpPr/>
          <p:nvPr/>
        </p:nvGrpSpPr>
        <p:grpSpPr bwMode="auto">
          <a:xfrm>
            <a:off x="3945365" y="60396"/>
            <a:ext cx="1290320" cy="1237459"/>
            <a:chOff x="3946" y="3218"/>
            <a:chExt cx="2032" cy="1950"/>
          </a:xfrm>
        </p:grpSpPr>
        <p:grpSp>
          <p:nvGrpSpPr>
            <p:cNvPr id="32" name="组合 24"/>
            <p:cNvGrpSpPr/>
            <p:nvPr/>
          </p:nvGrpSpPr>
          <p:grpSpPr bwMode="auto">
            <a:xfrm>
              <a:off x="3946" y="3218"/>
              <a:ext cx="2032" cy="1854"/>
              <a:chOff x="3239" y="1521"/>
              <a:chExt cx="2368" cy="2161"/>
            </a:xfrm>
          </p:grpSpPr>
          <p:sp>
            <p:nvSpPr>
              <p:cNvPr id="35" name="椭圆 34"/>
              <p:cNvSpPr/>
              <p:nvPr/>
            </p:nvSpPr>
            <p:spPr>
              <a:xfrm>
                <a:off x="3239" y="1521"/>
                <a:ext cx="2162" cy="2161"/>
              </a:xfrm>
              <a:prstGeom prst="ellipse">
                <a:avLst/>
              </a:prstGeom>
              <a:solidFill>
                <a:schemeClr val="bg1"/>
              </a:solidFill>
              <a:ln w="22225">
                <a:solidFill>
                  <a:srgbClr val="FE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1600" noProof="1">
                  <a:solidFill>
                    <a:srgbClr val="FE8709"/>
                  </a:solidFill>
                  <a:latin typeface="微软雅黑" panose="020B0503020204020204" pitchFamily="34" charset="-122"/>
                  <a:ea typeface="微软雅黑" panose="020B0503020204020204" pitchFamily="34" charset="-122"/>
                </a:endParaRPr>
              </a:p>
            </p:txBody>
          </p:sp>
          <p:sp>
            <p:nvSpPr>
              <p:cNvPr id="36" name="文本框 20"/>
              <p:cNvSpPr txBox="1">
                <a:spLocks noChangeArrowheads="1"/>
              </p:cNvSpPr>
              <p:nvPr/>
            </p:nvSpPr>
            <p:spPr bwMode="auto">
              <a:xfrm>
                <a:off x="3519" y="2457"/>
                <a:ext cx="2088" cy="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p>
            </p:txBody>
          </p:sp>
        </p:grpSp>
        <p:cxnSp>
          <p:nvCxnSpPr>
            <p:cNvPr id="33" name="肘形连接符 32"/>
            <p:cNvCxnSpPr/>
            <p:nvPr/>
          </p:nvCxnSpPr>
          <p:spPr>
            <a:xfrm rot="16200000" flipV="1">
              <a:off x="5284" y="4577"/>
              <a:ext cx="1086" cy="95"/>
            </a:xfrm>
            <a:prstGeom prst="bentConnector3">
              <a:avLst>
                <a:gd name="adj1" fmla="val 98073"/>
              </a:avLst>
            </a:prstGeom>
            <a:ln w="15875">
              <a:solidFill>
                <a:srgbClr val="FE7F00"/>
              </a:solidFill>
            </a:ln>
          </p:spPr>
          <p:style>
            <a:lnRef idx="1">
              <a:schemeClr val="accent1"/>
            </a:lnRef>
            <a:fillRef idx="0">
              <a:schemeClr val="accent1"/>
            </a:fillRef>
            <a:effectRef idx="0">
              <a:schemeClr val="accent1"/>
            </a:effectRef>
            <a:fontRef idx="minor">
              <a:schemeClr val="tx1"/>
            </a:fontRef>
          </p:style>
        </p:cxnSp>
        <p:sp>
          <p:nvSpPr>
            <p:cNvPr id="34" name="文本框 2"/>
            <p:cNvSpPr txBox="1">
              <a:spLocks noChangeArrowheads="1"/>
            </p:cNvSpPr>
            <p:nvPr/>
          </p:nvSpPr>
          <p:spPr bwMode="auto">
            <a:xfrm>
              <a:off x="3992" y="3885"/>
              <a:ext cx="1688" cy="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1400" dirty="0">
                  <a:solidFill>
                    <a:srgbClr val="FE8709"/>
                  </a:solidFill>
                  <a:latin typeface="微软雅黑" panose="020B0503020204020204" pitchFamily="34" charset="-122"/>
                  <a:ea typeface="微软雅黑" panose="020B0503020204020204" pitchFamily="34" charset="-122"/>
                  <a:sym typeface="宋体" panose="02010600030101010101" pitchFamily="2" charset="-122"/>
                </a:rPr>
                <a:t>出版物专区</a:t>
              </a:r>
              <a:endParaRPr lang="zh-CN" altLang="en-US" sz="1400" dirty="0">
                <a:latin typeface="Arial" panose="020B0604020202020204" pitchFamily="34" charset="0"/>
                <a:ea typeface="微软雅黑" panose="020B0503020204020204" pitchFamily="34" charset="-122"/>
              </a:endParaRPr>
            </a:p>
          </p:txBody>
        </p:sp>
      </p:grpSp>
      <p:grpSp>
        <p:nvGrpSpPr>
          <p:cNvPr id="37" name="组合 22"/>
          <p:cNvGrpSpPr/>
          <p:nvPr/>
        </p:nvGrpSpPr>
        <p:grpSpPr bwMode="auto">
          <a:xfrm>
            <a:off x="523667" y="2651127"/>
            <a:ext cx="4485640" cy="1201738"/>
            <a:chOff x="2376" y="4607"/>
            <a:chExt cx="7064" cy="1892"/>
          </a:xfrm>
        </p:grpSpPr>
        <p:sp>
          <p:nvSpPr>
            <p:cNvPr id="38" name="椭圆 37"/>
            <p:cNvSpPr/>
            <p:nvPr/>
          </p:nvSpPr>
          <p:spPr>
            <a:xfrm>
              <a:off x="2436" y="4607"/>
              <a:ext cx="1895" cy="1892"/>
            </a:xfrm>
            <a:prstGeom prst="ellipse">
              <a:avLst/>
            </a:prstGeom>
            <a:solidFill>
              <a:schemeClr val="bg1"/>
            </a:solidFill>
            <a:ln w="22225">
              <a:solidFill>
                <a:srgbClr val="2F85D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buFont typeface="Arial" panose="020B0604020202020204" pitchFamily="34" charset="0"/>
                <a:buNone/>
                <a:defRPr/>
              </a:pPr>
              <a:endParaRPr lang="zh-CN" altLang="en-US" sz="1400" noProof="1">
                <a:solidFill>
                  <a:srgbClr val="179FCD"/>
                </a:solidFill>
                <a:latin typeface="微软雅黑" panose="020B0503020204020204" pitchFamily="34" charset="-122"/>
                <a:ea typeface="微软雅黑" panose="020B0503020204020204" pitchFamily="34" charset="-122"/>
              </a:endParaRPr>
            </a:p>
          </p:txBody>
        </p:sp>
        <p:sp>
          <p:nvSpPr>
            <p:cNvPr id="39" name="文本框 19"/>
            <p:cNvSpPr txBox="1">
              <a:spLocks noChangeArrowheads="1"/>
            </p:cNvSpPr>
            <p:nvPr/>
          </p:nvSpPr>
          <p:spPr bwMode="auto">
            <a:xfrm>
              <a:off x="2376" y="4971"/>
              <a:ext cx="1965" cy="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1600" dirty="0">
                  <a:solidFill>
                    <a:srgbClr val="3085D3"/>
                  </a:solidFill>
                  <a:latin typeface="微软雅黑" panose="020B0503020204020204" pitchFamily="34" charset="-122"/>
                  <a:ea typeface="微软雅黑" panose="020B0503020204020204" pitchFamily="34" charset="-122"/>
                  <a:sym typeface="宋体" panose="02010600030101010101" pitchFamily="2" charset="-122"/>
                </a:rPr>
                <a:t>全球学术快报</a:t>
              </a:r>
              <a:endParaRPr lang="zh-CN" altLang="en-US" sz="1600" dirty="0">
                <a:solidFill>
                  <a:srgbClr val="3085D3"/>
                </a:solidFill>
                <a:latin typeface="微软雅黑" panose="020B0503020204020204" pitchFamily="34" charset="-122"/>
                <a:ea typeface="微软雅黑" panose="020B0503020204020204" pitchFamily="34" charset="-122"/>
                <a:sym typeface="宋体" panose="02010600030101010101" pitchFamily="2" charset="-122"/>
              </a:endParaRPr>
            </a:p>
            <a:p>
              <a:pPr algn="ctr" eaLnBrk="1" hangingPunct="1">
                <a:lnSpc>
                  <a:spcPct val="100000"/>
                </a:lnSpc>
                <a:spcBef>
                  <a:spcPct val="0"/>
                </a:spcBef>
                <a:buFont typeface="Arial" panose="020B0604020202020204" pitchFamily="34" charset="0"/>
                <a:buNone/>
              </a:pPr>
              <a:r>
                <a:rPr lang="zh-CN" altLang="en-US" sz="1200" dirty="0">
                  <a:solidFill>
                    <a:srgbClr val="3085D3"/>
                  </a:solidFill>
                  <a:latin typeface="微软雅黑" panose="020B0503020204020204" pitchFamily="34" charset="-122"/>
                  <a:ea typeface="微软雅黑" panose="020B0503020204020204" pitchFamily="34" charset="-122"/>
                  <a:sym typeface="宋体" panose="02010600030101010101" pitchFamily="2" charset="-122"/>
                </a:rPr>
                <a:t>个性化定制与推送</a:t>
              </a:r>
              <a:endParaRPr lang="zh-CN" altLang="en-US" sz="1200" dirty="0">
                <a:solidFill>
                  <a:srgbClr val="3085D3"/>
                </a:solidFill>
                <a:latin typeface="微软雅黑" panose="020B0503020204020204" pitchFamily="34" charset="-122"/>
                <a:ea typeface="微软雅黑" panose="020B0503020204020204" pitchFamily="34" charset="-122"/>
                <a:sym typeface="宋体" panose="02010600030101010101" pitchFamily="2" charset="-122"/>
              </a:endParaRPr>
            </a:p>
          </p:txBody>
        </p:sp>
        <p:cxnSp>
          <p:nvCxnSpPr>
            <p:cNvPr id="40" name="直接连接符 7"/>
            <p:cNvCxnSpPr/>
            <p:nvPr/>
          </p:nvCxnSpPr>
          <p:spPr>
            <a:xfrm>
              <a:off x="4341" y="5561"/>
              <a:ext cx="5099" cy="0"/>
            </a:xfrm>
            <a:prstGeom prst="line">
              <a:avLst/>
            </a:prstGeom>
            <a:ln w="12700">
              <a:solidFill>
                <a:srgbClr val="3587D0"/>
              </a:solidFill>
            </a:ln>
          </p:spPr>
          <p:style>
            <a:lnRef idx="1">
              <a:schemeClr val="accent1"/>
            </a:lnRef>
            <a:fillRef idx="0">
              <a:schemeClr val="accent1"/>
            </a:fillRef>
            <a:effectRef idx="0">
              <a:schemeClr val="accent1"/>
            </a:effectRef>
            <a:fontRef idx="minor">
              <a:schemeClr val="tx1"/>
            </a:fontRef>
          </p:style>
        </p:cxnSp>
      </p:grpSp>
      <p:sp>
        <p:nvSpPr>
          <p:cNvPr id="44" name="标题 5121"/>
          <p:cNvSpPr>
            <a:spLocks noGrp="1"/>
          </p:cNvSpPr>
          <p:nvPr/>
        </p:nvSpPr>
        <p:spPr bwMode="auto">
          <a:xfrm>
            <a:off x="573031" y="486599"/>
            <a:ext cx="4711700" cy="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80000"/>
              </a:lnSpc>
              <a:spcBef>
                <a:spcPct val="0"/>
              </a:spcBef>
              <a:buFont typeface="Arial" panose="020B0604020202020204" pitchFamily="34" charset="0"/>
              <a:buNone/>
            </a:pPr>
            <a:r>
              <a:rPr lang="zh-CN" altLang="en-US" sz="3500" i="1" noProof="1">
                <a:solidFill>
                  <a:schemeClr val="tx1">
                    <a:lumMod val="95000"/>
                  </a:schemeClr>
                </a:solidFill>
                <a:latin typeface="FZYongKeTiS" panose="02000500000000000000" pitchFamily="2" charset="-122"/>
                <a:ea typeface="FZYongKeTiS" panose="02000500000000000000" pitchFamily="2" charset="-122"/>
              </a:rPr>
              <a:t> </a:t>
            </a:r>
            <a:r>
              <a:rPr lang="zh-CN" altLang="en-US" sz="3500" i="1" noProof="1">
                <a:solidFill>
                  <a:schemeClr val="tx1">
                    <a:lumMod val="95000"/>
                  </a:schemeClr>
                </a:solidFill>
                <a:latin typeface="FZYongKeTiS" panose="02000500000000000000" pitchFamily="2" charset="-122"/>
                <a:ea typeface="FZYongKeTiS" panose="02000500000000000000" pitchFamily="2" charset="-122"/>
                <a:sym typeface="+mn-ea"/>
              </a:rPr>
              <a:t>基本操作</a:t>
            </a:r>
            <a:r>
              <a:rPr lang="zh-CN" altLang="zh-CN" sz="3500" i="1" noProof="1">
                <a:solidFill>
                  <a:schemeClr val="tx1">
                    <a:lumMod val="95000"/>
                  </a:schemeClr>
                </a:solidFill>
                <a:latin typeface="FZYongKeTiS" panose="02000500000000000000" pitchFamily="2" charset="-122"/>
                <a:ea typeface="FZYongKeTiS" panose="02000500000000000000" pitchFamily="2" charset="-122"/>
              </a:rPr>
              <a:t>-</a:t>
            </a:r>
            <a:r>
              <a:rPr lang="zh-CN" altLang="en-US" sz="3500" i="1" noProof="1">
                <a:solidFill>
                  <a:schemeClr val="tx1">
                    <a:lumMod val="95000"/>
                  </a:schemeClr>
                </a:solidFill>
                <a:latin typeface="FZYongKeTiS" panose="02000500000000000000" pitchFamily="2" charset="-122"/>
                <a:ea typeface="FZYongKeTiS" panose="02000500000000000000" pitchFamily="2" charset="-122"/>
              </a:rPr>
              <a:t>首页</a:t>
            </a:r>
            <a:endParaRPr lang="zh-CN" altLang="en-US" sz="3500" i="1" noProof="1">
              <a:solidFill>
                <a:schemeClr val="tx1">
                  <a:lumMod val="95000"/>
                </a:schemeClr>
              </a:solidFill>
              <a:latin typeface="FZYongKeTiS" panose="02000500000000000000" pitchFamily="2" charset="-122"/>
              <a:ea typeface="FZYongKeTiS" panose="02000500000000000000" pitchFamily="2" charset="-122"/>
            </a:endParaRPr>
          </a:p>
        </p:txBody>
      </p:sp>
      <p:grpSp>
        <p:nvGrpSpPr>
          <p:cNvPr id="50" name="组合 22"/>
          <p:cNvGrpSpPr/>
          <p:nvPr/>
        </p:nvGrpSpPr>
        <p:grpSpPr bwMode="auto">
          <a:xfrm>
            <a:off x="1590308" y="1719867"/>
            <a:ext cx="5831205" cy="1303364"/>
            <a:chOff x="2396" y="4447"/>
            <a:chExt cx="9183" cy="2052"/>
          </a:xfrm>
        </p:grpSpPr>
        <p:sp>
          <p:nvSpPr>
            <p:cNvPr id="51" name="椭圆 50"/>
            <p:cNvSpPr/>
            <p:nvPr/>
          </p:nvSpPr>
          <p:spPr>
            <a:xfrm>
              <a:off x="2436" y="4607"/>
              <a:ext cx="1895" cy="1892"/>
            </a:xfrm>
            <a:prstGeom prst="ellipse">
              <a:avLst/>
            </a:prstGeom>
            <a:solidFill>
              <a:schemeClr val="bg1"/>
            </a:solidFill>
            <a:ln w="2222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buFont typeface="Arial" panose="020B0604020202020204" pitchFamily="34" charset="0"/>
                <a:buNone/>
                <a:defRPr/>
              </a:pPr>
              <a:endParaRPr lang="zh-CN" altLang="en-US" sz="1400" noProof="1">
                <a:solidFill>
                  <a:schemeClr val="accent3">
                    <a:lumMod val="40000"/>
                    <a:lumOff val="60000"/>
                  </a:schemeClr>
                </a:solidFill>
                <a:latin typeface="微软雅黑" panose="020B0503020204020204" pitchFamily="34" charset="-122"/>
                <a:ea typeface="微软雅黑" panose="020B0503020204020204" pitchFamily="34" charset="-122"/>
              </a:endParaRPr>
            </a:p>
          </p:txBody>
        </p:sp>
        <p:sp>
          <p:nvSpPr>
            <p:cNvPr id="52" name="文本框 19"/>
            <p:cNvSpPr txBox="1">
              <a:spLocks noChangeArrowheads="1"/>
            </p:cNvSpPr>
            <p:nvPr/>
          </p:nvSpPr>
          <p:spPr bwMode="auto">
            <a:xfrm>
              <a:off x="2396" y="5263"/>
              <a:ext cx="1965" cy="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1600" dirty="0">
                  <a:solidFill>
                    <a:schemeClr val="accent3">
                      <a:lumMod val="40000"/>
                      <a:lumOff val="60000"/>
                    </a:schemeClr>
                  </a:solidFill>
                  <a:latin typeface="微软雅黑" panose="020B0503020204020204" pitchFamily="34" charset="-122"/>
                  <a:ea typeface="微软雅黑" panose="020B0503020204020204" pitchFamily="34" charset="-122"/>
                  <a:sym typeface="宋体" panose="02010600030101010101" pitchFamily="2" charset="-122"/>
                </a:rPr>
                <a:t>消息</a:t>
              </a:r>
              <a:endParaRPr lang="zh-CN" altLang="en-US" sz="1200" dirty="0">
                <a:solidFill>
                  <a:schemeClr val="accent3">
                    <a:lumMod val="40000"/>
                    <a:lumOff val="60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cxnSp>
          <p:nvCxnSpPr>
            <p:cNvPr id="53" name="直接连接符 7"/>
            <p:cNvCxnSpPr/>
            <p:nvPr/>
          </p:nvCxnSpPr>
          <p:spPr>
            <a:xfrm flipV="1">
              <a:off x="4331" y="4447"/>
              <a:ext cx="7248" cy="1137"/>
            </a:xfrm>
            <a:prstGeom prst="bentConnector2">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54" name="同心圆 53"/>
          <p:cNvSpPr/>
          <p:nvPr/>
        </p:nvSpPr>
        <p:spPr>
          <a:xfrm>
            <a:off x="7375453" y="1600409"/>
            <a:ext cx="104775" cy="104775"/>
          </a:xfrm>
          <a:prstGeom prst="donut">
            <a:avLst/>
          </a:prstGeom>
          <a:solidFill>
            <a:srgbClr val="02C6EF"/>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noProof="1">
              <a:solidFill>
                <a:schemeClr val="tx1"/>
              </a:solidFill>
            </a:endParaRPr>
          </a:p>
        </p:txBody>
      </p:sp>
      <p:sp>
        <p:nvSpPr>
          <p:cNvPr id="58" name="同心圆 57"/>
          <p:cNvSpPr/>
          <p:nvPr/>
        </p:nvSpPr>
        <p:spPr>
          <a:xfrm>
            <a:off x="6553097" y="1762916"/>
            <a:ext cx="104775" cy="106363"/>
          </a:xfrm>
          <a:prstGeom prst="donut">
            <a:avLst/>
          </a:prstGeom>
          <a:solidFill>
            <a:srgbClr val="EC59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noProof="1">
              <a:solidFill>
                <a:schemeClr val="tx1"/>
              </a:solidFill>
            </a:endParaRPr>
          </a:p>
        </p:txBody>
      </p:sp>
      <p:cxnSp>
        <p:nvCxnSpPr>
          <p:cNvPr id="59" name="肘形连接符 58"/>
          <p:cNvCxnSpPr>
            <a:stCxn id="58" idx="1"/>
            <a:endCxn id="60" idx="1"/>
          </p:cNvCxnSpPr>
          <p:nvPr/>
        </p:nvCxnSpPr>
        <p:spPr>
          <a:xfrm rot="5400000" flipH="1" flipV="1">
            <a:off x="6575853" y="428168"/>
            <a:ext cx="1342913" cy="1357739"/>
          </a:xfrm>
          <a:prstGeom prst="bentConnector2">
            <a:avLst/>
          </a:prstGeom>
          <a:ln w="15875">
            <a:solidFill>
              <a:srgbClr val="F5595D"/>
            </a:solidFill>
          </a:ln>
        </p:spPr>
        <p:style>
          <a:lnRef idx="1">
            <a:schemeClr val="accent1"/>
          </a:lnRef>
          <a:fillRef idx="0">
            <a:schemeClr val="accent1"/>
          </a:fillRef>
          <a:effectRef idx="0">
            <a:schemeClr val="accent1"/>
          </a:effectRef>
          <a:fontRef idx="minor">
            <a:schemeClr val="tx1"/>
          </a:fontRef>
        </p:style>
      </p:cxnSp>
      <p:sp>
        <p:nvSpPr>
          <p:cNvPr id="60" name="圆角矩形 59"/>
          <p:cNvSpPr/>
          <p:nvPr/>
        </p:nvSpPr>
        <p:spPr>
          <a:xfrm>
            <a:off x="7926180" y="184753"/>
            <a:ext cx="1616075" cy="501651"/>
          </a:xfrm>
          <a:prstGeom prst="roundRect">
            <a:avLst/>
          </a:prstGeom>
          <a:solidFill>
            <a:schemeClr val="bg1"/>
          </a:solidFill>
          <a:ln w="22225">
            <a:solidFill>
              <a:srgbClr val="F5515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defRPr/>
            </a:pPr>
            <a:r>
              <a:rPr altLang="en-US" sz="1600" noProof="1">
                <a:solidFill>
                  <a:srgbClr val="FF0000"/>
                </a:solidFill>
                <a:latin typeface="微软雅黑" panose="020B0503020204020204" pitchFamily="34" charset="-122"/>
                <a:ea typeface="微软雅黑" panose="020B0503020204020204" pitchFamily="34" charset="-122"/>
                <a:sym typeface="+mn-ea"/>
              </a:rPr>
              <a:t>会议/项目</a:t>
            </a:r>
            <a:endParaRPr altLang="en-US" sz="1600" noProof="1">
              <a:solidFill>
                <a:srgbClr val="FF0000"/>
              </a:solidFill>
              <a:latin typeface="微软雅黑" panose="020B0503020204020204" pitchFamily="34" charset="-122"/>
              <a:ea typeface="微软雅黑" panose="020B0503020204020204" pitchFamily="34" charset="-122"/>
              <a:sym typeface="+mn-ea"/>
            </a:endParaRPr>
          </a:p>
        </p:txBody>
      </p:sp>
      <p:sp>
        <p:nvSpPr>
          <p:cNvPr id="64" name="文本框 1"/>
          <p:cNvSpPr txBox="1">
            <a:spLocks noChangeArrowheads="1"/>
          </p:cNvSpPr>
          <p:nvPr/>
        </p:nvSpPr>
        <p:spPr bwMode="auto">
          <a:xfrm>
            <a:off x="8570231" y="1473405"/>
            <a:ext cx="3725139"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i="1" dirty="0">
                <a:latin typeface="FZYongKeTiS" panose="02000500000000000000" pitchFamily="2" charset="-122"/>
                <a:ea typeface="FZYongKeTiS" panose="02000500000000000000" pitchFamily="2" charset="-122"/>
                <a:sym typeface="Arial" panose="020B0604020202020204" pitchFamily="34" charset="0"/>
              </a:rPr>
              <a:t>首页即时推送</a:t>
            </a:r>
            <a:endParaRPr lang="zh-CN" altLang="en-US" i="1" dirty="0">
              <a:latin typeface="FZYongKeTiS" panose="02000500000000000000" pitchFamily="2" charset="-122"/>
              <a:ea typeface="FZYongKeTiS" panose="02000500000000000000" pitchFamily="2" charset="-122"/>
              <a:sym typeface="Arial" panose="020B0604020202020204" pitchFamily="34" charset="0"/>
            </a:endParaRPr>
          </a:p>
        </p:txBody>
      </p:sp>
      <p:sp>
        <p:nvSpPr>
          <p:cNvPr id="65" name="文本框 1"/>
          <p:cNvSpPr txBox="1">
            <a:spLocks noChangeArrowheads="1"/>
          </p:cNvSpPr>
          <p:nvPr/>
        </p:nvSpPr>
        <p:spPr bwMode="auto">
          <a:xfrm>
            <a:off x="8127316" y="2002044"/>
            <a:ext cx="3744271"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30000"/>
              </a:lnSpc>
              <a:spcBef>
                <a:spcPct val="0"/>
              </a:spcBef>
              <a:buFont typeface="Arial" panose="020B0604020202020204" pitchFamily="34" charset="0"/>
              <a:buNone/>
            </a:pP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在定制内容后，若学科下的文献有更新，或期刊内容有更新，会即时推送到首页，方便获取最新的关注动态。</a:t>
            </a:r>
            <a:endParaRPr lang="en-US" altLang="zh-CN" sz="2000" dirty="0">
              <a:latin typeface="微软雅黑" panose="020B0503020204020204" pitchFamily="34" charset="-122"/>
              <a:ea typeface="微软雅黑" panose="020B0503020204020204" pitchFamily="34" charset="-122"/>
            </a:endParaRPr>
          </a:p>
          <a:p>
            <a:pPr eaLnBrk="1" hangingPunct="1">
              <a:lnSpc>
                <a:spcPct val="130000"/>
              </a:lnSpc>
              <a:spcBef>
                <a:spcPct val="0"/>
              </a:spcBef>
              <a:buFont typeface="Arial" panose="020B0604020202020204" pitchFamily="34" charset="0"/>
              <a:buNone/>
            </a:pP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sym typeface="宋体" panose="02010600030101010101" pitchFamily="2" charset="-122"/>
              </a:rPr>
              <a:t>可以在“图书馆”中获取已关注学科的动态，会议、热点、项目和期刊的全部更新情况，以及历史更新记录。</a:t>
            </a:r>
            <a:endParaRPr lang="zh-CN" altLang="en-US" sz="2000" dirty="0">
              <a:latin typeface="微软雅黑" panose="020B0503020204020204" pitchFamily="34" charset="-122"/>
              <a:ea typeface="微软雅黑" panose="020B0503020204020204" pitchFamily="34" charset="-122"/>
            </a:endParaRPr>
          </a:p>
        </p:txBody>
      </p:sp>
      <p:sp>
        <p:nvSpPr>
          <p:cNvPr id="69" name="圆角矩形 68"/>
          <p:cNvSpPr/>
          <p:nvPr/>
        </p:nvSpPr>
        <p:spPr>
          <a:xfrm>
            <a:off x="7946849" y="802871"/>
            <a:ext cx="1557339" cy="501651"/>
          </a:xfrm>
          <a:prstGeom prst="roundRect">
            <a:avLst/>
          </a:prstGeom>
          <a:solidFill>
            <a:schemeClr val="bg1"/>
          </a:solidFill>
          <a:ln w="22225">
            <a:solidFill>
              <a:srgbClr val="FE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defRPr/>
            </a:pPr>
            <a:r>
              <a:rPr lang="zh-CN" altLang="en-US" sz="1600" noProof="1">
                <a:solidFill>
                  <a:srgbClr val="FE8709"/>
                </a:solidFill>
                <a:latin typeface="微软雅黑" panose="020B0503020204020204" pitchFamily="34" charset="-122"/>
                <a:ea typeface="微软雅黑" panose="020B0503020204020204" pitchFamily="34" charset="-122"/>
                <a:sym typeface="+mn-ea"/>
              </a:rPr>
              <a:t>扫一扫</a:t>
            </a:r>
            <a:endParaRPr altLang="en-US" sz="1600" noProof="1">
              <a:solidFill>
                <a:srgbClr val="FE8709"/>
              </a:solidFill>
              <a:latin typeface="微软雅黑" panose="020B0503020204020204" pitchFamily="34" charset="-122"/>
              <a:ea typeface="微软雅黑" panose="020B0503020204020204" pitchFamily="34" charset="-122"/>
              <a:sym typeface="+mn-ea"/>
            </a:endParaRPr>
          </a:p>
        </p:txBody>
      </p:sp>
      <p:sp>
        <p:nvSpPr>
          <p:cNvPr id="70" name="同心圆 69"/>
          <p:cNvSpPr/>
          <p:nvPr/>
        </p:nvSpPr>
        <p:spPr>
          <a:xfrm>
            <a:off x="6960817" y="1327728"/>
            <a:ext cx="104775" cy="104775"/>
          </a:xfrm>
          <a:prstGeom prst="donut">
            <a:avLst/>
          </a:prstGeom>
          <a:solidFill>
            <a:srgbClr val="FE91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noProof="1">
              <a:solidFill>
                <a:schemeClr val="tx1"/>
              </a:solidFill>
            </a:endParaRPr>
          </a:p>
        </p:txBody>
      </p:sp>
      <p:cxnSp>
        <p:nvCxnSpPr>
          <p:cNvPr id="71" name="肘形连接符 70"/>
          <p:cNvCxnSpPr>
            <a:stCxn id="70" idx="1"/>
          </p:cNvCxnSpPr>
          <p:nvPr/>
        </p:nvCxnSpPr>
        <p:spPr>
          <a:xfrm rot="5400000" flipH="1" flipV="1">
            <a:off x="7337261" y="754153"/>
            <a:ext cx="227819" cy="950019"/>
          </a:xfrm>
          <a:prstGeom prst="bentConnector2">
            <a:avLst/>
          </a:prstGeom>
          <a:ln w="15875">
            <a:solidFill>
              <a:srgbClr val="FE7F00"/>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11125835" y="118110"/>
            <a:ext cx="878205" cy="77914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par>
                                <p:cTn id="13" presetID="3"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blinds(horizontal)">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blinds(horizontal)">
                                      <p:cBhvr>
                                        <p:cTn id="25" dur="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2" fill="hold" nodeType="clickEffect">
                                  <p:stCondLst>
                                    <p:cond delay="0"/>
                                  </p:stCondLst>
                                  <p:childTnLst>
                                    <p:set>
                                      <p:cBhvr>
                                        <p:cTn id="29" dur="1" fill="hold">
                                          <p:stCondLst>
                                            <p:cond delay="0"/>
                                          </p:stCondLst>
                                        </p:cTn>
                                        <p:tgtEl>
                                          <p:spTgt spid="80"/>
                                        </p:tgtEl>
                                        <p:attrNameLst>
                                          <p:attrName>style.visibility</p:attrName>
                                        </p:attrNameLst>
                                      </p:cBhvr>
                                      <p:to>
                                        <p:strVal val="visible"/>
                                      </p:to>
                                    </p:set>
                                    <p:anim calcmode="lin" valueType="num">
                                      <p:cBhvr additive="base">
                                        <p:cTn id="30" dur="500"/>
                                        <p:tgtEl>
                                          <p:spTgt spid="80"/>
                                        </p:tgtEl>
                                        <p:attrNameLst>
                                          <p:attrName>ppt_x</p:attrName>
                                        </p:attrNameLst>
                                      </p:cBhvr>
                                      <p:tavLst>
                                        <p:tav tm="0">
                                          <p:val>
                                            <p:strVal val="#ppt_x+#ppt_w*1.125000"/>
                                          </p:val>
                                        </p:tav>
                                        <p:tav tm="100000">
                                          <p:val>
                                            <p:strVal val="#ppt_x"/>
                                          </p:val>
                                        </p:tav>
                                      </p:tavLst>
                                    </p:anim>
                                    <p:animEffect transition="in" filter="wipe(left)">
                                      <p:cBhvr>
                                        <p:cTn id="31" dur="500"/>
                                        <p:tgtEl>
                                          <p:spTgt spid="80"/>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2" presetClass="exit" presetSubtype="8" fill="hold" nodeType="clickEffect">
                                  <p:stCondLst>
                                    <p:cond delay="0"/>
                                  </p:stCondLst>
                                  <p:childTnLst>
                                    <p:anim calcmode="lin" valueType="num">
                                      <p:cBhvr additive="base">
                                        <p:cTn id="38" dur="500"/>
                                        <p:tgtEl>
                                          <p:spTgt spid="80"/>
                                        </p:tgtEl>
                                        <p:attrNameLst>
                                          <p:attrName>ppt_x</p:attrName>
                                        </p:attrNameLst>
                                      </p:cBhvr>
                                      <p:tavLst>
                                        <p:tav tm="0">
                                          <p:val>
                                            <p:strVal val="#ppt_x"/>
                                          </p:val>
                                        </p:tav>
                                        <p:tav tm="100000">
                                          <p:val>
                                            <p:strVal val="#ppt_x-#ppt_w*1.125000"/>
                                          </p:val>
                                        </p:tav>
                                      </p:tavLst>
                                    </p:anim>
                                    <p:animEffect transition="out" filter="wipe(left)">
                                      <p:cBhvr>
                                        <p:cTn id="39" dur="500"/>
                                        <p:tgtEl>
                                          <p:spTgt spid="80"/>
                                        </p:tgtEl>
                                      </p:cBhvr>
                                    </p:animEffect>
                                    <p:set>
                                      <p:cBhvr>
                                        <p:cTn id="40" dur="1" fill="hold">
                                          <p:stCondLst>
                                            <p:cond delay="499"/>
                                          </p:stCondLst>
                                        </p:cTn>
                                        <p:tgtEl>
                                          <p:spTgt spid="80"/>
                                        </p:tgtEl>
                                        <p:attrNameLst>
                                          <p:attrName>style.visibility</p:attrName>
                                        </p:attrNameLst>
                                      </p:cBhvr>
                                      <p:to>
                                        <p:strVal val="hidden"/>
                                      </p:to>
                                    </p:set>
                                  </p:childTnLst>
                                </p:cTn>
                              </p:par>
                              <p:par>
                                <p:cTn id="41" presetID="12" presetClass="entr" presetSubtype="2" fill="hold" nodeType="withEffect">
                                  <p:stCondLst>
                                    <p:cond delay="0"/>
                                  </p:stCondLst>
                                  <p:childTnLst>
                                    <p:set>
                                      <p:cBhvr>
                                        <p:cTn id="42" dur="1" fill="hold">
                                          <p:stCondLst>
                                            <p:cond delay="0"/>
                                          </p:stCondLst>
                                        </p:cTn>
                                        <p:tgtEl>
                                          <p:spTgt spid="78"/>
                                        </p:tgtEl>
                                        <p:attrNameLst>
                                          <p:attrName>style.visibility</p:attrName>
                                        </p:attrNameLst>
                                      </p:cBhvr>
                                      <p:to>
                                        <p:strVal val="visible"/>
                                      </p:to>
                                    </p:set>
                                    <p:anim calcmode="lin" valueType="num">
                                      <p:cBhvr additive="base">
                                        <p:cTn id="43" dur="500"/>
                                        <p:tgtEl>
                                          <p:spTgt spid="78"/>
                                        </p:tgtEl>
                                        <p:attrNameLst>
                                          <p:attrName>ppt_x</p:attrName>
                                        </p:attrNameLst>
                                      </p:cBhvr>
                                      <p:tavLst>
                                        <p:tav tm="0">
                                          <p:val>
                                            <p:strVal val="#ppt_x+#ppt_w*1.125000"/>
                                          </p:val>
                                        </p:tav>
                                        <p:tav tm="100000">
                                          <p:val>
                                            <p:strVal val="#ppt_x"/>
                                          </p:val>
                                        </p:tav>
                                      </p:tavLst>
                                    </p:anim>
                                    <p:animEffect transition="in" filter="wipe(left)">
                                      <p:cBhvr>
                                        <p:cTn id="44" dur="500"/>
                                        <p:tgtEl>
                                          <p:spTgt spid="78"/>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linds(horizontal)">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linds(horizontal)">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blinds(horizontal)">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2" fill="hold" nodeType="clickEffect">
                                  <p:stCondLst>
                                    <p:cond delay="0"/>
                                  </p:stCondLst>
                                  <p:childTnLst>
                                    <p:set>
                                      <p:cBhvr>
                                        <p:cTn id="63" dur="1" fill="hold">
                                          <p:stCondLst>
                                            <p:cond delay="0"/>
                                          </p:stCondLst>
                                        </p:cTn>
                                        <p:tgtEl>
                                          <p:spTgt spid="71"/>
                                        </p:tgtEl>
                                        <p:attrNameLst>
                                          <p:attrName>style.visibility</p:attrName>
                                        </p:attrNameLst>
                                      </p:cBhvr>
                                      <p:to>
                                        <p:strVal val="visible"/>
                                      </p:to>
                                    </p:set>
                                    <p:anim calcmode="lin" valueType="num">
                                      <p:cBhvr additive="base">
                                        <p:cTn id="64" dur="500"/>
                                        <p:tgtEl>
                                          <p:spTgt spid="71"/>
                                        </p:tgtEl>
                                        <p:attrNameLst>
                                          <p:attrName>ppt_x</p:attrName>
                                        </p:attrNameLst>
                                      </p:cBhvr>
                                      <p:tavLst>
                                        <p:tav tm="0">
                                          <p:val>
                                            <p:strVal val="#ppt_x+#ppt_w*1.125000"/>
                                          </p:val>
                                        </p:tav>
                                        <p:tav tm="100000">
                                          <p:val>
                                            <p:strVal val="#ppt_x"/>
                                          </p:val>
                                        </p:tav>
                                      </p:tavLst>
                                    </p:anim>
                                    <p:animEffect transition="in" filter="wipe(left)">
                                      <p:cBhvr>
                                        <p:cTn id="65" dur="500"/>
                                        <p:tgtEl>
                                          <p:spTgt spid="71"/>
                                        </p:tgtEl>
                                      </p:cBhvr>
                                    </p:animEffect>
                                  </p:childTnLst>
                                </p:cTn>
                              </p:par>
                              <p:par>
                                <p:cTn id="66" presetID="12" presetClass="entr" presetSubtype="2" fill="hold" nodeType="withEffect">
                                  <p:stCondLst>
                                    <p:cond delay="0"/>
                                  </p:stCondLst>
                                  <p:childTnLst>
                                    <p:set>
                                      <p:cBhvr>
                                        <p:cTn id="67" dur="1" fill="hold">
                                          <p:stCondLst>
                                            <p:cond delay="0"/>
                                          </p:stCondLst>
                                        </p:cTn>
                                        <p:tgtEl>
                                          <p:spTgt spid="59"/>
                                        </p:tgtEl>
                                        <p:attrNameLst>
                                          <p:attrName>style.visibility</p:attrName>
                                        </p:attrNameLst>
                                      </p:cBhvr>
                                      <p:to>
                                        <p:strVal val="visible"/>
                                      </p:to>
                                    </p:set>
                                    <p:anim calcmode="lin" valueType="num">
                                      <p:cBhvr additive="base">
                                        <p:cTn id="68" dur="500"/>
                                        <p:tgtEl>
                                          <p:spTgt spid="59"/>
                                        </p:tgtEl>
                                        <p:attrNameLst>
                                          <p:attrName>ppt_x</p:attrName>
                                        </p:attrNameLst>
                                      </p:cBhvr>
                                      <p:tavLst>
                                        <p:tav tm="0">
                                          <p:val>
                                            <p:strVal val="#ppt_x+#ppt_w*1.125000"/>
                                          </p:val>
                                        </p:tav>
                                        <p:tav tm="100000">
                                          <p:val>
                                            <p:strVal val="#ppt_x"/>
                                          </p:val>
                                        </p:tav>
                                      </p:tavLst>
                                    </p:anim>
                                    <p:animEffect transition="in" filter="wipe(left)">
                                      <p:cBhvr>
                                        <p:cTn id="69" dur="500"/>
                                        <p:tgtEl>
                                          <p:spTgt spid="59"/>
                                        </p:tgtEl>
                                      </p:cBhvr>
                                    </p:animEffect>
                                  </p:childTnLst>
                                </p:cTn>
                              </p:par>
                              <p:par>
                                <p:cTn id="70" presetID="12" presetClass="entr" presetSubtype="2" fill="hold" grpId="0" nodeType="withEffect">
                                  <p:stCondLst>
                                    <p:cond delay="0"/>
                                  </p:stCondLst>
                                  <p:childTnLst>
                                    <p:set>
                                      <p:cBhvr>
                                        <p:cTn id="71" dur="1" fill="hold">
                                          <p:stCondLst>
                                            <p:cond delay="0"/>
                                          </p:stCondLst>
                                        </p:cTn>
                                        <p:tgtEl>
                                          <p:spTgt spid="60"/>
                                        </p:tgtEl>
                                        <p:attrNameLst>
                                          <p:attrName>style.visibility</p:attrName>
                                        </p:attrNameLst>
                                      </p:cBhvr>
                                      <p:to>
                                        <p:strVal val="visible"/>
                                      </p:to>
                                    </p:set>
                                    <p:anim calcmode="lin" valueType="num">
                                      <p:cBhvr additive="base">
                                        <p:cTn id="72" dur="500"/>
                                        <p:tgtEl>
                                          <p:spTgt spid="60"/>
                                        </p:tgtEl>
                                        <p:attrNameLst>
                                          <p:attrName>ppt_x</p:attrName>
                                        </p:attrNameLst>
                                      </p:cBhvr>
                                      <p:tavLst>
                                        <p:tav tm="0">
                                          <p:val>
                                            <p:strVal val="#ppt_x+#ppt_w*1.125000"/>
                                          </p:val>
                                        </p:tav>
                                        <p:tav tm="100000">
                                          <p:val>
                                            <p:strVal val="#ppt_x"/>
                                          </p:val>
                                        </p:tav>
                                      </p:tavLst>
                                    </p:anim>
                                    <p:animEffect transition="in" filter="wipe(left)">
                                      <p:cBhvr>
                                        <p:cTn id="73" dur="500"/>
                                        <p:tgtEl>
                                          <p:spTgt spid="60"/>
                                        </p:tgtEl>
                                      </p:cBhvr>
                                    </p:animEffect>
                                  </p:childTnLst>
                                </p:cTn>
                              </p:par>
                              <p:par>
                                <p:cTn id="74" presetID="12" presetClass="entr" presetSubtype="2" fill="hold" grpId="0" nodeType="withEffect">
                                  <p:stCondLst>
                                    <p:cond delay="0"/>
                                  </p:stCondLst>
                                  <p:childTnLst>
                                    <p:set>
                                      <p:cBhvr>
                                        <p:cTn id="75" dur="1" fill="hold">
                                          <p:stCondLst>
                                            <p:cond delay="0"/>
                                          </p:stCondLst>
                                        </p:cTn>
                                        <p:tgtEl>
                                          <p:spTgt spid="69"/>
                                        </p:tgtEl>
                                        <p:attrNameLst>
                                          <p:attrName>style.visibility</p:attrName>
                                        </p:attrNameLst>
                                      </p:cBhvr>
                                      <p:to>
                                        <p:strVal val="visible"/>
                                      </p:to>
                                    </p:set>
                                    <p:anim calcmode="lin" valueType="num">
                                      <p:cBhvr additive="base">
                                        <p:cTn id="76" dur="500"/>
                                        <p:tgtEl>
                                          <p:spTgt spid="69"/>
                                        </p:tgtEl>
                                        <p:attrNameLst>
                                          <p:attrName>ppt_x</p:attrName>
                                        </p:attrNameLst>
                                      </p:cBhvr>
                                      <p:tavLst>
                                        <p:tav tm="0">
                                          <p:val>
                                            <p:strVal val="#ppt_x+#ppt_w*1.125000"/>
                                          </p:val>
                                        </p:tav>
                                        <p:tav tm="100000">
                                          <p:val>
                                            <p:strVal val="#ppt_x"/>
                                          </p:val>
                                        </p:tav>
                                      </p:tavLst>
                                    </p:anim>
                                    <p:animEffect transition="in" filter="wipe(left)">
                                      <p:cBhvr>
                                        <p:cTn id="7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60" grpId="0" bldLvl="0" animBg="1"/>
      <p:bldP spid="69" grpId="0" bldLvl="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125835" y="118110"/>
            <a:ext cx="878205" cy="77914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9" name="图片 8"/>
          <p:cNvPicPr>
            <a:picLocks noChangeAspect="1"/>
          </p:cNvPicPr>
          <p:nvPr/>
        </p:nvPicPr>
        <p:blipFill>
          <a:blip r:embed="rId1"/>
          <a:stretch>
            <a:fillRect/>
          </a:stretch>
        </p:blipFill>
        <p:spPr>
          <a:xfrm>
            <a:off x="5441063" y="120975"/>
            <a:ext cx="2889315" cy="5128532"/>
          </a:xfrm>
          <a:prstGeom prst="rect">
            <a:avLst/>
          </a:prstGeom>
        </p:spPr>
      </p:pic>
      <p:sp>
        <p:nvSpPr>
          <p:cNvPr id="56" name="内容占位符 52"/>
          <p:cNvSpPr>
            <a:spLocks noGrp="1"/>
          </p:cNvSpPr>
          <p:nvPr/>
        </p:nvSpPr>
        <p:spPr>
          <a:xfrm>
            <a:off x="0" y="1557341"/>
            <a:ext cx="4133851" cy="1743075"/>
          </a:xfrm>
          <a:prstGeom prst="rect">
            <a:avLst/>
          </a:prstGeom>
          <a:noFill/>
          <a:ln w="9525">
            <a:noFill/>
            <a:miter/>
          </a:ln>
        </p:spPr>
        <p:txBody>
          <a:bodyPr/>
          <a:lstStyle>
            <a:lvl1pPr marL="357505" indent="-357505" algn="just" defTabSz="914400" rtl="0" eaLnBrk="1" latinLnBrk="0" hangingPunct="1">
              <a:lnSpc>
                <a:spcPct val="110000"/>
              </a:lnSpc>
              <a:spcBef>
                <a:spcPts val="600"/>
              </a:spcBef>
              <a:spcAft>
                <a:spcPts val="0"/>
              </a:spcAft>
              <a:buClr>
                <a:schemeClr val="accent1"/>
              </a:buClr>
              <a:buSzPct val="70000"/>
              <a:buFont typeface="Wingdings" panose="05000000000000000000" pitchFamily="2" charset="2"/>
              <a:buChar char="m"/>
              <a:defRPr lang="zh-CN" altLang="en-US" sz="2400" kern="1200" baseline="0" dirty="0" smtClean="0">
                <a:solidFill>
                  <a:schemeClr val="accent1"/>
                </a:solidFill>
                <a:latin typeface="+mn-ea"/>
                <a:ea typeface="+mn-ea"/>
                <a:cs typeface="+mn-cs"/>
              </a:defRPr>
            </a:lvl1pPr>
            <a:lvl2pPr marL="357505" indent="-357505" algn="just" defTabSz="914400" rtl="0" eaLnBrk="1" latinLnBrk="0" hangingPunct="1">
              <a:lnSpc>
                <a:spcPct val="120000"/>
              </a:lnSpc>
              <a:spcBef>
                <a:spcPts val="0"/>
              </a:spcBef>
              <a:spcAft>
                <a:spcPts val="600"/>
              </a:spcAft>
              <a:buClr>
                <a:schemeClr val="accent2">
                  <a:lumMod val="60000"/>
                  <a:lumOff val="40000"/>
                </a:schemeClr>
              </a:buClr>
              <a:buFont typeface="幼圆" panose="02010509060101010101" pitchFamily="49" charset="-122"/>
              <a:buChar char=" "/>
              <a:defRPr sz="1600" kern="1200" baseline="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noProof="1">
              <a:latin typeface="微软雅黑" panose="020B0503020204020204" pitchFamily="34" charset="-122"/>
              <a:ea typeface="微软雅黑" panose="020B0503020204020204" pitchFamily="34" charset="-122"/>
              <a:sym typeface="+mn-ea"/>
            </a:endParaRPr>
          </a:p>
          <a:p>
            <a:pPr>
              <a:defRPr/>
            </a:pPr>
            <a:endParaRPr sz="2000" noProof="1">
              <a:latin typeface="微软雅黑" panose="020B0503020204020204" pitchFamily="34" charset="-122"/>
              <a:ea typeface="微软雅黑" panose="020B0503020204020204" pitchFamily="34" charset="-122"/>
              <a:sym typeface="+mn-ea"/>
            </a:endParaRPr>
          </a:p>
          <a:p>
            <a:pPr>
              <a:defRPr/>
            </a:pPr>
            <a:endParaRPr noProof="1">
              <a:latin typeface="微软雅黑" panose="020B0503020204020204" pitchFamily="34" charset="-122"/>
              <a:ea typeface="微软雅黑" panose="020B0503020204020204" pitchFamily="34" charset="-122"/>
            </a:endParaRPr>
          </a:p>
        </p:txBody>
      </p:sp>
      <p:sp>
        <p:nvSpPr>
          <p:cNvPr id="33795" name="文本框 1"/>
          <p:cNvSpPr txBox="1">
            <a:spLocks noChangeArrowheads="1"/>
          </p:cNvSpPr>
          <p:nvPr/>
        </p:nvSpPr>
        <p:spPr bwMode="auto">
          <a:xfrm>
            <a:off x="535689" y="1141008"/>
            <a:ext cx="4905375"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30000"/>
              </a:lnSpc>
              <a:spcBef>
                <a:spcPct val="0"/>
              </a:spcBef>
              <a:buFont typeface="Arial" panose="020B0604020202020204" pitchFamily="34" charset="0"/>
              <a:buNone/>
            </a:pPr>
            <a:r>
              <a:rPr lang="zh-CN" altLang="zh-CN" sz="2400" i="1" noProof="1">
                <a:latin typeface="FZYongKeTiS" panose="02000500000000000000" pitchFamily="2" charset="-122"/>
                <a:ea typeface="FZYongKeTiS" panose="02000500000000000000" pitchFamily="2" charset="-122"/>
                <a:cs typeface="宋体" panose="02010600030101010101" pitchFamily="2" charset="-122"/>
              </a:rPr>
              <a:t>       </a:t>
            </a:r>
            <a:r>
              <a:rPr lang="zh-CN" altLang="en-US" sz="2400" i="1" noProof="1">
                <a:latin typeface="FZYongKeTiS" panose="02000500000000000000" pitchFamily="2" charset="-122"/>
                <a:ea typeface="FZYongKeTiS" panose="02000500000000000000" pitchFamily="2" charset="-122"/>
                <a:cs typeface="宋体" panose="02010600030101010101" pitchFamily="2" charset="-122"/>
              </a:rPr>
              <a:t>检索主要包括各种资源类型的文献检索、出版物检索、高级检索。</a:t>
            </a:r>
            <a:endParaRPr lang="zh-CN" altLang="en-US" sz="2400" i="1" noProof="1">
              <a:latin typeface="FZYongKeTiS" panose="02000500000000000000" pitchFamily="2" charset="-122"/>
              <a:ea typeface="FZYongKeTiS" panose="02000500000000000000" pitchFamily="2" charset="-122"/>
              <a:cs typeface="宋体" panose="02010600030101010101" pitchFamily="2" charset="-122"/>
            </a:endParaRPr>
          </a:p>
          <a:p>
            <a:pPr eaLnBrk="1" hangingPunct="1">
              <a:lnSpc>
                <a:spcPct val="130000"/>
              </a:lnSpc>
              <a:spcBef>
                <a:spcPct val="0"/>
              </a:spcBef>
              <a:buFont typeface="Arial" panose="020B0604020202020204" pitchFamily="34" charset="0"/>
              <a:buNone/>
            </a:pPr>
            <a:endParaRPr lang="zh-CN" altLang="en-US" sz="2000" i="1" noProof="1">
              <a:latin typeface="FZYongKeTiS" panose="02000500000000000000" pitchFamily="2" charset="-122"/>
              <a:ea typeface="FZYongKeTiS" panose="02000500000000000000" pitchFamily="2" charset="-122"/>
              <a:cs typeface="宋体" panose="02010600030101010101" pitchFamily="2" charset="-122"/>
            </a:endParaRPr>
          </a:p>
        </p:txBody>
      </p:sp>
      <p:sp>
        <p:nvSpPr>
          <p:cNvPr id="33796" name="文本框 10"/>
          <p:cNvSpPr txBox="1">
            <a:spLocks noChangeArrowheads="1"/>
          </p:cNvSpPr>
          <p:nvPr/>
        </p:nvSpPr>
        <p:spPr bwMode="auto">
          <a:xfrm>
            <a:off x="89747" y="3300307"/>
            <a:ext cx="2131060" cy="2491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30000"/>
              </a:lnSpc>
              <a:spcBef>
                <a:spcPct val="0"/>
              </a:spcBef>
              <a:buFont typeface="Arial" panose="020B0604020202020204" pitchFamily="34" charset="0"/>
              <a:buNone/>
            </a:pPr>
            <a:r>
              <a:rPr lang="zh-CN" altLang="en-US" sz="2000" i="1" dirty="0">
                <a:latin typeface="FZYongKeTiS" panose="02000500000000000000" pitchFamily="2" charset="-122"/>
                <a:ea typeface="FZYongKeTiS" panose="02000500000000000000" pitchFamily="2" charset="-122"/>
                <a:sym typeface="宋体" panose="02010600030101010101" pitchFamily="2" charset="-122"/>
              </a:rPr>
              <a:t>关键词自动补全</a:t>
            </a:r>
            <a:endParaRPr lang="zh-CN" altLang="en-US" sz="2000" i="1" dirty="0">
              <a:latin typeface="FZYongKeTiS" panose="02000500000000000000" pitchFamily="2" charset="-122"/>
              <a:ea typeface="FZYongKeTiS" panose="02000500000000000000" pitchFamily="2" charset="-122"/>
              <a:sym typeface="宋体" panose="02010600030101010101" pitchFamily="2" charset="-122"/>
            </a:endParaRPr>
          </a:p>
          <a:p>
            <a:pPr eaLnBrk="1" hangingPunct="1">
              <a:lnSpc>
                <a:spcPct val="130000"/>
              </a:lnSpc>
              <a:spcBef>
                <a:spcPct val="0"/>
              </a:spcBef>
              <a:buFont typeface="Arial" panose="020B0604020202020204" pitchFamily="34" charset="0"/>
              <a:buNone/>
            </a:pPr>
            <a:r>
              <a:rPr lang="zh-CN" altLang="en-US" sz="2000" i="1" dirty="0">
                <a:latin typeface="FZYongKeTiS" panose="02000500000000000000" pitchFamily="2" charset="-122"/>
                <a:ea typeface="FZYongKeTiS" panose="02000500000000000000" pitchFamily="2" charset="-122"/>
                <a:sym typeface="宋体" panose="02010600030101010101" pitchFamily="2" charset="-122"/>
              </a:rPr>
              <a:t>历史搜索记录</a:t>
            </a:r>
            <a:endParaRPr lang="zh-CN" altLang="en-US" sz="2000" i="1" dirty="0">
              <a:latin typeface="FZYongKeTiS" panose="02000500000000000000" pitchFamily="2" charset="-122"/>
              <a:ea typeface="FZYongKeTiS" panose="02000500000000000000" pitchFamily="2" charset="-122"/>
              <a:sym typeface="宋体" panose="02010600030101010101" pitchFamily="2" charset="-122"/>
            </a:endParaRPr>
          </a:p>
          <a:p>
            <a:pPr eaLnBrk="1" hangingPunct="1">
              <a:lnSpc>
                <a:spcPct val="130000"/>
              </a:lnSpc>
              <a:spcBef>
                <a:spcPct val="0"/>
              </a:spcBef>
              <a:buFont typeface="Arial" panose="020B0604020202020204" pitchFamily="34" charset="0"/>
              <a:buNone/>
            </a:pPr>
            <a:r>
              <a:rPr lang="zh-CN" altLang="en-US" sz="2000" i="1" dirty="0">
                <a:latin typeface="FZYongKeTiS" panose="02000500000000000000" pitchFamily="2" charset="-122"/>
                <a:ea typeface="FZYongKeTiS" panose="02000500000000000000" pitchFamily="2" charset="-122"/>
                <a:sym typeface="宋体" panose="02010600030101010101" pitchFamily="2" charset="-122"/>
              </a:rPr>
              <a:t>热门搜索词</a:t>
            </a:r>
            <a:endParaRPr lang="en-US" altLang="zh-CN" sz="2000" i="1" dirty="0">
              <a:latin typeface="FZYongKeTiS" panose="02000500000000000000" pitchFamily="2" charset="-122"/>
              <a:ea typeface="FZYongKeTiS" panose="02000500000000000000" pitchFamily="2" charset="-122"/>
              <a:sym typeface="宋体" panose="02010600030101010101" pitchFamily="2" charset="-122"/>
            </a:endParaRPr>
          </a:p>
          <a:p>
            <a:pPr eaLnBrk="1" hangingPunct="1">
              <a:lnSpc>
                <a:spcPct val="130000"/>
              </a:lnSpc>
              <a:spcBef>
                <a:spcPct val="0"/>
              </a:spcBef>
              <a:buFont typeface="Arial" panose="020B0604020202020204" pitchFamily="34" charset="0"/>
              <a:buNone/>
            </a:pPr>
            <a:r>
              <a:rPr lang="zh-CN" altLang="en-US" sz="2000" i="1" dirty="0">
                <a:latin typeface="FZYongKeTiS" panose="02000500000000000000" pitchFamily="2" charset="-122"/>
                <a:ea typeface="FZYongKeTiS" panose="02000500000000000000" pitchFamily="2" charset="-122"/>
                <a:sym typeface="宋体" panose="02010600030101010101" pitchFamily="2" charset="-122"/>
              </a:rPr>
              <a:t>五年内检索结果</a:t>
            </a:r>
            <a:endParaRPr lang="zh-CN" altLang="en-US" sz="2000" i="1" dirty="0">
              <a:latin typeface="FZYongKeTiS" panose="02000500000000000000" pitchFamily="2" charset="-122"/>
              <a:ea typeface="FZYongKeTiS" panose="02000500000000000000" pitchFamily="2" charset="-122"/>
              <a:sym typeface="宋体" panose="02010600030101010101" pitchFamily="2" charset="-122"/>
            </a:endParaRPr>
          </a:p>
          <a:p>
            <a:pPr eaLnBrk="1" hangingPunct="1">
              <a:lnSpc>
                <a:spcPct val="130000"/>
              </a:lnSpc>
              <a:spcBef>
                <a:spcPct val="0"/>
              </a:spcBef>
              <a:buFont typeface="Arial" panose="020B0604020202020204" pitchFamily="34" charset="0"/>
              <a:buNone/>
            </a:pPr>
            <a:r>
              <a:rPr lang="zh-CN" altLang="en-US" sz="2000" i="1" dirty="0">
                <a:latin typeface="FZYongKeTiS" panose="02000500000000000000" pitchFamily="2" charset="-122"/>
                <a:ea typeface="FZYongKeTiS" panose="02000500000000000000" pitchFamily="2" charset="-122"/>
                <a:sym typeface="宋体" panose="02010600030101010101" pitchFamily="2" charset="-122"/>
              </a:rPr>
              <a:t>筛选分组</a:t>
            </a:r>
            <a:endParaRPr lang="zh-CN" altLang="en-US" sz="2000" i="1" dirty="0">
              <a:latin typeface="FZYongKeTiS" panose="02000500000000000000" pitchFamily="2" charset="-122"/>
              <a:ea typeface="FZYongKeTiS" panose="02000500000000000000" pitchFamily="2" charset="-122"/>
              <a:sym typeface="宋体" panose="02010600030101010101" pitchFamily="2" charset="-122"/>
            </a:endParaRPr>
          </a:p>
          <a:p>
            <a:pPr eaLnBrk="1" hangingPunct="1">
              <a:lnSpc>
                <a:spcPct val="130000"/>
              </a:lnSpc>
              <a:spcBef>
                <a:spcPct val="0"/>
              </a:spcBef>
              <a:buFont typeface="Arial" panose="020B0604020202020204" pitchFamily="34" charset="0"/>
              <a:buNone/>
            </a:pPr>
            <a:r>
              <a:rPr lang="zh-CN" altLang="en-US" sz="2000" i="1" dirty="0">
                <a:latin typeface="FZYongKeTiS" panose="02000500000000000000" pitchFamily="2" charset="-122"/>
                <a:ea typeface="FZYongKeTiS" panose="02000500000000000000" pitchFamily="2" charset="-122"/>
                <a:sym typeface="宋体" panose="02010600030101010101" pitchFamily="2" charset="-122"/>
              </a:rPr>
              <a:t>检索中英切换</a:t>
            </a:r>
            <a:endParaRPr lang="zh-CN" altLang="en-US" sz="2000" i="1" dirty="0">
              <a:latin typeface="FZYongKeTiS" panose="02000500000000000000" pitchFamily="2" charset="-122"/>
              <a:ea typeface="FZYongKeTiS" panose="02000500000000000000" pitchFamily="2" charset="-122"/>
            </a:endParaRPr>
          </a:p>
        </p:txBody>
      </p:sp>
      <p:sp>
        <p:nvSpPr>
          <p:cNvPr id="33797" name="标题 5121"/>
          <p:cNvSpPr>
            <a:spLocks noGrp="1"/>
          </p:cNvSpPr>
          <p:nvPr/>
        </p:nvSpPr>
        <p:spPr bwMode="auto">
          <a:xfrm>
            <a:off x="1574800" y="406400"/>
            <a:ext cx="4711700" cy="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80000"/>
              </a:lnSpc>
              <a:spcBef>
                <a:spcPct val="0"/>
              </a:spcBef>
              <a:buFont typeface="Arial" panose="020B0604020202020204" pitchFamily="34" charset="0"/>
              <a:buNone/>
            </a:pPr>
            <a:r>
              <a:rPr lang="zh-CN" altLang="en-US" sz="3500" i="1" noProof="1">
                <a:latin typeface="FZYongKeTiS" panose="02000500000000000000" pitchFamily="2" charset="-122"/>
                <a:ea typeface="FZYongKeTiS" panose="02000500000000000000" pitchFamily="2" charset="-122"/>
              </a:rPr>
              <a:t> </a:t>
            </a:r>
            <a:r>
              <a:rPr lang="zh-CN" altLang="en-US" sz="3500" i="1" noProof="1">
                <a:latin typeface="FZYongKeTiS" panose="02000500000000000000" pitchFamily="2" charset="-122"/>
                <a:ea typeface="FZYongKeTiS" panose="02000500000000000000" pitchFamily="2" charset="-122"/>
                <a:sym typeface="+mn-ea"/>
              </a:rPr>
              <a:t>基本操作</a:t>
            </a:r>
            <a:r>
              <a:rPr lang="zh-CN" altLang="zh-CN" sz="3500" i="1" noProof="1">
                <a:latin typeface="FZYongKeTiS" panose="02000500000000000000" pitchFamily="2" charset="-122"/>
                <a:ea typeface="FZYongKeTiS" panose="02000500000000000000" pitchFamily="2" charset="-122"/>
              </a:rPr>
              <a:t>-</a:t>
            </a:r>
            <a:r>
              <a:rPr lang="zh-CN" altLang="en-US" sz="3500" i="1" noProof="1">
                <a:latin typeface="FZYongKeTiS" panose="02000500000000000000" pitchFamily="2" charset="-122"/>
                <a:ea typeface="FZYongKeTiS" panose="02000500000000000000" pitchFamily="2" charset="-122"/>
              </a:rPr>
              <a:t>检索</a:t>
            </a:r>
            <a:endParaRPr lang="zh-CN" altLang="en-US" sz="3500" i="1" noProof="1">
              <a:latin typeface="FZYongKeTiS" panose="02000500000000000000" pitchFamily="2" charset="-122"/>
              <a:ea typeface="FZYongKeTiS" panose="02000500000000000000" pitchFamily="2" charset="-122"/>
            </a:endParaRPr>
          </a:p>
        </p:txBody>
      </p:sp>
      <p:sp>
        <p:nvSpPr>
          <p:cNvPr id="13" name="文本框 9"/>
          <p:cNvSpPr txBox="1">
            <a:spLocks noChangeArrowheads="1"/>
          </p:cNvSpPr>
          <p:nvPr/>
        </p:nvSpPr>
        <p:spPr bwMode="auto">
          <a:xfrm>
            <a:off x="8426248" y="4089400"/>
            <a:ext cx="2916237"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i="1" dirty="0">
                <a:latin typeface="FZYongKeTiS" panose="02000500000000000000" pitchFamily="2" charset="-122"/>
                <a:ea typeface="FZYongKeTiS" panose="02000500000000000000" pitchFamily="2" charset="-122"/>
              </a:rPr>
              <a:t>出版物检索</a:t>
            </a:r>
            <a:endParaRPr lang="zh-CN" altLang="en-US" i="1" dirty="0">
              <a:latin typeface="FZYongKeTiS" panose="02000500000000000000" pitchFamily="2" charset="-122"/>
              <a:ea typeface="FZYongKeTiS" panose="02000500000000000000" pitchFamily="2" charset="-122"/>
            </a:endParaRPr>
          </a:p>
        </p:txBody>
      </p:sp>
      <p:sp>
        <p:nvSpPr>
          <p:cNvPr id="14" name="文本框 6"/>
          <p:cNvSpPr txBox="1">
            <a:spLocks noChangeArrowheads="1"/>
          </p:cNvSpPr>
          <p:nvPr/>
        </p:nvSpPr>
        <p:spPr bwMode="auto">
          <a:xfrm>
            <a:off x="8426245" y="4786313"/>
            <a:ext cx="3357563" cy="209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30000"/>
              </a:lnSpc>
              <a:spcBef>
                <a:spcPct val="0"/>
              </a:spcBef>
              <a:buFont typeface="Arial" panose="020B0604020202020204" pitchFamily="34" charset="0"/>
              <a:buNone/>
            </a:pPr>
            <a:r>
              <a:rPr lang="zh-CN" altLang="en-US" sz="2000" dirty="0">
                <a:latin typeface="微软雅黑" panose="020B0503020204020204" pitchFamily="34" charset="-122"/>
                <a:ea typeface="微软雅黑" panose="020B0503020204020204" pitchFamily="34" charset="-122"/>
              </a:rPr>
              <a:t>可以查看期刊、博硕学位授予单位、会议论文集、报纸、年鉴、工具书。可以通过刊名、书名、出版单位、地区等关键字来搜索出版物。</a:t>
            </a:r>
            <a:endParaRPr lang="zh-CN" altLang="en-US"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2515993" y="2287175"/>
            <a:ext cx="4307091" cy="7645087"/>
          </a:xfrm>
          <a:prstGeom prst="rect">
            <a:avLst/>
          </a:prstGeom>
        </p:spPr>
      </p:pic>
      <p:pic>
        <p:nvPicPr>
          <p:cNvPr id="7" name="图片 6"/>
          <p:cNvPicPr>
            <a:picLocks noChangeAspect="1"/>
          </p:cNvPicPr>
          <p:nvPr/>
        </p:nvPicPr>
        <p:blipFill rotWithShape="1">
          <a:blip r:embed="rId3"/>
          <a:srcRect b="36905"/>
          <a:stretch>
            <a:fillRect/>
          </a:stretch>
        </p:blipFill>
        <p:spPr>
          <a:xfrm>
            <a:off x="8426247" y="120975"/>
            <a:ext cx="3471140" cy="38874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125835" y="118110"/>
            <a:ext cx="878205" cy="77914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0" name="圆角矩形 19"/>
          <p:cNvSpPr/>
          <p:nvPr/>
        </p:nvSpPr>
        <p:spPr>
          <a:xfrm>
            <a:off x="65931" y="752795"/>
            <a:ext cx="2312769" cy="5862256"/>
          </a:xfrm>
          <a:prstGeom prst="roundRect">
            <a:avLst/>
          </a:prstGeom>
          <a:solidFill>
            <a:srgbClr val="FFC000">
              <a:alpha val="32000"/>
            </a:srgbClr>
          </a:solidFill>
          <a:ln w="28575" cmpd="sng">
            <a:solidFill>
              <a:srgbClr val="FCA8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noProof="1"/>
          </a:p>
        </p:txBody>
      </p:sp>
      <p:grpSp>
        <p:nvGrpSpPr>
          <p:cNvPr id="4" name="组合 3"/>
          <p:cNvGrpSpPr/>
          <p:nvPr/>
        </p:nvGrpSpPr>
        <p:grpSpPr>
          <a:xfrm>
            <a:off x="8271909" y="-565055"/>
            <a:ext cx="4605475" cy="8187511"/>
            <a:chOff x="8010525" y="-724329"/>
            <a:chExt cx="4605475" cy="8187511"/>
          </a:xfrm>
        </p:grpSpPr>
        <p:pic>
          <p:nvPicPr>
            <p:cNvPr id="5"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10525" y="-724329"/>
              <a:ext cx="4605475" cy="818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a:blip r:embed="rId2"/>
            <a:stretch>
              <a:fillRect/>
            </a:stretch>
          </p:blipFill>
          <p:spPr>
            <a:xfrm>
              <a:off x="8882802" y="857563"/>
              <a:ext cx="2794446" cy="4960141"/>
            </a:xfrm>
            <a:prstGeom prst="rect">
              <a:avLst/>
            </a:prstGeom>
          </p:spPr>
        </p:pic>
      </p:grpSp>
      <p:grpSp>
        <p:nvGrpSpPr>
          <p:cNvPr id="7" name="组合 6"/>
          <p:cNvGrpSpPr/>
          <p:nvPr/>
        </p:nvGrpSpPr>
        <p:grpSpPr>
          <a:xfrm>
            <a:off x="5032695" y="-565055"/>
            <a:ext cx="4642221" cy="8187511"/>
            <a:chOff x="4355167" y="-724330"/>
            <a:chExt cx="4605475" cy="8187511"/>
          </a:xfrm>
        </p:grpSpPr>
        <p:pic>
          <p:nvPicPr>
            <p:cNvPr id="8"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355167" y="-724330"/>
              <a:ext cx="4605475" cy="818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3"/>
            <a:stretch>
              <a:fillRect/>
            </a:stretch>
          </p:blipFill>
          <p:spPr>
            <a:xfrm>
              <a:off x="5251167" y="857562"/>
              <a:ext cx="2772326" cy="4960141"/>
            </a:xfrm>
            <a:prstGeom prst="rect">
              <a:avLst/>
            </a:prstGeom>
          </p:spPr>
        </p:pic>
      </p:grpSp>
      <p:grpSp>
        <p:nvGrpSpPr>
          <p:cNvPr id="10" name="组合 9"/>
          <p:cNvGrpSpPr/>
          <p:nvPr/>
        </p:nvGrpSpPr>
        <p:grpSpPr>
          <a:xfrm>
            <a:off x="1821972" y="-565055"/>
            <a:ext cx="4605475" cy="8187511"/>
            <a:chOff x="8010525" y="-724329"/>
            <a:chExt cx="4605475" cy="8187511"/>
          </a:xfrm>
        </p:grpSpPr>
        <p:pic>
          <p:nvPicPr>
            <p:cNvPr id="11"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10525" y="-724329"/>
              <a:ext cx="4605475" cy="818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p:cNvPicPr>
              <a:picLocks noChangeAspect="1"/>
            </p:cNvPicPr>
            <p:nvPr/>
          </p:nvPicPr>
          <p:blipFill>
            <a:blip r:embed="rId4"/>
            <a:stretch>
              <a:fillRect/>
            </a:stretch>
          </p:blipFill>
          <p:spPr>
            <a:xfrm>
              <a:off x="8882802" y="857563"/>
              <a:ext cx="2794445" cy="4960141"/>
            </a:xfrm>
            <a:prstGeom prst="rect">
              <a:avLst/>
            </a:prstGeom>
          </p:spPr>
        </p:pic>
      </p:grpSp>
      <p:sp>
        <p:nvSpPr>
          <p:cNvPr id="13" name="矩形 4"/>
          <p:cNvSpPr>
            <a:spLocks noChangeArrowheads="1"/>
          </p:cNvSpPr>
          <p:nvPr/>
        </p:nvSpPr>
        <p:spPr bwMode="auto">
          <a:xfrm>
            <a:off x="7644588" y="6245719"/>
            <a:ext cx="127115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 typeface="Arial" panose="020B0604020202020204" pitchFamily="34" charset="0"/>
              <a:buNone/>
            </a:pPr>
            <a:r>
              <a:rPr lang="en-US" altLang="zh-CN" sz="1800" dirty="0" err="1">
                <a:solidFill>
                  <a:srgbClr val="FF0000"/>
                </a:solidFill>
                <a:latin typeface="微软雅黑" panose="020B0503020204020204" pitchFamily="34" charset="-122"/>
                <a:ea typeface="微软雅黑" panose="020B0503020204020204" pitchFamily="34" charset="-122"/>
                <a:cs typeface="Helvetica Neue" panose="02000503000000020004" pitchFamily="2" charset="0"/>
              </a:rPr>
              <a:t>Epub</a:t>
            </a:r>
            <a:r>
              <a:rPr lang="zh-CN" altLang="en-US" sz="1800" dirty="0">
                <a:solidFill>
                  <a:srgbClr val="FF0000"/>
                </a:solidFill>
                <a:latin typeface="微软雅黑" panose="020B0503020204020204" pitchFamily="34" charset="-122"/>
                <a:ea typeface="微软雅黑" panose="020B0503020204020204" pitchFamily="34" charset="-122"/>
                <a:cs typeface="Helvetica Neue" panose="02000503000000020004" pitchFamily="2" charset="0"/>
              </a:rPr>
              <a:t>阅读</a:t>
            </a:r>
            <a:endParaRPr lang="zh-CN" altLang="en-US" sz="1800" dirty="0">
              <a:solidFill>
                <a:srgbClr val="FF0000"/>
              </a:solidFill>
              <a:latin typeface="微软雅黑" panose="020B0503020204020204" pitchFamily="34" charset="-122"/>
              <a:ea typeface="微软雅黑" panose="020B0503020204020204" pitchFamily="34" charset="-122"/>
              <a:cs typeface="Helvetica Neue" panose="02000503000000020004" pitchFamily="2" charset="0"/>
            </a:endParaRPr>
          </a:p>
        </p:txBody>
      </p:sp>
      <p:sp>
        <p:nvSpPr>
          <p:cNvPr id="14" name="矩形 3"/>
          <p:cNvSpPr>
            <a:spLocks noChangeArrowheads="1"/>
          </p:cNvSpPr>
          <p:nvPr/>
        </p:nvSpPr>
        <p:spPr bwMode="auto">
          <a:xfrm>
            <a:off x="10816344" y="6245719"/>
            <a:ext cx="1122029"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 typeface="Arial" panose="020B0604020202020204" pitchFamily="34" charset="0"/>
              <a:buNone/>
            </a:pPr>
            <a:r>
              <a:rPr lang="zh-CN" altLang="en-US" sz="180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原版阅读</a:t>
            </a:r>
            <a:endParaRPr lang="zh-CN" altLang="en-US" sz="1800" dirty="0">
              <a:solidFill>
                <a:srgbClr val="FF0000"/>
              </a:solidFill>
            </a:endParaRPr>
          </a:p>
        </p:txBody>
      </p:sp>
      <p:sp>
        <p:nvSpPr>
          <p:cNvPr id="15" name="矩形 3"/>
          <p:cNvSpPr>
            <a:spLocks noChangeArrowheads="1"/>
          </p:cNvSpPr>
          <p:nvPr/>
        </p:nvSpPr>
        <p:spPr bwMode="auto">
          <a:xfrm>
            <a:off x="4231417" y="6245719"/>
            <a:ext cx="131132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 typeface="Arial" panose="020B0604020202020204" pitchFamily="34" charset="0"/>
              <a:buNone/>
            </a:pPr>
            <a:r>
              <a:rPr lang="en-US" altLang="zh-CN" sz="180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HTML</a:t>
            </a:r>
            <a:r>
              <a:rPr lang="zh-CN" altLang="en-US" sz="180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阅读</a:t>
            </a:r>
            <a:endParaRPr lang="zh-CN" altLang="en-US" sz="1800" dirty="0">
              <a:solidFill>
                <a:srgbClr val="FF0000"/>
              </a:solidFill>
            </a:endParaRPr>
          </a:p>
        </p:txBody>
      </p:sp>
      <p:sp>
        <p:nvSpPr>
          <p:cNvPr id="16" name="文本框 1"/>
          <p:cNvSpPr txBox="1">
            <a:spLocks noChangeArrowheads="1"/>
          </p:cNvSpPr>
          <p:nvPr/>
        </p:nvSpPr>
        <p:spPr bwMode="auto">
          <a:xfrm>
            <a:off x="96663" y="754664"/>
            <a:ext cx="2386511" cy="5908040"/>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 typeface="Arial" panose="020B0604020202020204" pitchFamily="34" charset="0"/>
              <a:buNone/>
            </a:pPr>
            <a:r>
              <a:rPr lang="zh-CN" altLang="en-US" sz="1800" dirty="0">
                <a:latin typeface="微软雅黑" panose="020B0503020204020204" pitchFamily="34" charset="-122"/>
                <a:ea typeface="微软雅黑" panose="020B0503020204020204" pitchFamily="34" charset="-122"/>
              </a:rPr>
              <a:t>点击单篇文献，进入阅读界面</a:t>
            </a:r>
            <a:endParaRPr lang="en-US" altLang="zh-CN" sz="18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endParaRPr lang="zh-CN" altLang="en-US" sz="18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800" dirty="0">
                <a:latin typeface="微软雅黑" panose="020B0503020204020204" pitchFamily="34" charset="-122"/>
                <a:ea typeface="微软雅黑" panose="020B0503020204020204" pitchFamily="34" charset="-122"/>
              </a:rPr>
              <a:t>阅读时，可以查看文献的目录、阅读的进度、显示方式、和与当前文献相关的评论信息等，同时可以实现选中、标注等编辑功能操作。</a:t>
            </a:r>
            <a:endParaRPr lang="en-US" altLang="zh-CN" sz="18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endParaRPr lang="zh-CN" altLang="en-US" sz="18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800" dirty="0">
                <a:latin typeface="微软雅黑" panose="020B0503020204020204" pitchFamily="34" charset="-122"/>
                <a:ea typeface="微软雅黑" panose="020B0503020204020204" pitchFamily="34" charset="-122"/>
              </a:rPr>
              <a:t>编辑完成后，标注信息、阅读进度会自动同步到云端。</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125835" y="118110"/>
            <a:ext cx="878205" cy="77914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4" name="标题 5121"/>
          <p:cNvSpPr>
            <a:spLocks noGrp="1"/>
          </p:cNvSpPr>
          <p:nvPr/>
        </p:nvSpPr>
        <p:spPr bwMode="auto">
          <a:xfrm>
            <a:off x="870971" y="540308"/>
            <a:ext cx="4126121" cy="995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80000"/>
              </a:lnSpc>
              <a:spcBef>
                <a:spcPct val="0"/>
              </a:spcBef>
              <a:buFont typeface="Arial" panose="020B0604020202020204" pitchFamily="34" charset="0"/>
              <a:buNone/>
            </a:pPr>
            <a:r>
              <a:rPr lang="zh-CN" altLang="en-US" sz="3500" i="1" noProof="1">
                <a:latin typeface="FZYongKeTiS" panose="02000500000000000000" pitchFamily="2" charset="-122"/>
                <a:ea typeface="FZYongKeTiS" panose="02000500000000000000" pitchFamily="2" charset="-122"/>
              </a:rPr>
              <a:t> 基本操作</a:t>
            </a:r>
            <a:endParaRPr lang="en-US" altLang="zh-CN" sz="3500" i="1" noProof="1">
              <a:latin typeface="FZYongKeTiS" panose="02000500000000000000" pitchFamily="2" charset="-122"/>
              <a:ea typeface="FZYongKeTiS" panose="02000500000000000000" pitchFamily="2" charset="-122"/>
            </a:endParaRPr>
          </a:p>
          <a:p>
            <a:pPr eaLnBrk="1" hangingPunct="1">
              <a:lnSpc>
                <a:spcPct val="80000"/>
              </a:lnSpc>
              <a:spcBef>
                <a:spcPct val="0"/>
              </a:spcBef>
              <a:buFont typeface="Arial" panose="020B0604020202020204" pitchFamily="34" charset="0"/>
              <a:buNone/>
            </a:pPr>
            <a:r>
              <a:rPr lang="zh-CN" altLang="zh-CN" sz="3500" i="1" noProof="1">
                <a:latin typeface="FZYongKeTiS" panose="02000500000000000000" pitchFamily="2" charset="-122"/>
                <a:ea typeface="FZYongKeTiS" panose="02000500000000000000" pitchFamily="2" charset="-122"/>
              </a:rPr>
              <a:t>-</a:t>
            </a:r>
            <a:r>
              <a:rPr lang="zh-CN" altLang="en-US" sz="3500" i="1" noProof="1">
                <a:latin typeface="FZYongKeTiS" panose="02000500000000000000" pitchFamily="2" charset="-122"/>
                <a:ea typeface="FZYongKeTiS" panose="02000500000000000000" pitchFamily="2" charset="-122"/>
              </a:rPr>
              <a:t>文献下载阅读</a:t>
            </a:r>
            <a:endParaRPr lang="zh-CN" altLang="en-US" sz="3500" i="1" noProof="1">
              <a:latin typeface="FZYongKeTiS" panose="02000500000000000000" pitchFamily="2" charset="-122"/>
              <a:ea typeface="FZYongKeTiS" panose="02000500000000000000" pitchFamily="2" charset="-122"/>
            </a:endParaRPr>
          </a:p>
        </p:txBody>
      </p:sp>
      <p:grpSp>
        <p:nvGrpSpPr>
          <p:cNvPr id="5" name="组合 4"/>
          <p:cNvGrpSpPr/>
          <p:nvPr/>
        </p:nvGrpSpPr>
        <p:grpSpPr>
          <a:xfrm>
            <a:off x="8337314" y="-632365"/>
            <a:ext cx="4605475" cy="8187511"/>
            <a:chOff x="8010525" y="-724329"/>
            <a:chExt cx="4605475" cy="8187511"/>
          </a:xfrm>
        </p:grpSpPr>
        <p:pic>
          <p:nvPicPr>
            <p:cNvPr id="6"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10525" y="-724329"/>
              <a:ext cx="4605475" cy="818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2"/>
            <a:stretch>
              <a:fillRect/>
            </a:stretch>
          </p:blipFill>
          <p:spPr>
            <a:xfrm>
              <a:off x="8882802" y="857563"/>
              <a:ext cx="2794445" cy="4960141"/>
            </a:xfrm>
            <a:prstGeom prst="rect">
              <a:avLst/>
            </a:prstGeom>
          </p:spPr>
        </p:pic>
      </p:grpSp>
      <p:grpSp>
        <p:nvGrpSpPr>
          <p:cNvPr id="8" name="组合 7"/>
          <p:cNvGrpSpPr/>
          <p:nvPr/>
        </p:nvGrpSpPr>
        <p:grpSpPr>
          <a:xfrm>
            <a:off x="5032695" y="-565055"/>
            <a:ext cx="4642221" cy="8187511"/>
            <a:chOff x="4355167" y="-724330"/>
            <a:chExt cx="4605475" cy="8187511"/>
          </a:xfrm>
        </p:grpSpPr>
        <p:pic>
          <p:nvPicPr>
            <p:cNvPr id="9"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355167" y="-724330"/>
              <a:ext cx="4605475" cy="818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3"/>
            <a:stretch>
              <a:fillRect/>
            </a:stretch>
          </p:blipFill>
          <p:spPr>
            <a:xfrm>
              <a:off x="5251167" y="857562"/>
              <a:ext cx="2772325" cy="4960141"/>
            </a:xfrm>
            <a:prstGeom prst="rect">
              <a:avLst/>
            </a:prstGeom>
          </p:spPr>
        </p:pic>
      </p:grpSp>
      <p:grpSp>
        <p:nvGrpSpPr>
          <p:cNvPr id="11" name="组合 10"/>
          <p:cNvGrpSpPr/>
          <p:nvPr/>
        </p:nvGrpSpPr>
        <p:grpSpPr>
          <a:xfrm>
            <a:off x="3747273" y="6018636"/>
            <a:ext cx="1939440" cy="409980"/>
            <a:chOff x="8011178" y="5265541"/>
            <a:chExt cx="1516894" cy="672739"/>
          </a:xfrm>
        </p:grpSpPr>
        <p:sp>
          <p:nvSpPr>
            <p:cNvPr id="12" name="圆角矩形 11"/>
            <p:cNvSpPr/>
            <p:nvPr/>
          </p:nvSpPr>
          <p:spPr>
            <a:xfrm>
              <a:off x="8011178" y="5265541"/>
              <a:ext cx="1458324" cy="672739"/>
            </a:xfrm>
            <a:prstGeom prst="roundRect">
              <a:avLst/>
            </a:prstGeom>
            <a:solidFill>
              <a:srgbClr val="FFC000">
                <a:alpha val="32000"/>
              </a:srgbClr>
            </a:solidFill>
            <a:ln w="28575" cmpd="sng">
              <a:solidFill>
                <a:srgbClr val="FCA8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noProof="1"/>
            </a:p>
          </p:txBody>
        </p:sp>
        <p:sp>
          <p:nvSpPr>
            <p:cNvPr id="13" name="文本框 1"/>
            <p:cNvSpPr txBox="1">
              <a:spLocks noChangeArrowheads="1"/>
            </p:cNvSpPr>
            <p:nvPr/>
          </p:nvSpPr>
          <p:spPr bwMode="auto">
            <a:xfrm>
              <a:off x="8032065" y="5285077"/>
              <a:ext cx="1496007" cy="55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1600" dirty="0">
                  <a:latin typeface="微软雅黑" panose="020B0503020204020204" pitchFamily="34" charset="-122"/>
                  <a:ea typeface="微软雅黑" panose="020B0503020204020204" pitchFamily="34" charset="-122"/>
                </a:rPr>
                <a:t>下载后进入资料库</a:t>
              </a:r>
              <a:endParaRPr lang="zh-CN" altLang="en-US" sz="1600" dirty="0">
                <a:latin typeface="微软雅黑" panose="020B0503020204020204" pitchFamily="34" charset="-122"/>
                <a:ea typeface="微软雅黑" panose="020B0503020204020204" pitchFamily="34" charset="-122"/>
              </a:endParaRPr>
            </a:p>
          </p:txBody>
        </p:sp>
      </p:grpSp>
      <p:sp>
        <p:nvSpPr>
          <p:cNvPr id="14" name="文本框 1"/>
          <p:cNvSpPr txBox="1">
            <a:spLocks noChangeArrowheads="1"/>
          </p:cNvSpPr>
          <p:nvPr/>
        </p:nvSpPr>
        <p:spPr bwMode="auto">
          <a:xfrm>
            <a:off x="816188" y="2098384"/>
            <a:ext cx="4476945" cy="286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 typeface="Arial" panose="020B0604020202020204" pitchFamily="34" charset="0"/>
              <a:buNone/>
            </a:pPr>
            <a:r>
              <a:rPr lang="zh-CN" altLang="en-US" sz="2400" dirty="0">
                <a:latin typeface="微软雅黑" panose="020B0503020204020204" pitchFamily="34" charset="-122"/>
                <a:ea typeface="微软雅黑" panose="020B0503020204020204" pitchFamily="34" charset="-122"/>
              </a:rPr>
              <a:t>目前包括</a:t>
            </a:r>
            <a:r>
              <a:rPr lang="zh-CN" altLang="en-US" sz="2400" dirty="0">
                <a:solidFill>
                  <a:srgbClr val="FFC000"/>
                </a:solidFill>
                <a:latin typeface="微软雅黑" panose="020B0503020204020204" pitchFamily="34" charset="-122"/>
                <a:ea typeface="微软雅黑" panose="020B0503020204020204" pitchFamily="34" charset="-122"/>
              </a:rPr>
              <a:t>文献、出版物、作者、项目、会议</a:t>
            </a:r>
            <a:r>
              <a:rPr lang="zh-CN" altLang="en-US" sz="2400" dirty="0">
                <a:latin typeface="微软雅黑" panose="020B0503020204020204" pitchFamily="34" charset="-122"/>
                <a:ea typeface="微软雅黑" panose="020B0503020204020204" pitchFamily="34" charset="-122"/>
              </a:rPr>
              <a:t>五种类型相关信息的浏览</a:t>
            </a:r>
            <a:endParaRPr lang="zh-CN" altLang="en-US" sz="24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2400" dirty="0">
                <a:latin typeface="微软雅黑" panose="020B0503020204020204" pitchFamily="34" charset="-122"/>
                <a:ea typeface="微软雅黑" panose="020B0503020204020204" pitchFamily="34" charset="-122"/>
                <a:sym typeface="宋体" panose="02010600030101010101" pitchFamily="2" charset="-122"/>
              </a:rPr>
              <a:t>文献下载后通过资料库进行统一集中管理</a:t>
            </a:r>
            <a:endParaRPr lang="zh-CN" altLang="en-US" sz="2400" dirty="0">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p:nvPr/>
        </p:nvSpPr>
        <p:spPr>
          <a:xfrm>
            <a:off x="8784299" y="2180861"/>
            <a:ext cx="2536540" cy="2536540"/>
          </a:xfrm>
          <a:prstGeom prst="ellipse">
            <a:avLst/>
          </a:prstGeom>
          <a:solidFill>
            <a:srgbClr val="00B050"/>
          </a:solidFill>
          <a:ln>
            <a:noFill/>
          </a:ln>
          <a:effectLst>
            <a:outerShdw blurRad="279400" dist="2667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7" name="椭圆 26"/>
          <p:cNvSpPr/>
          <p:nvPr/>
        </p:nvSpPr>
        <p:spPr>
          <a:xfrm>
            <a:off x="9456303" y="3621021"/>
            <a:ext cx="4080455" cy="4080455"/>
          </a:xfrm>
          <a:prstGeom prst="ellipse">
            <a:avLst/>
          </a:prstGeom>
          <a:solidFill>
            <a:srgbClr val="00B050"/>
          </a:solidFill>
          <a:ln>
            <a:noFill/>
          </a:ln>
          <a:effectLst>
            <a:outerShdw blurRad="152400" dist="38100" dir="9900000" sx="78000" sy="78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椭圆 3"/>
          <p:cNvSpPr/>
          <p:nvPr/>
        </p:nvSpPr>
        <p:spPr>
          <a:xfrm>
            <a:off x="5140632" y="2790812"/>
            <a:ext cx="5376597" cy="5376597"/>
          </a:xfrm>
          <a:prstGeom prst="ellipse">
            <a:avLst/>
          </a:prstGeom>
          <a:solidFill>
            <a:srgbClr val="00B050"/>
          </a:solidFill>
          <a:ln>
            <a:noFill/>
          </a:ln>
          <a:effectLst>
            <a:outerShdw blurRad="304800" dist="152400" dir="2700000" sx="98000" sy="98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9" name="TextBox 48"/>
          <p:cNvSpPr txBox="1"/>
          <p:nvPr/>
        </p:nvSpPr>
        <p:spPr>
          <a:xfrm>
            <a:off x="579193" y="2663892"/>
            <a:ext cx="7343927" cy="1322070"/>
          </a:xfrm>
          <a:prstGeom prst="rect">
            <a:avLst/>
          </a:prstGeom>
          <a:noFill/>
        </p:spPr>
        <p:txBody>
          <a:bodyPr wrap="square" rtlCol="0">
            <a:spAutoFit/>
          </a:bodyPr>
          <a:lstStyle/>
          <a:p>
            <a:r>
              <a:rPr lang="en-US" altLang="zh-CN" sz="8000" b="1" dirty="0">
                <a:solidFill>
                  <a:schemeClr val="accent1"/>
                </a:solidFill>
                <a:latin typeface="微软雅黑" panose="020B0503020204020204" pitchFamily="34" charset="-122"/>
                <a:ea typeface="微软雅黑" panose="020B0503020204020204" pitchFamily="34" charset="-122"/>
              </a:rPr>
              <a:t>THANKS</a:t>
            </a:r>
            <a:endParaRPr lang="en-US" altLang="zh-CN" sz="8000" b="1" dirty="0">
              <a:solidFill>
                <a:schemeClr val="accent1"/>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nvPicPr>
        <p:blipFill>
          <a:blip r:embed="rId1"/>
          <a:stretch>
            <a:fillRect/>
          </a:stretch>
        </p:blipFill>
        <p:spPr>
          <a:xfrm>
            <a:off x="6960096" y="3305445"/>
            <a:ext cx="4992415" cy="3128203"/>
          </a:xfrm>
          <a:prstGeom prst="rect">
            <a:avLst/>
          </a:prstGeom>
        </p:spPr>
      </p:pic>
      <p:sp>
        <p:nvSpPr>
          <p:cNvPr id="30" name="任意多边形 29"/>
          <p:cNvSpPr/>
          <p:nvPr/>
        </p:nvSpPr>
        <p:spPr>
          <a:xfrm>
            <a:off x="0" y="390664"/>
            <a:ext cx="4128459" cy="1248139"/>
          </a:xfrm>
          <a:custGeom>
            <a:avLst/>
            <a:gdLst>
              <a:gd name="connsiteX0" fmla="*/ 0 w 3096344"/>
              <a:gd name="connsiteY0" fmla="*/ 0 h 936104"/>
              <a:gd name="connsiteX1" fmla="*/ 2940324 w 3096344"/>
              <a:gd name="connsiteY1" fmla="*/ 0 h 936104"/>
              <a:gd name="connsiteX2" fmla="*/ 3096344 w 3096344"/>
              <a:gd name="connsiteY2" fmla="*/ 156020 h 936104"/>
              <a:gd name="connsiteX3" fmla="*/ 3096344 w 3096344"/>
              <a:gd name="connsiteY3" fmla="*/ 780084 h 936104"/>
              <a:gd name="connsiteX4" fmla="*/ 2940324 w 3096344"/>
              <a:gd name="connsiteY4" fmla="*/ 936104 h 936104"/>
              <a:gd name="connsiteX5" fmla="*/ 0 w 3096344"/>
              <a:gd name="connsiteY5" fmla="*/ 936104 h 936104"/>
              <a:gd name="connsiteX6" fmla="*/ 0 w 3096344"/>
              <a:gd name="connsiteY6"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6344" h="936104">
                <a:moveTo>
                  <a:pt x="0" y="0"/>
                </a:moveTo>
                <a:lnTo>
                  <a:pt x="2940324" y="0"/>
                </a:lnTo>
                <a:cubicBezTo>
                  <a:pt x="3026491" y="0"/>
                  <a:pt x="3096344" y="69853"/>
                  <a:pt x="3096344" y="156020"/>
                </a:cubicBezTo>
                <a:lnTo>
                  <a:pt x="3096344" y="780084"/>
                </a:lnTo>
                <a:cubicBezTo>
                  <a:pt x="3096344" y="866251"/>
                  <a:pt x="3026491" y="936104"/>
                  <a:pt x="2940324" y="936104"/>
                </a:cubicBezTo>
                <a:lnTo>
                  <a:pt x="0" y="93610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lumMod val="75000"/>
                </a:schemeClr>
              </a:solidFill>
              <a:latin typeface="Impact" panose="020B0806030902050204" pitchFamily="34" charset="0"/>
            </a:endParaRPr>
          </a:p>
        </p:txBody>
      </p:sp>
      <p:pic>
        <p:nvPicPr>
          <p:cNvPr id="2" name="图片 1" descr="QQ图片20181008151658"/>
          <p:cNvPicPr>
            <a:picLocks noChangeAspect="1"/>
          </p:cNvPicPr>
          <p:nvPr/>
        </p:nvPicPr>
        <p:blipFill>
          <a:blip r:embed="rId2"/>
          <a:stretch>
            <a:fillRect/>
          </a:stretch>
        </p:blipFill>
        <p:spPr>
          <a:xfrm>
            <a:off x="443653" y="417407"/>
            <a:ext cx="3240193" cy="1193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9"/>
                                        </p:tgtEl>
                                        <p:attrNameLst>
                                          <p:attrName>ppt_y</p:attrName>
                                        </p:attrNameLst>
                                      </p:cBhvr>
                                      <p:tavLst>
                                        <p:tav tm="0">
                                          <p:val>
                                            <p:strVal val="#ppt_y"/>
                                          </p:val>
                                        </p:tav>
                                        <p:tav tm="100000">
                                          <p:val>
                                            <p:strVal val="#ppt_y"/>
                                          </p:val>
                                        </p:tav>
                                      </p:tavLst>
                                    </p:anim>
                                    <p:anim calcmode="lin" valueType="num">
                                      <p:cBhvr>
                                        <p:cTn id="9" dur="500" fill="hold"/>
                                        <p:tgtEl>
                                          <p:spTgt spid="4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243945" y="206375"/>
            <a:ext cx="695960" cy="6337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文本框 17"/>
          <p:cNvSpPr txBox="1"/>
          <p:nvPr/>
        </p:nvSpPr>
        <p:spPr>
          <a:xfrm>
            <a:off x="9278197" y="256540"/>
            <a:ext cx="2661920" cy="583565"/>
          </a:xfrm>
          <a:prstGeom prst="rect">
            <a:avLst/>
          </a:prstGeom>
          <a:noFill/>
        </p:spPr>
        <p:txBody>
          <a:bodyPr wrap="square" rtlCol="0">
            <a:spAutoFit/>
          </a:bodyPr>
          <a:lstStyle/>
          <a:p>
            <a:r>
              <a:rPr lang="en-US" altLang="zh-CN" sz="3200" b="1">
                <a:solidFill>
                  <a:srgbClr val="FF0000"/>
                </a:solidFill>
              </a:rPr>
              <a:t>www.cnki.net</a:t>
            </a:r>
            <a:endParaRPr lang="en-US" altLang="zh-CN" sz="3200" b="1">
              <a:solidFill>
                <a:srgbClr val="FF0000"/>
              </a:solidFill>
            </a:endParaRPr>
          </a:p>
        </p:txBody>
      </p:sp>
      <p:pic>
        <p:nvPicPr>
          <p:cNvPr id="14" name="图片 13" descr="5"/>
          <p:cNvPicPr>
            <a:picLocks noChangeAspect="1"/>
          </p:cNvPicPr>
          <p:nvPr/>
        </p:nvPicPr>
        <p:blipFill>
          <a:blip r:embed="rId1"/>
          <a:stretch>
            <a:fillRect/>
          </a:stretch>
        </p:blipFill>
        <p:spPr>
          <a:xfrm>
            <a:off x="361526" y="813993"/>
            <a:ext cx="11468947" cy="4316307"/>
          </a:xfrm>
          <a:prstGeom prst="rect">
            <a:avLst/>
          </a:prstGeom>
        </p:spPr>
      </p:pic>
      <p:sp>
        <p:nvSpPr>
          <p:cNvPr id="15" name="文本框 14"/>
          <p:cNvSpPr txBox="1"/>
          <p:nvPr/>
        </p:nvSpPr>
        <p:spPr>
          <a:xfrm>
            <a:off x="747252" y="241858"/>
            <a:ext cx="3215148"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平台首页</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252" y="1127735"/>
            <a:ext cx="10762945" cy="431630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243945" y="206375"/>
            <a:ext cx="695960" cy="6337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文本框 17"/>
          <p:cNvSpPr txBox="1"/>
          <p:nvPr/>
        </p:nvSpPr>
        <p:spPr>
          <a:xfrm>
            <a:off x="7915747" y="2231115"/>
            <a:ext cx="4024158" cy="2205860"/>
          </a:xfrm>
          <a:prstGeom prst="rect">
            <a:avLst/>
          </a:prstGeom>
          <a:noFill/>
        </p:spPr>
        <p:txBody>
          <a:bodyPr wrap="square" rtlCol="0">
            <a:spAutoFit/>
          </a:bodyPr>
          <a:lstStyle/>
          <a:p>
            <a:pPr>
              <a:lnSpc>
                <a:spcPct val="200000"/>
              </a:lnSpc>
            </a:pPr>
            <a:r>
              <a:rPr lang="zh-CN" altLang="en-US" sz="2400" b="1" dirty="0">
                <a:solidFill>
                  <a:srgbClr val="FF0000"/>
                </a:solidFill>
              </a:rPr>
              <a:t>如何利用好这些资源？</a:t>
            </a:r>
            <a:endParaRPr lang="en-US" altLang="zh-CN" sz="2400" b="1" dirty="0">
              <a:solidFill>
                <a:srgbClr val="FF0000"/>
              </a:solidFill>
            </a:endParaRPr>
          </a:p>
          <a:p>
            <a:pPr>
              <a:lnSpc>
                <a:spcPct val="200000"/>
              </a:lnSpc>
            </a:pPr>
            <a:r>
              <a:rPr lang="zh-CN" altLang="en-US" sz="2400" b="1" dirty="0">
                <a:solidFill>
                  <a:srgbClr val="FF0000"/>
                </a:solidFill>
              </a:rPr>
              <a:t>如何找到更多资源？</a:t>
            </a:r>
            <a:endParaRPr lang="en-US" altLang="zh-CN" sz="2400" b="1" dirty="0">
              <a:solidFill>
                <a:srgbClr val="FF0000"/>
              </a:solidFill>
            </a:endParaRPr>
          </a:p>
          <a:p>
            <a:pPr>
              <a:lnSpc>
                <a:spcPct val="200000"/>
              </a:lnSpc>
            </a:pPr>
            <a:r>
              <a:rPr lang="zh-CN" altLang="en-US" sz="2400" b="1" dirty="0">
                <a:solidFill>
                  <a:srgbClr val="FF0000"/>
                </a:solidFill>
              </a:rPr>
              <a:t>如何更加精确地找到资源？</a:t>
            </a:r>
            <a:endParaRPr lang="en-US" altLang="zh-CN" sz="2400" b="1" dirty="0">
              <a:solidFill>
                <a:srgbClr val="FF0000"/>
              </a:solidFill>
            </a:endParaRPr>
          </a:p>
        </p:txBody>
      </p:sp>
      <p:sp>
        <p:nvSpPr>
          <p:cNvPr id="15" name="文本框 14"/>
          <p:cNvSpPr txBox="1"/>
          <p:nvPr/>
        </p:nvSpPr>
        <p:spPr>
          <a:xfrm>
            <a:off x="747252" y="241858"/>
            <a:ext cx="3215148"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思考</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7252" y="1048577"/>
            <a:ext cx="6875961" cy="51054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SLIDE_MODEL_TYPE" val="cover"/>
</p:tagLst>
</file>

<file path=ppt/tags/tag2.xml><?xml version="1.0" encoding="utf-8"?>
<p:tagLst xmlns:p="http://schemas.openxmlformats.org/presentationml/2006/main">
  <p:tag name="GENSWF_ADVANCE_TIME" val="0.00"/>
  <p:tag name="ISPRING_SLIDE_INDENT_LEVEL" val="0"/>
  <p:tag name="ISPRING_CUSTOM_TIMING_USED" val="0"/>
</p:tagLst>
</file>

<file path=ppt/theme/theme1.xml><?xml version="1.0" encoding="utf-8"?>
<a:theme xmlns:a="http://schemas.openxmlformats.org/drawingml/2006/main" name="Office 主题​​">
  <a:themeElements>
    <a:clrScheme name="自定义 6">
      <a:dk1>
        <a:sysClr val="windowText" lastClr="000000"/>
      </a:dk1>
      <a:lt1>
        <a:sysClr val="window" lastClr="FFFFFF"/>
      </a:lt1>
      <a:dk2>
        <a:srgbClr val="44546A"/>
      </a:dk2>
      <a:lt2>
        <a:srgbClr val="E7E6E6"/>
      </a:lt2>
      <a:accent1>
        <a:srgbClr val="006D39"/>
      </a:accent1>
      <a:accent2>
        <a:srgbClr val="008F77"/>
      </a:accent2>
      <a:accent3>
        <a:srgbClr val="ED7D31"/>
      </a:accent3>
      <a:accent4>
        <a:srgbClr val="FFC000"/>
      </a:accent4>
      <a:accent5>
        <a:srgbClr val="5B9BD5"/>
      </a:accent5>
      <a:accent6>
        <a:srgbClr val="F4F9F1"/>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5494</Words>
  <Application>WPS 演示</Application>
  <PresentationFormat>宽屏</PresentationFormat>
  <Paragraphs>697</Paragraphs>
  <Slides>74</Slides>
  <Notes>45</Notes>
  <HiddenSlides>0</HiddenSlides>
  <MMClips>1</MMClips>
  <ScaleCrop>false</ScaleCrop>
  <HeadingPairs>
    <vt:vector size="6" baseType="variant">
      <vt:variant>
        <vt:lpstr>已用的字体</vt:lpstr>
      </vt:variant>
      <vt:variant>
        <vt:i4>33</vt:i4>
      </vt:variant>
      <vt:variant>
        <vt:lpstr>主题</vt:lpstr>
      </vt:variant>
      <vt:variant>
        <vt:i4>1</vt:i4>
      </vt:variant>
      <vt:variant>
        <vt:lpstr>幻灯片标题</vt:lpstr>
      </vt:variant>
      <vt:variant>
        <vt:i4>74</vt:i4>
      </vt:variant>
    </vt:vector>
  </HeadingPairs>
  <TitlesOfParts>
    <vt:vector size="108" baseType="lpstr">
      <vt:lpstr>Arial</vt:lpstr>
      <vt:lpstr>宋体</vt:lpstr>
      <vt:lpstr>Wingdings</vt:lpstr>
      <vt:lpstr>微软雅黑</vt:lpstr>
      <vt:lpstr>DIN Light</vt:lpstr>
      <vt:lpstr>微软雅黑 Light</vt:lpstr>
      <vt:lpstr>Bebas Neue</vt:lpstr>
      <vt:lpstr>Calibri</vt:lpstr>
      <vt:lpstr>Bebas Neue</vt:lpstr>
      <vt:lpstr>Segoe Print</vt:lpstr>
      <vt:lpstr>等线</vt:lpstr>
      <vt:lpstr>Segoe UI Light</vt:lpstr>
      <vt:lpstr>楷体</vt:lpstr>
      <vt:lpstr>思源黑体 CN Light</vt:lpstr>
      <vt:lpstr>思源黑体 CN Bold</vt:lpstr>
      <vt:lpstr>黑体</vt:lpstr>
      <vt:lpstr>思源黑体 CN Light</vt:lpstr>
      <vt:lpstr>Arial Unicode MS</vt:lpstr>
      <vt:lpstr>等线 Light</vt:lpstr>
      <vt:lpstr>Arial</vt:lpstr>
      <vt:lpstr>Calibri</vt:lpstr>
      <vt:lpstr>Wingdings 3</vt:lpstr>
      <vt:lpstr>华文新魏</vt:lpstr>
      <vt:lpstr>Verdana</vt:lpstr>
      <vt:lpstr>Segoe UI Light</vt:lpstr>
      <vt:lpstr>Segoe UI</vt:lpstr>
      <vt:lpstr>Wingdings</vt:lpstr>
      <vt:lpstr>Levenim MT</vt:lpstr>
      <vt:lpstr>Impact</vt:lpstr>
      <vt:lpstr>Segoe UI</vt:lpstr>
      <vt:lpstr>FZYongKeTiS</vt:lpstr>
      <vt:lpstr>幼圆</vt:lpstr>
      <vt:lpstr>Helvetica Neue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张伟崇;秦阳</dc:creator>
  <cp:keywords>www.51pptmoban.com</cp:keywords>
  <cp:lastModifiedBy>WANG</cp:lastModifiedBy>
  <cp:revision>313</cp:revision>
  <dcterms:created xsi:type="dcterms:W3CDTF">2018-12-02T14:41:00Z</dcterms:created>
  <dcterms:modified xsi:type="dcterms:W3CDTF">2020-02-21T03:27:04Z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2052-11.1.0.9339</vt:lpwstr>
  </property>
</Properties>
</file>