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89" r:id="rId3"/>
    <p:sldId id="316" r:id="rId4"/>
    <p:sldId id="317" r:id="rId5"/>
    <p:sldId id="318" r:id="rId6"/>
    <p:sldId id="324" r:id="rId7"/>
    <p:sldId id="391" r:id="rId8"/>
    <p:sldId id="287" r:id="rId9"/>
    <p:sldId id="289" r:id="rId10"/>
    <p:sldId id="327" r:id="rId11"/>
    <p:sldId id="288" r:id="rId12"/>
    <p:sldId id="330" r:id="rId13"/>
    <p:sldId id="331" r:id="rId14"/>
    <p:sldId id="321" r:id="rId15"/>
    <p:sldId id="322" r:id="rId16"/>
    <p:sldId id="392" r:id="rId17"/>
    <p:sldId id="323" r:id="rId18"/>
    <p:sldId id="328" r:id="rId19"/>
    <p:sldId id="342" r:id="rId20"/>
    <p:sldId id="386" r:id="rId21"/>
    <p:sldId id="344" r:id="rId22"/>
    <p:sldId id="362" r:id="rId23"/>
    <p:sldId id="346" r:id="rId24"/>
    <p:sldId id="366" r:id="rId25"/>
    <p:sldId id="363" r:id="rId26"/>
    <p:sldId id="365" r:id="rId27"/>
    <p:sldId id="384" r:id="rId28"/>
    <p:sldId id="385" r:id="rId29"/>
    <p:sldId id="387" r:id="rId30"/>
    <p:sldId id="388" r:id="rId31"/>
    <p:sldId id="373" r:id="rId32"/>
    <p:sldId id="371" r:id="rId33"/>
    <p:sldId id="377" r:id="rId34"/>
    <p:sldId id="380" r:id="rId35"/>
    <p:sldId id="382" r:id="rId36"/>
    <p:sldId id="393" r:id="rId37"/>
    <p:sldId id="352" r:id="rId38"/>
    <p:sldId id="353" r:id="rId39"/>
    <p:sldId id="360" r:id="rId40"/>
    <p:sldId id="356" r:id="rId41"/>
    <p:sldId id="357" r:id="rId42"/>
    <p:sldId id="395" r:id="rId43"/>
    <p:sldId id="340" r:id="rId44"/>
    <p:sldId id="290" r:id="rId45"/>
    <p:sldId id="394" r:id="rId46"/>
    <p:sldId id="28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368" userDrawn="1">
          <p15:clr>
            <a:srgbClr val="A4A3A4"/>
          </p15:clr>
        </p15:guide>
        <p15:guide id="3" pos="216" userDrawn="1">
          <p15:clr>
            <a:srgbClr val="A4A3A4"/>
          </p15:clr>
        </p15:guide>
        <p15:guide id="4" orient="horz" pos="3360" userDrawn="1">
          <p15:clr>
            <a:srgbClr val="A4A3A4"/>
          </p15:clr>
        </p15:guide>
        <p15:guide id="5" orient="horz" pos="600" userDrawn="1">
          <p15:clr>
            <a:srgbClr val="A4A3A4"/>
          </p15:clr>
        </p15:guide>
        <p15:guide id="6" pos="4320" userDrawn="1">
          <p15:clr>
            <a:srgbClr val="A4A3A4"/>
          </p15:clr>
        </p15:guide>
        <p15:guide id="10" orient="horz" pos="1080" userDrawn="1">
          <p15:clr>
            <a:srgbClr val="A4A3A4"/>
          </p15:clr>
        </p15:guide>
        <p15:guide id="11" orient="horz" pos="4080" userDrawn="1">
          <p15:clr>
            <a:srgbClr val="A4A3A4"/>
          </p15:clr>
        </p15:guide>
        <p15:guide id="12" orient="horz" pos="35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98"/>
    <a:srgbClr val="FF82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7" autoAdjust="0"/>
    <p:restoredTop sz="95064" autoAdjust="0"/>
  </p:normalViewPr>
  <p:slideViewPr>
    <p:cSldViewPr snapToGrid="0" snapToObjects="1" showGuides="1">
      <p:cViewPr varScale="1">
        <p:scale>
          <a:sx n="68" d="100"/>
          <a:sy n="68" d="100"/>
        </p:scale>
        <p:origin x="558" y="72"/>
      </p:cViewPr>
      <p:guideLst>
        <p:guide pos="7368"/>
        <p:guide pos="216"/>
        <p:guide orient="horz" pos="3360"/>
        <p:guide orient="horz" pos="600"/>
        <p:guide pos="4320"/>
        <p:guide orient="horz" pos="1080"/>
        <p:guide orient="horz" pos="4080"/>
        <p:guide orient="horz" pos="3552"/>
      </p:guideLst>
    </p:cSldViewPr>
  </p:slideViewPr>
  <p:notesTextViewPr>
    <p:cViewPr>
      <p:scale>
        <a:sx n="1" d="1"/>
        <a:sy n="1" d="1"/>
      </p:scale>
      <p:origin x="0" y="0"/>
    </p:cViewPr>
  </p:notesTextViewPr>
  <p:sorterViewPr>
    <p:cViewPr>
      <p:scale>
        <a:sx n="125" d="100"/>
        <a:sy n="125" d="100"/>
      </p:scale>
      <p:origin x="0" y="-82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a:noFill/>
              </a:ln>
              <a:effectLst/>
            </c:spPr>
            <c:extLst>
              <c:ext xmlns:c16="http://schemas.microsoft.com/office/drawing/2014/chart" uri="{C3380CC4-5D6E-409C-BE32-E72D297353CC}">
                <c16:uniqueId val="{00000001-9FE8-4969-9849-63E6F8A79C34}"/>
              </c:ext>
            </c:extLst>
          </c:dPt>
          <c:dPt>
            <c:idx val="1"/>
            <c:bubble3D val="0"/>
            <c:spPr>
              <a:solidFill>
                <a:schemeClr val="tx1"/>
              </a:solidFill>
              <a:ln>
                <a:noFill/>
              </a:ln>
              <a:effectLst/>
            </c:spPr>
            <c:extLst>
              <c:ext xmlns:c16="http://schemas.microsoft.com/office/drawing/2014/chart" uri="{C3380CC4-5D6E-409C-BE32-E72D297353CC}">
                <c16:uniqueId val="{00000003-9FE8-4969-9849-63E6F8A79C3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9FE8-4969-9849-63E6F8A79C3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9FE8-4969-9849-63E6F8A79C3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9FE8-4969-9849-63E6F8A79C34}"/>
              </c:ext>
            </c:extLst>
          </c:dPt>
          <c:cat>
            <c:numRef>
              <c:f>Sheet1!$A$2:$A$6</c:f>
              <c:numCache>
                <c:formatCode>General</c:formatCode>
                <c:ptCount val="5"/>
              </c:numCache>
            </c:numRef>
          </c:cat>
          <c:val>
            <c:numRef>
              <c:f>Sheet1!$B$2:$B$6</c:f>
              <c:numCache>
                <c:formatCode>General</c:formatCode>
                <c:ptCount val="5"/>
                <c:pt idx="0">
                  <c:v>90</c:v>
                </c:pt>
                <c:pt idx="1">
                  <c:v>10</c:v>
                </c:pt>
              </c:numCache>
            </c:numRef>
          </c:val>
          <c:extLst>
            <c:ext xmlns:c16="http://schemas.microsoft.com/office/drawing/2014/chart" uri="{C3380CC4-5D6E-409C-BE32-E72D297353CC}">
              <c16:uniqueId val="{0000000A-9FE8-4969-9849-63E6F8A79C3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497E-2"/>
          <c:y val="5.5555555555555497E-2"/>
          <c:w val="0.91666666666666596"/>
          <c:h val="0.91666666666666596"/>
        </c:manualLayout>
      </c:layout>
      <c:doughnutChart>
        <c:varyColors val="1"/>
        <c:ser>
          <c:idx val="0"/>
          <c:order val="0"/>
          <c:tx>
            <c:strRef>
              <c:f>Sheet1!$B$1</c:f>
              <c:strCache>
                <c:ptCount val="1"/>
              </c:strCache>
            </c:strRef>
          </c:tx>
          <c:spPr>
            <a:solidFill>
              <a:schemeClr val="bg1">
                <a:lumMod val="75000"/>
              </a:schemeClr>
            </a:solidFill>
            <a:ln w="12699">
              <a:noFill/>
              <a:prstDash val="solid"/>
            </a:ln>
          </c:spPr>
          <c:dPt>
            <c:idx val="0"/>
            <c:bubble3D val="0"/>
            <c:spPr>
              <a:solidFill>
                <a:schemeClr val="tx2"/>
              </a:solidFill>
              <a:ln w="12699">
                <a:noFill/>
                <a:prstDash val="solid"/>
              </a:ln>
            </c:spPr>
            <c:extLst>
              <c:ext xmlns:c16="http://schemas.microsoft.com/office/drawing/2014/chart" uri="{C3380CC4-5D6E-409C-BE32-E72D297353CC}">
                <c16:uniqueId val="{00000001-375A-480D-8723-A5392C8B8816}"/>
              </c:ext>
            </c:extLst>
          </c:dPt>
          <c:dPt>
            <c:idx val="1"/>
            <c:bubble3D val="0"/>
            <c:spPr>
              <a:solidFill>
                <a:schemeClr val="accent4"/>
              </a:solidFill>
              <a:ln w="12699">
                <a:noFill/>
                <a:prstDash val="solid"/>
              </a:ln>
            </c:spPr>
            <c:extLst>
              <c:ext xmlns:c16="http://schemas.microsoft.com/office/drawing/2014/chart" uri="{C3380CC4-5D6E-409C-BE32-E72D297353CC}">
                <c16:uniqueId val="{00000003-375A-480D-8723-A5392C8B8816}"/>
              </c:ext>
            </c:extLst>
          </c:dPt>
          <c:dPt>
            <c:idx val="2"/>
            <c:bubble3D val="0"/>
            <c:spPr>
              <a:solidFill>
                <a:schemeClr val="accent4">
                  <a:lumMod val="60000"/>
                  <a:lumOff val="40000"/>
                </a:schemeClr>
              </a:solidFill>
              <a:ln w="12699">
                <a:noFill/>
                <a:prstDash val="solid"/>
              </a:ln>
            </c:spPr>
            <c:extLst>
              <c:ext xmlns:c16="http://schemas.microsoft.com/office/drawing/2014/chart" uri="{C3380CC4-5D6E-409C-BE32-E72D297353CC}">
                <c16:uniqueId val="{00000005-375A-480D-8723-A5392C8B8816}"/>
              </c:ext>
            </c:extLst>
          </c:dPt>
          <c:dPt>
            <c:idx val="3"/>
            <c:bubble3D val="0"/>
            <c:spPr>
              <a:solidFill>
                <a:schemeClr val="tx1"/>
              </a:solidFill>
              <a:ln w="12699">
                <a:noFill/>
                <a:prstDash val="solid"/>
              </a:ln>
            </c:spPr>
            <c:extLst>
              <c:ext xmlns:c16="http://schemas.microsoft.com/office/drawing/2014/chart" uri="{C3380CC4-5D6E-409C-BE32-E72D297353CC}">
                <c16:uniqueId val="{00000007-375A-480D-8723-A5392C8B8816}"/>
              </c:ext>
            </c:extLst>
          </c:dPt>
          <c:dPt>
            <c:idx val="4"/>
            <c:bubble3D val="0"/>
            <c:spPr>
              <a:solidFill>
                <a:schemeClr val="bg1">
                  <a:lumMod val="95000"/>
                </a:schemeClr>
              </a:solidFill>
              <a:ln w="12699">
                <a:noFill/>
                <a:prstDash val="solid"/>
              </a:ln>
            </c:spPr>
            <c:extLst>
              <c:ext xmlns:c16="http://schemas.microsoft.com/office/drawing/2014/chart" uri="{C3380CC4-5D6E-409C-BE32-E72D297353CC}">
                <c16:uniqueId val="{00000009-375A-480D-8723-A5392C8B8816}"/>
              </c:ext>
            </c:extLst>
          </c:dPt>
          <c:cat>
            <c:numRef>
              <c:f>Sheet1!$A$2:$A$6</c:f>
              <c:numCache>
                <c:formatCode>General</c:formatCode>
                <c:ptCount val="5"/>
              </c:numCache>
            </c:numRef>
          </c:cat>
          <c:val>
            <c:numRef>
              <c:f>Sheet1!$B$2:$B$6</c:f>
              <c:numCache>
                <c:formatCode>General</c:formatCode>
                <c:ptCount val="5"/>
                <c:pt idx="0">
                  <c:v>5</c:v>
                </c:pt>
                <c:pt idx="1">
                  <c:v>9</c:v>
                </c:pt>
                <c:pt idx="2">
                  <c:v>2</c:v>
                </c:pt>
                <c:pt idx="3">
                  <c:v>4</c:v>
                </c:pt>
                <c:pt idx="4">
                  <c:v>80</c:v>
                </c:pt>
              </c:numCache>
            </c:numRef>
          </c:val>
          <c:extLst>
            <c:ext xmlns:c16="http://schemas.microsoft.com/office/drawing/2014/chart" uri="{C3380CC4-5D6E-409C-BE32-E72D297353CC}">
              <c16:uniqueId val="{0000000A-375A-480D-8723-A5392C8B8816}"/>
            </c:ext>
          </c:extLst>
        </c:ser>
        <c:dLbls>
          <c:showLegendKey val="0"/>
          <c:showVal val="0"/>
          <c:showCatName val="0"/>
          <c:showSerName val="0"/>
          <c:showPercent val="0"/>
          <c:showBubbleSize val="0"/>
          <c:showLeaderLines val="1"/>
        </c:dLbls>
        <c:firstSliceAng val="0"/>
        <c:holeSize val="50"/>
      </c:doughnutChart>
      <c:spPr>
        <a:noFill/>
        <a:ln w="25398">
          <a:noFill/>
        </a:ln>
      </c:spPr>
    </c:plotArea>
    <c:plotVisOnly val="1"/>
    <c:dispBlanksAs val="zero"/>
    <c:showDLblsOverMax val="0"/>
  </c:chart>
  <c:spPr>
    <a:noFill/>
    <a:ln>
      <a:noFill/>
    </a:ln>
  </c:spPr>
  <c:txPr>
    <a:bodyPr/>
    <a:lstStyle/>
    <a:p>
      <a:pPr>
        <a:defRPr sz="1200" b="1" i="0" u="none" strike="noStrike" baseline="0">
          <a:solidFill>
            <a:schemeClr val="tx1"/>
          </a:solidFill>
          <a:latin typeface="Calibri"/>
          <a:ea typeface="Calibri"/>
          <a:cs typeface="Calibri"/>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08111626979399"/>
          <c:y val="7.0245895463807204E-2"/>
          <c:w val="0.58445039234896401"/>
          <c:h val="0.44901614570905901"/>
        </c:manualLayout>
      </c:layout>
      <c:pieChart>
        <c:varyColors val="1"/>
        <c:ser>
          <c:idx val="0"/>
          <c:order val="0"/>
          <c:tx>
            <c:strRef>
              <c:f>Sheet1!$B$1</c:f>
              <c:strCache>
                <c:ptCount val="1"/>
                <c:pt idx="0">
                  <c:v>Sales</c:v>
                </c:pt>
              </c:strCache>
            </c:strRef>
          </c:tx>
          <c:dPt>
            <c:idx val="0"/>
            <c:bubble3D val="0"/>
            <c:spPr>
              <a:solidFill>
                <a:srgbClr val="FF8200"/>
              </a:solidFill>
            </c:spPr>
            <c:extLst>
              <c:ext xmlns:c16="http://schemas.microsoft.com/office/drawing/2014/chart" uri="{C3380CC4-5D6E-409C-BE32-E72D297353CC}">
                <c16:uniqueId val="{00000001-D21D-4692-A435-55164D902FB3}"/>
              </c:ext>
            </c:extLst>
          </c:dPt>
          <c:dPt>
            <c:idx val="1"/>
            <c:bubble3D val="0"/>
            <c:spPr>
              <a:solidFill>
                <a:srgbClr val="FF8200">
                  <a:alpha val="45000"/>
                </a:srgbClr>
              </a:solidFill>
            </c:spPr>
            <c:extLst>
              <c:ext xmlns:c16="http://schemas.microsoft.com/office/drawing/2014/chart" uri="{C3380CC4-5D6E-409C-BE32-E72D297353CC}">
                <c16:uniqueId val="{00000003-D21D-4692-A435-55164D902FB3}"/>
              </c:ext>
            </c:extLst>
          </c:dPt>
          <c:dPt>
            <c:idx val="2"/>
            <c:bubble3D val="0"/>
            <c:spPr>
              <a:solidFill>
                <a:srgbClr val="FF8200">
                  <a:alpha val="12000"/>
                </a:srgbClr>
              </a:solidFill>
            </c:spPr>
            <c:extLst>
              <c:ext xmlns:c16="http://schemas.microsoft.com/office/drawing/2014/chart" uri="{C3380CC4-5D6E-409C-BE32-E72D297353CC}">
                <c16:uniqueId val="{00000005-D21D-4692-A435-55164D902FB3}"/>
              </c:ext>
            </c:extLst>
          </c:dPt>
          <c:dPt>
            <c:idx val="3"/>
            <c:bubble3D val="0"/>
            <c:spPr>
              <a:solidFill>
                <a:srgbClr val="007398"/>
              </a:solidFill>
            </c:spPr>
            <c:extLst>
              <c:ext xmlns:c16="http://schemas.microsoft.com/office/drawing/2014/chart" uri="{C3380CC4-5D6E-409C-BE32-E72D297353CC}">
                <c16:uniqueId val="{00000007-D21D-4692-A435-55164D902FB3}"/>
              </c:ext>
            </c:extLst>
          </c:dPt>
          <c:dPt>
            <c:idx val="4"/>
            <c:bubble3D val="0"/>
            <c:spPr>
              <a:solidFill>
                <a:srgbClr val="41B6E6"/>
              </a:solidFill>
            </c:spPr>
            <c:extLst>
              <c:ext xmlns:c16="http://schemas.microsoft.com/office/drawing/2014/chart" uri="{C3380CC4-5D6E-409C-BE32-E72D297353CC}">
                <c16:uniqueId val="{00000009-D21D-4692-A435-55164D902FB3}"/>
              </c:ext>
            </c:extLst>
          </c:dPt>
          <c:dPt>
            <c:idx val="5"/>
            <c:bubble3D val="0"/>
            <c:spPr>
              <a:solidFill>
                <a:srgbClr val="41B6E6">
                  <a:lumMod val="40000"/>
                  <a:lumOff val="60000"/>
                </a:srgbClr>
              </a:solidFill>
            </c:spPr>
            <c:extLst>
              <c:ext xmlns:c16="http://schemas.microsoft.com/office/drawing/2014/chart" uri="{C3380CC4-5D6E-409C-BE32-E72D297353CC}">
                <c16:uniqueId val="{0000000B-D21D-4692-A435-55164D902FB3}"/>
              </c:ext>
            </c:extLst>
          </c:dPt>
          <c:dPt>
            <c:idx val="6"/>
            <c:bubble3D val="0"/>
            <c:spPr>
              <a:solidFill>
                <a:srgbClr val="888B8D"/>
              </a:solidFill>
            </c:spPr>
            <c:extLst>
              <c:ext xmlns:c16="http://schemas.microsoft.com/office/drawing/2014/chart" uri="{C3380CC4-5D6E-409C-BE32-E72D297353CC}">
                <c16:uniqueId val="{0000000D-D21D-4692-A435-55164D902FB3}"/>
              </c:ext>
            </c:extLst>
          </c:dPt>
          <c:dLbls>
            <c:dLbl>
              <c:idx val="3"/>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D21D-4692-A435-55164D902FB3}"/>
                </c:ext>
              </c:extLst>
            </c:dLbl>
            <c:dLbl>
              <c:idx val="6"/>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D-D21D-4692-A435-55164D902FB3}"/>
                </c:ext>
              </c:extLst>
            </c:dLbl>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7"/>
                <c:pt idx="0">
                  <c:v>Several times a week</c:v>
                </c:pt>
                <c:pt idx="1">
                  <c:v>Around once a week</c:v>
                </c:pt>
                <c:pt idx="2">
                  <c:v>Around once or twice a month</c:v>
                </c:pt>
                <c:pt idx="3">
                  <c:v>Once every 2-3 months</c:v>
                </c:pt>
                <c:pt idx="4">
                  <c:v>Once every 6 months</c:v>
                </c:pt>
                <c:pt idx="5">
                  <c:v>Less often/never</c:v>
                </c:pt>
                <c:pt idx="6">
                  <c:v>It depends on what I'm working on at the time</c:v>
                </c:pt>
              </c:strCache>
            </c:strRef>
          </c:cat>
          <c:val>
            <c:numRef>
              <c:f>Sheet1!$B$2:$B$8</c:f>
              <c:numCache>
                <c:formatCode>0%</c:formatCode>
                <c:ptCount val="7"/>
                <c:pt idx="0">
                  <c:v>0.19886363636363599</c:v>
                </c:pt>
                <c:pt idx="1">
                  <c:v>0.24147727272727301</c:v>
                </c:pt>
                <c:pt idx="2">
                  <c:v>0.26988636363636398</c:v>
                </c:pt>
                <c:pt idx="3">
                  <c:v>9.6590909090909102E-2</c:v>
                </c:pt>
                <c:pt idx="4">
                  <c:v>5.9659090909090898E-2</c:v>
                </c:pt>
                <c:pt idx="5">
                  <c:v>2.8409090909090901E-2</c:v>
                </c:pt>
                <c:pt idx="6">
                  <c:v>0.10511363636363601</c:v>
                </c:pt>
              </c:numCache>
            </c:numRef>
          </c:val>
          <c:extLst>
            <c:ext xmlns:c16="http://schemas.microsoft.com/office/drawing/2014/chart" uri="{C3380CC4-5D6E-409C-BE32-E72D297353CC}">
              <c16:uniqueId val="{0000000E-D21D-4692-A435-55164D902FB3}"/>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
          <c:y val="0.678300028762722"/>
          <c:w val="0.887104645800047"/>
          <c:h val="0.284230327318026"/>
        </c:manualLayout>
      </c:layout>
      <c:overlay val="0"/>
      <c:txPr>
        <a:bodyPr rot="0" spcFirstLastPara="0" vertOverflow="ellipsis" vert="horz" wrap="square" anchor="ctr" anchorCtr="1"/>
        <a:lstStyle/>
        <a:p>
          <a:pPr>
            <a:defRPr lang="zh-CN"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txPr>
    <a:bodyPr/>
    <a:lstStyle/>
    <a:p>
      <a:pPr>
        <a:defRPr lang="zh-CN" sz="11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677750860421"/>
          <c:y val="6.78999144568007E-2"/>
          <c:w val="0.75464396076814599"/>
          <c:h val="0.83402243132782095"/>
        </c:manualLayout>
      </c:layout>
      <c:doughnutChart>
        <c:varyColors val="1"/>
        <c:ser>
          <c:idx val="0"/>
          <c:order val="0"/>
          <c:tx>
            <c:strRef>
              <c:f>Sheet1!$B$1</c:f>
              <c:strCache>
                <c:ptCount val="1"/>
                <c:pt idx="0">
                  <c:v>Agreement</c:v>
                </c:pt>
              </c:strCache>
            </c:strRef>
          </c:tx>
          <c:spPr>
            <a:solidFill>
              <a:schemeClr val="tx2"/>
            </a:solidFill>
          </c:spPr>
          <c:dPt>
            <c:idx val="0"/>
            <c:bubble3D val="0"/>
            <c:spPr>
              <a:solidFill>
                <a:schemeClr val="tx2"/>
              </a:solidFill>
              <a:ln w="19050">
                <a:noFill/>
              </a:ln>
              <a:effectLst/>
            </c:spPr>
            <c:extLst>
              <c:ext xmlns:c16="http://schemas.microsoft.com/office/drawing/2014/chart" uri="{C3380CC4-5D6E-409C-BE32-E72D297353CC}">
                <c16:uniqueId val="{00000001-9606-4E32-B327-B0AC59DC4C94}"/>
              </c:ext>
            </c:extLst>
          </c:dPt>
          <c:dPt>
            <c:idx val="1"/>
            <c:bubble3D val="0"/>
            <c:spPr>
              <a:solidFill>
                <a:schemeClr val="bg1"/>
              </a:solidFill>
              <a:ln w="19050">
                <a:noFill/>
              </a:ln>
              <a:effectLst/>
            </c:spPr>
            <c:extLst>
              <c:ext xmlns:c16="http://schemas.microsoft.com/office/drawing/2014/chart" uri="{C3380CC4-5D6E-409C-BE32-E72D297353CC}">
                <c16:uniqueId val="{00000003-9606-4E32-B327-B0AC59DC4C94}"/>
              </c:ext>
            </c:extLst>
          </c:dPt>
          <c:cat>
            <c:strRef>
              <c:f>Sheet1!$A$2:$A$3</c:f>
              <c:strCache>
                <c:ptCount val="2"/>
                <c:pt idx="0">
                  <c:v>Agree</c:v>
                </c:pt>
                <c:pt idx="1">
                  <c:v>NonAgree</c:v>
                </c:pt>
              </c:strCache>
            </c:strRef>
          </c:cat>
          <c:val>
            <c:numRef>
              <c:f>Sheet1!$B$2:$B$3</c:f>
              <c:numCache>
                <c:formatCode>0%</c:formatCode>
                <c:ptCount val="2"/>
                <c:pt idx="0">
                  <c:v>0.84491440080563895</c:v>
                </c:pt>
                <c:pt idx="1">
                  <c:v>0.15508559919436099</c:v>
                </c:pt>
              </c:numCache>
            </c:numRef>
          </c:val>
          <c:extLst>
            <c:ext xmlns:c16="http://schemas.microsoft.com/office/drawing/2014/chart" uri="{C3380CC4-5D6E-409C-BE32-E72D297353CC}">
              <c16:uniqueId val="{00000004-9606-4E32-B327-B0AC59DC4C94}"/>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677750860421"/>
          <c:y val="6.78999144568007E-2"/>
          <c:w val="0.75464396076814599"/>
          <c:h val="0.83402243132782095"/>
        </c:manualLayout>
      </c:layout>
      <c:doughnutChart>
        <c:varyColors val="1"/>
        <c:ser>
          <c:idx val="0"/>
          <c:order val="0"/>
          <c:tx>
            <c:strRef>
              <c:f>Sheet1!$B$1</c:f>
              <c:strCache>
                <c:ptCount val="1"/>
                <c:pt idx="0">
                  <c:v>Agreement</c:v>
                </c:pt>
              </c:strCache>
            </c:strRef>
          </c:tx>
          <c:dPt>
            <c:idx val="0"/>
            <c:bubble3D val="0"/>
            <c:spPr>
              <a:solidFill>
                <a:schemeClr val="tx2"/>
              </a:solidFill>
              <a:ln w="19050">
                <a:noFill/>
              </a:ln>
              <a:effectLst/>
            </c:spPr>
            <c:extLst>
              <c:ext xmlns:c16="http://schemas.microsoft.com/office/drawing/2014/chart" uri="{C3380CC4-5D6E-409C-BE32-E72D297353CC}">
                <c16:uniqueId val="{00000001-18E7-43FD-8747-A647B6BF1742}"/>
              </c:ext>
            </c:extLst>
          </c:dPt>
          <c:dPt>
            <c:idx val="1"/>
            <c:bubble3D val="0"/>
            <c:spPr>
              <a:solidFill>
                <a:schemeClr val="bg1"/>
              </a:solidFill>
              <a:ln w="19050">
                <a:noFill/>
              </a:ln>
              <a:effectLst/>
            </c:spPr>
            <c:extLst>
              <c:ext xmlns:c16="http://schemas.microsoft.com/office/drawing/2014/chart" uri="{C3380CC4-5D6E-409C-BE32-E72D297353CC}">
                <c16:uniqueId val="{00000003-18E7-43FD-8747-A647B6BF1742}"/>
              </c:ext>
            </c:extLst>
          </c:dPt>
          <c:cat>
            <c:strRef>
              <c:f>Sheet1!$A$2:$A$3</c:f>
              <c:strCache>
                <c:ptCount val="2"/>
                <c:pt idx="0">
                  <c:v>Agree</c:v>
                </c:pt>
                <c:pt idx="1">
                  <c:v>NonAgree</c:v>
                </c:pt>
              </c:strCache>
            </c:strRef>
          </c:cat>
          <c:val>
            <c:numRef>
              <c:f>Sheet1!$B$2:$B$3</c:f>
              <c:numCache>
                <c:formatCode>0%</c:formatCode>
                <c:ptCount val="2"/>
                <c:pt idx="0">
                  <c:v>0.83858070964517695</c:v>
                </c:pt>
                <c:pt idx="1">
                  <c:v>0.161419290354823</c:v>
                </c:pt>
              </c:numCache>
            </c:numRef>
          </c:val>
          <c:extLst>
            <c:ext xmlns:c16="http://schemas.microsoft.com/office/drawing/2014/chart" uri="{C3380CC4-5D6E-409C-BE32-E72D297353CC}">
              <c16:uniqueId val="{00000004-18E7-43FD-8747-A647B6BF1742}"/>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677750860421"/>
          <c:y val="6.78999144568007E-2"/>
          <c:w val="0.75464396076814599"/>
          <c:h val="0.83402243132782095"/>
        </c:manualLayout>
      </c:layout>
      <c:doughnutChart>
        <c:varyColors val="1"/>
        <c:ser>
          <c:idx val="0"/>
          <c:order val="0"/>
          <c:tx>
            <c:strRef>
              <c:f>Sheet1!$B$1</c:f>
              <c:strCache>
                <c:ptCount val="1"/>
                <c:pt idx="0">
                  <c:v>Agreement</c:v>
                </c:pt>
              </c:strCache>
            </c:strRef>
          </c:tx>
          <c:spPr>
            <a:solidFill>
              <a:schemeClr val="tx2"/>
            </a:solidFill>
            <a:ln>
              <a:noFill/>
            </a:ln>
          </c:spPr>
          <c:dPt>
            <c:idx val="0"/>
            <c:bubble3D val="0"/>
            <c:spPr>
              <a:solidFill>
                <a:schemeClr val="tx2"/>
              </a:solidFill>
              <a:ln w="19050">
                <a:noFill/>
              </a:ln>
              <a:effectLst/>
            </c:spPr>
            <c:extLst>
              <c:ext xmlns:c16="http://schemas.microsoft.com/office/drawing/2014/chart" uri="{C3380CC4-5D6E-409C-BE32-E72D297353CC}">
                <c16:uniqueId val="{00000001-AA03-462B-AE58-019208F7FB8E}"/>
              </c:ext>
            </c:extLst>
          </c:dPt>
          <c:dPt>
            <c:idx val="1"/>
            <c:bubble3D val="0"/>
            <c:spPr>
              <a:solidFill>
                <a:schemeClr val="bg1"/>
              </a:solidFill>
              <a:ln w="19050">
                <a:noFill/>
              </a:ln>
              <a:effectLst/>
            </c:spPr>
            <c:extLst>
              <c:ext xmlns:c16="http://schemas.microsoft.com/office/drawing/2014/chart" uri="{C3380CC4-5D6E-409C-BE32-E72D297353CC}">
                <c16:uniqueId val="{00000003-AA03-462B-AE58-019208F7FB8E}"/>
              </c:ext>
            </c:extLst>
          </c:dPt>
          <c:cat>
            <c:strRef>
              <c:f>Sheet1!$A$2:$A$3</c:f>
              <c:strCache>
                <c:ptCount val="2"/>
                <c:pt idx="0">
                  <c:v>Agree</c:v>
                </c:pt>
                <c:pt idx="1">
                  <c:v>NonAgree</c:v>
                </c:pt>
              </c:strCache>
            </c:strRef>
          </c:cat>
          <c:val>
            <c:numRef>
              <c:f>Sheet1!$B$2:$B$3</c:f>
              <c:numCache>
                <c:formatCode>0%</c:formatCode>
                <c:ptCount val="2"/>
                <c:pt idx="0">
                  <c:v>0.87574257425742597</c:v>
                </c:pt>
                <c:pt idx="1">
                  <c:v>0.12425742574257399</c:v>
                </c:pt>
              </c:numCache>
            </c:numRef>
          </c:val>
          <c:extLst>
            <c:ext xmlns:c16="http://schemas.microsoft.com/office/drawing/2014/chart" uri="{C3380CC4-5D6E-409C-BE32-E72D297353CC}">
              <c16:uniqueId val="{00000004-AA03-462B-AE58-019208F7FB8E}"/>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677750860421"/>
          <c:y val="6.78999144568007E-2"/>
          <c:w val="0.75464396076814599"/>
          <c:h val="0.83402243132782095"/>
        </c:manualLayout>
      </c:layout>
      <c:doughnutChart>
        <c:varyColors val="1"/>
        <c:ser>
          <c:idx val="0"/>
          <c:order val="0"/>
          <c:tx>
            <c:strRef>
              <c:f>Sheet1!$B$1</c:f>
              <c:strCache>
                <c:ptCount val="1"/>
                <c:pt idx="0">
                  <c:v>Agreement</c:v>
                </c:pt>
              </c:strCache>
            </c:strRef>
          </c:tx>
          <c:spPr>
            <a:solidFill>
              <a:schemeClr val="tx2"/>
            </a:solidFill>
            <a:ln>
              <a:noFill/>
            </a:ln>
          </c:spPr>
          <c:dPt>
            <c:idx val="0"/>
            <c:bubble3D val="0"/>
            <c:spPr>
              <a:solidFill>
                <a:schemeClr val="tx2"/>
              </a:solidFill>
              <a:ln w="19050">
                <a:noFill/>
              </a:ln>
              <a:effectLst/>
            </c:spPr>
            <c:extLst>
              <c:ext xmlns:c16="http://schemas.microsoft.com/office/drawing/2014/chart" uri="{C3380CC4-5D6E-409C-BE32-E72D297353CC}">
                <c16:uniqueId val="{00000001-AACB-43C1-BD46-EBEE36D80A2B}"/>
              </c:ext>
            </c:extLst>
          </c:dPt>
          <c:dPt>
            <c:idx val="1"/>
            <c:bubble3D val="0"/>
            <c:spPr>
              <a:solidFill>
                <a:schemeClr val="bg1"/>
              </a:solidFill>
              <a:ln w="19050">
                <a:noFill/>
              </a:ln>
              <a:effectLst/>
            </c:spPr>
            <c:extLst>
              <c:ext xmlns:c16="http://schemas.microsoft.com/office/drawing/2014/chart" uri="{C3380CC4-5D6E-409C-BE32-E72D297353CC}">
                <c16:uniqueId val="{00000003-AACB-43C1-BD46-EBEE36D80A2B}"/>
              </c:ext>
            </c:extLst>
          </c:dPt>
          <c:cat>
            <c:strRef>
              <c:f>Sheet1!$A$2:$A$3</c:f>
              <c:strCache>
                <c:ptCount val="2"/>
                <c:pt idx="0">
                  <c:v>Agree</c:v>
                </c:pt>
                <c:pt idx="1">
                  <c:v>NonAgree</c:v>
                </c:pt>
              </c:strCache>
            </c:strRef>
          </c:cat>
          <c:val>
            <c:numRef>
              <c:f>Sheet1!$B$2:$B$3</c:f>
              <c:numCache>
                <c:formatCode>0%</c:formatCode>
                <c:ptCount val="2"/>
                <c:pt idx="0">
                  <c:v>0.85015136226034305</c:v>
                </c:pt>
                <c:pt idx="1">
                  <c:v>0.14984863773965701</c:v>
                </c:pt>
              </c:numCache>
            </c:numRef>
          </c:val>
          <c:extLst>
            <c:ext xmlns:c16="http://schemas.microsoft.com/office/drawing/2014/chart" uri="{C3380CC4-5D6E-409C-BE32-E72D297353CC}">
              <c16:uniqueId val="{00000004-AACB-43C1-BD46-EBEE36D80A2B}"/>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11032028469799E-2"/>
          <c:y val="4.1958041958042001E-2"/>
          <c:w val="0.95017793594305999"/>
          <c:h val="0.93356643356643398"/>
        </c:manualLayout>
      </c:layout>
      <c:doughnutChart>
        <c:varyColors val="1"/>
        <c:ser>
          <c:idx val="0"/>
          <c:order val="0"/>
          <c:tx>
            <c:strRef>
              <c:f>Sheet1!$B$1</c:f>
              <c:strCache>
                <c:ptCount val="1"/>
              </c:strCache>
            </c:strRef>
          </c:tx>
          <c:spPr>
            <a:solidFill>
              <a:schemeClr val="accent1"/>
            </a:solidFill>
            <a:ln w="12700">
              <a:noFill/>
              <a:prstDash val="solid"/>
            </a:ln>
          </c:spPr>
          <c:dPt>
            <c:idx val="0"/>
            <c:bubble3D val="0"/>
            <c:spPr>
              <a:solidFill>
                <a:schemeClr val="tx2"/>
              </a:solidFill>
              <a:ln w="12700">
                <a:noFill/>
                <a:prstDash val="solid"/>
              </a:ln>
            </c:spPr>
            <c:extLst>
              <c:ext xmlns:c16="http://schemas.microsoft.com/office/drawing/2014/chart" uri="{C3380CC4-5D6E-409C-BE32-E72D297353CC}">
                <c16:uniqueId val="{00000001-B1B0-406C-86A8-671BE8490039}"/>
              </c:ext>
            </c:extLst>
          </c:dPt>
          <c:dPt>
            <c:idx val="1"/>
            <c:bubble3D val="0"/>
            <c:spPr>
              <a:solidFill>
                <a:schemeClr val="accent4"/>
              </a:solidFill>
              <a:ln w="12700">
                <a:noFill/>
                <a:prstDash val="solid"/>
              </a:ln>
            </c:spPr>
            <c:extLst>
              <c:ext xmlns:c16="http://schemas.microsoft.com/office/drawing/2014/chart" uri="{C3380CC4-5D6E-409C-BE32-E72D297353CC}">
                <c16:uniqueId val="{00000003-B1B0-406C-86A8-671BE8490039}"/>
              </c:ext>
            </c:extLst>
          </c:dPt>
          <c:dPt>
            <c:idx val="2"/>
            <c:bubble3D val="0"/>
            <c:spPr>
              <a:solidFill>
                <a:schemeClr val="accent4">
                  <a:lumMod val="60000"/>
                  <a:lumOff val="40000"/>
                </a:schemeClr>
              </a:solidFill>
              <a:ln w="12700">
                <a:noFill/>
                <a:prstDash val="solid"/>
              </a:ln>
            </c:spPr>
            <c:extLst>
              <c:ext xmlns:c16="http://schemas.microsoft.com/office/drawing/2014/chart" uri="{C3380CC4-5D6E-409C-BE32-E72D297353CC}">
                <c16:uniqueId val="{00000005-B1B0-406C-86A8-671BE8490039}"/>
              </c:ext>
            </c:extLst>
          </c:dPt>
          <c:dPt>
            <c:idx val="3"/>
            <c:bubble3D val="0"/>
            <c:spPr>
              <a:solidFill>
                <a:schemeClr val="tx1"/>
              </a:solidFill>
              <a:ln w="12700">
                <a:noFill/>
                <a:prstDash val="solid"/>
              </a:ln>
            </c:spPr>
            <c:extLst>
              <c:ext xmlns:c16="http://schemas.microsoft.com/office/drawing/2014/chart" uri="{C3380CC4-5D6E-409C-BE32-E72D297353CC}">
                <c16:uniqueId val="{00000007-B1B0-406C-86A8-671BE8490039}"/>
              </c:ext>
            </c:extLst>
          </c:dPt>
          <c:dPt>
            <c:idx val="4"/>
            <c:bubble3D val="0"/>
            <c:spPr>
              <a:solidFill>
                <a:schemeClr val="bg2">
                  <a:lumMod val="20000"/>
                  <a:lumOff val="80000"/>
                </a:schemeClr>
              </a:solidFill>
              <a:ln w="12700">
                <a:noFill/>
                <a:prstDash val="solid"/>
              </a:ln>
            </c:spPr>
            <c:extLst>
              <c:ext xmlns:c16="http://schemas.microsoft.com/office/drawing/2014/chart" uri="{C3380CC4-5D6E-409C-BE32-E72D297353CC}">
                <c16:uniqueId val="{00000009-B1B0-406C-86A8-671BE8490039}"/>
              </c:ext>
            </c:extLst>
          </c:dPt>
          <c:cat>
            <c:numRef>
              <c:f>Sheet1!$A$2:$A$6</c:f>
              <c:numCache>
                <c:formatCode>General</c:formatCode>
                <c:ptCount val="5"/>
              </c:numCache>
            </c:numRef>
          </c:cat>
          <c:val>
            <c:numRef>
              <c:f>Sheet1!$B$2:$B$6</c:f>
              <c:numCache>
                <c:formatCode>General</c:formatCode>
                <c:ptCount val="5"/>
                <c:pt idx="0">
                  <c:v>17</c:v>
                </c:pt>
                <c:pt idx="1">
                  <c:v>13</c:v>
                </c:pt>
                <c:pt idx="2">
                  <c:v>6</c:v>
                </c:pt>
                <c:pt idx="3">
                  <c:v>4</c:v>
                </c:pt>
                <c:pt idx="4">
                  <c:v>60</c:v>
                </c:pt>
              </c:numCache>
            </c:numRef>
          </c:val>
          <c:extLst>
            <c:ext xmlns:c16="http://schemas.microsoft.com/office/drawing/2014/chart" uri="{C3380CC4-5D6E-409C-BE32-E72D297353CC}">
              <c16:uniqueId val="{0000000A-B1B0-406C-86A8-671BE8490039}"/>
            </c:ext>
          </c:extLst>
        </c:ser>
        <c:dLbls>
          <c:showLegendKey val="0"/>
          <c:showVal val="0"/>
          <c:showCatName val="0"/>
          <c:showSerName val="0"/>
          <c:showPercent val="0"/>
          <c:showBubbleSize val="0"/>
          <c:showLeaderLines val="1"/>
        </c:dLbls>
        <c:firstSliceAng val="0"/>
        <c:holeSize val="50"/>
      </c:doughnutChart>
      <c:spPr>
        <a:noFill/>
        <a:ln w="25400">
          <a:noFill/>
        </a:ln>
      </c:spPr>
    </c:plotArea>
    <c:plotVisOnly val="1"/>
    <c:dispBlanksAs val="zero"/>
    <c:showDLblsOverMax val="0"/>
  </c:chart>
  <c:spPr>
    <a:noFill/>
    <a:ln>
      <a:noFill/>
    </a:ln>
  </c:spPr>
  <c:txPr>
    <a:bodyPr/>
    <a:lstStyle/>
    <a:p>
      <a:pPr>
        <a:defRPr sz="1200" b="1" i="0" u="none" strike="noStrike" baseline="0">
          <a:solidFill>
            <a:schemeClr val="tx1"/>
          </a:solidFill>
          <a:latin typeface="Calibri"/>
          <a:ea typeface="Calibri"/>
          <a:cs typeface="Calibri"/>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33333333333298E-2"/>
          <c:y val="5.1886792452830198E-2"/>
          <c:w val="0.92857142857142905"/>
          <c:h val="0.91981132075471705"/>
        </c:manualLayout>
      </c:layout>
      <c:doughnutChart>
        <c:varyColors val="1"/>
        <c:ser>
          <c:idx val="0"/>
          <c:order val="0"/>
          <c:tx>
            <c:strRef>
              <c:f>Sheet1!$B$1</c:f>
              <c:strCache>
                <c:ptCount val="1"/>
              </c:strCache>
            </c:strRef>
          </c:tx>
          <c:spPr>
            <a:solidFill>
              <a:schemeClr val="accent1"/>
            </a:solidFill>
            <a:ln w="12686">
              <a:noFill/>
              <a:prstDash val="solid"/>
            </a:ln>
          </c:spPr>
          <c:dPt>
            <c:idx val="0"/>
            <c:bubble3D val="0"/>
            <c:spPr>
              <a:solidFill>
                <a:schemeClr val="tx2"/>
              </a:solidFill>
              <a:ln w="12686">
                <a:noFill/>
                <a:prstDash val="solid"/>
              </a:ln>
            </c:spPr>
            <c:extLst>
              <c:ext xmlns:c16="http://schemas.microsoft.com/office/drawing/2014/chart" uri="{C3380CC4-5D6E-409C-BE32-E72D297353CC}">
                <c16:uniqueId val="{00000001-0D6C-41A2-ABEE-DB9950CF6E6D}"/>
              </c:ext>
            </c:extLst>
          </c:dPt>
          <c:dPt>
            <c:idx val="1"/>
            <c:bubble3D val="0"/>
            <c:spPr>
              <a:solidFill>
                <a:schemeClr val="accent4"/>
              </a:solidFill>
              <a:ln w="12686">
                <a:noFill/>
                <a:prstDash val="solid"/>
              </a:ln>
            </c:spPr>
            <c:extLst>
              <c:ext xmlns:c16="http://schemas.microsoft.com/office/drawing/2014/chart" uri="{C3380CC4-5D6E-409C-BE32-E72D297353CC}">
                <c16:uniqueId val="{00000003-0D6C-41A2-ABEE-DB9950CF6E6D}"/>
              </c:ext>
            </c:extLst>
          </c:dPt>
          <c:dPt>
            <c:idx val="2"/>
            <c:bubble3D val="0"/>
            <c:spPr>
              <a:solidFill>
                <a:schemeClr val="accent4">
                  <a:lumMod val="60000"/>
                  <a:lumOff val="40000"/>
                </a:schemeClr>
              </a:solidFill>
              <a:ln w="12686">
                <a:noFill/>
                <a:prstDash val="solid"/>
              </a:ln>
            </c:spPr>
            <c:extLst>
              <c:ext xmlns:c16="http://schemas.microsoft.com/office/drawing/2014/chart" uri="{C3380CC4-5D6E-409C-BE32-E72D297353CC}">
                <c16:uniqueId val="{00000005-0D6C-41A2-ABEE-DB9950CF6E6D}"/>
              </c:ext>
            </c:extLst>
          </c:dPt>
          <c:dPt>
            <c:idx val="3"/>
            <c:bubble3D val="0"/>
            <c:spPr>
              <a:solidFill>
                <a:schemeClr val="tx1"/>
              </a:solidFill>
              <a:ln w="12686">
                <a:noFill/>
                <a:prstDash val="solid"/>
              </a:ln>
            </c:spPr>
            <c:extLst>
              <c:ext xmlns:c16="http://schemas.microsoft.com/office/drawing/2014/chart" uri="{C3380CC4-5D6E-409C-BE32-E72D297353CC}">
                <c16:uniqueId val="{00000007-0D6C-41A2-ABEE-DB9950CF6E6D}"/>
              </c:ext>
            </c:extLst>
          </c:dPt>
          <c:dPt>
            <c:idx val="4"/>
            <c:bubble3D val="0"/>
            <c:spPr>
              <a:solidFill>
                <a:schemeClr val="bg1">
                  <a:lumMod val="95000"/>
                </a:schemeClr>
              </a:solidFill>
              <a:ln w="12686">
                <a:noFill/>
                <a:prstDash val="solid"/>
              </a:ln>
            </c:spPr>
            <c:extLst>
              <c:ext xmlns:c16="http://schemas.microsoft.com/office/drawing/2014/chart" uri="{C3380CC4-5D6E-409C-BE32-E72D297353CC}">
                <c16:uniqueId val="{00000009-0D6C-41A2-ABEE-DB9950CF6E6D}"/>
              </c:ext>
            </c:extLst>
          </c:dPt>
          <c:cat>
            <c:numRef>
              <c:f>Sheet1!$A$2:$A$6</c:f>
              <c:numCache>
                <c:formatCode>General</c:formatCode>
                <c:ptCount val="5"/>
              </c:numCache>
            </c:numRef>
          </c:cat>
          <c:val>
            <c:numRef>
              <c:f>Sheet1!$B$2:$B$6</c:f>
              <c:numCache>
                <c:formatCode>General</c:formatCode>
                <c:ptCount val="5"/>
                <c:pt idx="0">
                  <c:v>30</c:v>
                </c:pt>
                <c:pt idx="1">
                  <c:v>7</c:v>
                </c:pt>
                <c:pt idx="2">
                  <c:v>9</c:v>
                </c:pt>
                <c:pt idx="3">
                  <c:v>1</c:v>
                </c:pt>
                <c:pt idx="4">
                  <c:v>53</c:v>
                </c:pt>
              </c:numCache>
            </c:numRef>
          </c:val>
          <c:extLst>
            <c:ext xmlns:c16="http://schemas.microsoft.com/office/drawing/2014/chart" uri="{C3380CC4-5D6E-409C-BE32-E72D297353CC}">
              <c16:uniqueId val="{0000000A-0D6C-41A2-ABEE-DB9950CF6E6D}"/>
            </c:ext>
          </c:extLst>
        </c:ser>
        <c:dLbls>
          <c:showLegendKey val="0"/>
          <c:showVal val="0"/>
          <c:showCatName val="0"/>
          <c:showSerName val="0"/>
          <c:showPercent val="0"/>
          <c:showBubbleSize val="0"/>
          <c:showLeaderLines val="1"/>
        </c:dLbls>
        <c:firstSliceAng val="0"/>
        <c:holeSize val="50"/>
      </c:doughnutChart>
      <c:spPr>
        <a:noFill/>
        <a:ln w="25373">
          <a:noFill/>
        </a:ln>
      </c:spPr>
    </c:plotArea>
    <c:plotVisOnly val="1"/>
    <c:dispBlanksAs val="zero"/>
    <c:showDLblsOverMax val="0"/>
  </c:chart>
  <c:spPr>
    <a:noFill/>
    <a:ln>
      <a:noFill/>
    </a:ln>
  </c:spPr>
  <c:txPr>
    <a:bodyPr/>
    <a:lstStyle/>
    <a:p>
      <a:pPr>
        <a:defRPr sz="1199" b="1" i="0" u="none" strike="noStrike" baseline="0">
          <a:solidFill>
            <a:schemeClr val="tx1"/>
          </a:solidFill>
          <a:latin typeface="Calibri"/>
          <a:ea typeface="Calibri"/>
          <a:cs typeface="Calibri"/>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497E-2"/>
          <c:y val="3.3175355450236997E-2"/>
          <c:w val="0.91666666666666596"/>
          <c:h val="0.93838862559241698"/>
        </c:manualLayout>
      </c:layout>
      <c:doughnutChart>
        <c:varyColors val="1"/>
        <c:ser>
          <c:idx val="0"/>
          <c:order val="0"/>
          <c:tx>
            <c:strRef>
              <c:f>Sheet1!$B$1</c:f>
              <c:strCache>
                <c:ptCount val="1"/>
              </c:strCache>
            </c:strRef>
          </c:tx>
          <c:spPr>
            <a:solidFill>
              <a:schemeClr val="bg1">
                <a:lumMod val="75000"/>
              </a:schemeClr>
            </a:solidFill>
            <a:ln w="12700">
              <a:noFill/>
              <a:prstDash val="solid"/>
            </a:ln>
          </c:spPr>
          <c:dPt>
            <c:idx val="0"/>
            <c:bubble3D val="0"/>
            <c:spPr>
              <a:solidFill>
                <a:schemeClr val="tx2"/>
              </a:solidFill>
              <a:ln w="12700">
                <a:noFill/>
                <a:prstDash val="solid"/>
              </a:ln>
            </c:spPr>
            <c:extLst>
              <c:ext xmlns:c16="http://schemas.microsoft.com/office/drawing/2014/chart" uri="{C3380CC4-5D6E-409C-BE32-E72D297353CC}">
                <c16:uniqueId val="{00000001-734D-4F70-A13F-D4DF3CFE603C}"/>
              </c:ext>
            </c:extLst>
          </c:dPt>
          <c:dPt>
            <c:idx val="1"/>
            <c:bubble3D val="0"/>
            <c:spPr>
              <a:solidFill>
                <a:schemeClr val="accent4"/>
              </a:solidFill>
              <a:ln w="12700">
                <a:noFill/>
                <a:prstDash val="solid"/>
              </a:ln>
            </c:spPr>
            <c:extLst>
              <c:ext xmlns:c16="http://schemas.microsoft.com/office/drawing/2014/chart" uri="{C3380CC4-5D6E-409C-BE32-E72D297353CC}">
                <c16:uniqueId val="{00000003-734D-4F70-A13F-D4DF3CFE603C}"/>
              </c:ext>
            </c:extLst>
          </c:dPt>
          <c:dPt>
            <c:idx val="2"/>
            <c:bubble3D val="0"/>
            <c:spPr>
              <a:solidFill>
                <a:schemeClr val="accent4">
                  <a:lumMod val="60000"/>
                  <a:lumOff val="40000"/>
                </a:schemeClr>
              </a:solidFill>
              <a:ln w="12700">
                <a:noFill/>
                <a:prstDash val="solid"/>
              </a:ln>
            </c:spPr>
            <c:extLst>
              <c:ext xmlns:c16="http://schemas.microsoft.com/office/drawing/2014/chart" uri="{C3380CC4-5D6E-409C-BE32-E72D297353CC}">
                <c16:uniqueId val="{00000005-734D-4F70-A13F-D4DF3CFE603C}"/>
              </c:ext>
            </c:extLst>
          </c:dPt>
          <c:dPt>
            <c:idx val="3"/>
            <c:bubble3D val="0"/>
            <c:spPr>
              <a:solidFill>
                <a:schemeClr val="tx1"/>
              </a:solidFill>
              <a:ln w="12700">
                <a:noFill/>
                <a:prstDash val="solid"/>
              </a:ln>
            </c:spPr>
            <c:extLst>
              <c:ext xmlns:c16="http://schemas.microsoft.com/office/drawing/2014/chart" uri="{C3380CC4-5D6E-409C-BE32-E72D297353CC}">
                <c16:uniqueId val="{00000007-734D-4F70-A13F-D4DF3CFE603C}"/>
              </c:ext>
            </c:extLst>
          </c:dPt>
          <c:dPt>
            <c:idx val="4"/>
            <c:bubble3D val="0"/>
            <c:spPr>
              <a:solidFill>
                <a:schemeClr val="bg1">
                  <a:lumMod val="95000"/>
                </a:schemeClr>
              </a:solidFill>
              <a:ln w="12700">
                <a:noFill/>
                <a:prstDash val="solid"/>
              </a:ln>
            </c:spPr>
            <c:extLst>
              <c:ext xmlns:c16="http://schemas.microsoft.com/office/drawing/2014/chart" uri="{C3380CC4-5D6E-409C-BE32-E72D297353CC}">
                <c16:uniqueId val="{00000009-734D-4F70-A13F-D4DF3CFE603C}"/>
              </c:ext>
            </c:extLst>
          </c:dPt>
          <c:cat>
            <c:numRef>
              <c:f>Sheet1!$A$2:$A$6</c:f>
              <c:numCache>
                <c:formatCode>General</c:formatCode>
                <c:ptCount val="5"/>
              </c:numCache>
            </c:numRef>
          </c:cat>
          <c:val>
            <c:numRef>
              <c:f>Sheet1!$B$2:$B$6</c:f>
              <c:numCache>
                <c:formatCode>General</c:formatCode>
                <c:ptCount val="5"/>
                <c:pt idx="0">
                  <c:v>29</c:v>
                </c:pt>
                <c:pt idx="1">
                  <c:v>14</c:v>
                </c:pt>
                <c:pt idx="2">
                  <c:v>9</c:v>
                </c:pt>
                <c:pt idx="3">
                  <c:v>3</c:v>
                </c:pt>
                <c:pt idx="4">
                  <c:v>46</c:v>
                </c:pt>
              </c:numCache>
            </c:numRef>
          </c:val>
          <c:extLst>
            <c:ext xmlns:c16="http://schemas.microsoft.com/office/drawing/2014/chart" uri="{C3380CC4-5D6E-409C-BE32-E72D297353CC}">
              <c16:uniqueId val="{0000000A-734D-4F70-A13F-D4DF3CFE603C}"/>
            </c:ext>
          </c:extLst>
        </c:ser>
        <c:dLbls>
          <c:showLegendKey val="0"/>
          <c:showVal val="0"/>
          <c:showCatName val="0"/>
          <c:showSerName val="0"/>
          <c:showPercent val="0"/>
          <c:showBubbleSize val="0"/>
          <c:showLeaderLines val="1"/>
        </c:dLbls>
        <c:firstSliceAng val="0"/>
        <c:holeSize val="50"/>
      </c:doughnutChart>
      <c:spPr>
        <a:noFill/>
        <a:ln w="25400">
          <a:noFill/>
        </a:ln>
      </c:spPr>
    </c:plotArea>
    <c:plotVisOnly val="1"/>
    <c:dispBlanksAs val="zero"/>
    <c:showDLblsOverMax val="0"/>
  </c:chart>
  <c:spPr>
    <a:noFill/>
    <a:ln>
      <a:noFill/>
    </a:ln>
  </c:spPr>
  <c:txPr>
    <a:bodyPr/>
    <a:lstStyle/>
    <a:p>
      <a:pPr>
        <a:defRPr sz="1200" b="1" i="0" u="none" strike="noStrike" baseline="0">
          <a:solidFill>
            <a:schemeClr val="tx1"/>
          </a:solidFill>
          <a:latin typeface="Calibri"/>
          <a:ea typeface="Calibri"/>
          <a:cs typeface="Calibri"/>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497E-2"/>
          <c:y val="5.5555555555555497E-2"/>
          <c:w val="0.91666666666666596"/>
          <c:h val="0.91666666666666596"/>
        </c:manualLayout>
      </c:layout>
      <c:doughnutChart>
        <c:varyColors val="1"/>
        <c:ser>
          <c:idx val="0"/>
          <c:order val="0"/>
          <c:tx>
            <c:strRef>
              <c:f>Sheet1!$B$1</c:f>
              <c:strCache>
                <c:ptCount val="1"/>
              </c:strCache>
            </c:strRef>
          </c:tx>
          <c:spPr>
            <a:solidFill>
              <a:schemeClr val="bg1">
                <a:lumMod val="75000"/>
              </a:schemeClr>
            </a:solidFill>
            <a:ln w="12699">
              <a:noFill/>
              <a:prstDash val="solid"/>
            </a:ln>
          </c:spPr>
          <c:dPt>
            <c:idx val="0"/>
            <c:bubble3D val="0"/>
            <c:spPr>
              <a:solidFill>
                <a:schemeClr val="tx2"/>
              </a:solidFill>
              <a:ln w="12699">
                <a:noFill/>
                <a:prstDash val="solid"/>
              </a:ln>
            </c:spPr>
            <c:extLst>
              <c:ext xmlns:c16="http://schemas.microsoft.com/office/drawing/2014/chart" uri="{C3380CC4-5D6E-409C-BE32-E72D297353CC}">
                <c16:uniqueId val="{00000001-3EE7-4FBA-90A2-E8AB0D3DE005}"/>
              </c:ext>
            </c:extLst>
          </c:dPt>
          <c:dPt>
            <c:idx val="1"/>
            <c:bubble3D val="0"/>
            <c:spPr>
              <a:solidFill>
                <a:schemeClr val="accent4"/>
              </a:solidFill>
              <a:ln w="12699">
                <a:noFill/>
                <a:prstDash val="solid"/>
              </a:ln>
            </c:spPr>
            <c:extLst>
              <c:ext xmlns:c16="http://schemas.microsoft.com/office/drawing/2014/chart" uri="{C3380CC4-5D6E-409C-BE32-E72D297353CC}">
                <c16:uniqueId val="{00000003-3EE7-4FBA-90A2-E8AB0D3DE005}"/>
              </c:ext>
            </c:extLst>
          </c:dPt>
          <c:dPt>
            <c:idx val="2"/>
            <c:bubble3D val="0"/>
            <c:spPr>
              <a:solidFill>
                <a:schemeClr val="accent4">
                  <a:lumMod val="60000"/>
                  <a:lumOff val="40000"/>
                </a:schemeClr>
              </a:solidFill>
              <a:ln w="12699">
                <a:noFill/>
                <a:prstDash val="solid"/>
              </a:ln>
            </c:spPr>
            <c:extLst>
              <c:ext xmlns:c16="http://schemas.microsoft.com/office/drawing/2014/chart" uri="{C3380CC4-5D6E-409C-BE32-E72D297353CC}">
                <c16:uniqueId val="{00000005-3EE7-4FBA-90A2-E8AB0D3DE005}"/>
              </c:ext>
            </c:extLst>
          </c:dPt>
          <c:dPt>
            <c:idx val="3"/>
            <c:bubble3D val="0"/>
            <c:spPr>
              <a:solidFill>
                <a:schemeClr val="tx1"/>
              </a:solidFill>
              <a:ln w="12699">
                <a:noFill/>
                <a:prstDash val="solid"/>
              </a:ln>
            </c:spPr>
            <c:extLst>
              <c:ext xmlns:c16="http://schemas.microsoft.com/office/drawing/2014/chart" uri="{C3380CC4-5D6E-409C-BE32-E72D297353CC}">
                <c16:uniqueId val="{00000007-3EE7-4FBA-90A2-E8AB0D3DE005}"/>
              </c:ext>
            </c:extLst>
          </c:dPt>
          <c:dPt>
            <c:idx val="4"/>
            <c:bubble3D val="0"/>
            <c:spPr>
              <a:solidFill>
                <a:schemeClr val="bg1">
                  <a:lumMod val="95000"/>
                </a:schemeClr>
              </a:solidFill>
              <a:ln w="12699">
                <a:noFill/>
                <a:prstDash val="solid"/>
              </a:ln>
            </c:spPr>
            <c:extLst>
              <c:ext xmlns:c16="http://schemas.microsoft.com/office/drawing/2014/chart" uri="{C3380CC4-5D6E-409C-BE32-E72D297353CC}">
                <c16:uniqueId val="{00000009-3EE7-4FBA-90A2-E8AB0D3DE005}"/>
              </c:ext>
            </c:extLst>
          </c:dPt>
          <c:cat>
            <c:numRef>
              <c:f>Sheet1!$A$2:$A$6</c:f>
              <c:numCache>
                <c:formatCode>General</c:formatCode>
                <c:ptCount val="5"/>
              </c:numCache>
            </c:numRef>
          </c:cat>
          <c:val>
            <c:numRef>
              <c:f>Sheet1!$B$2:$B$6</c:f>
              <c:numCache>
                <c:formatCode>General</c:formatCode>
                <c:ptCount val="5"/>
                <c:pt idx="0">
                  <c:v>15</c:v>
                </c:pt>
                <c:pt idx="1">
                  <c:v>17</c:v>
                </c:pt>
                <c:pt idx="2">
                  <c:v>7</c:v>
                </c:pt>
                <c:pt idx="3">
                  <c:v>7</c:v>
                </c:pt>
                <c:pt idx="4">
                  <c:v>53</c:v>
                </c:pt>
              </c:numCache>
            </c:numRef>
          </c:val>
          <c:extLst>
            <c:ext xmlns:c16="http://schemas.microsoft.com/office/drawing/2014/chart" uri="{C3380CC4-5D6E-409C-BE32-E72D297353CC}">
              <c16:uniqueId val="{0000000A-3EE7-4FBA-90A2-E8AB0D3DE005}"/>
            </c:ext>
          </c:extLst>
        </c:ser>
        <c:dLbls>
          <c:showLegendKey val="0"/>
          <c:showVal val="0"/>
          <c:showCatName val="0"/>
          <c:showSerName val="0"/>
          <c:showPercent val="0"/>
          <c:showBubbleSize val="0"/>
          <c:showLeaderLines val="1"/>
        </c:dLbls>
        <c:firstSliceAng val="0"/>
        <c:holeSize val="50"/>
      </c:doughnutChart>
      <c:spPr>
        <a:noFill/>
        <a:ln w="25398">
          <a:noFill/>
        </a:ln>
      </c:spPr>
    </c:plotArea>
    <c:plotVisOnly val="1"/>
    <c:dispBlanksAs val="zero"/>
    <c:showDLblsOverMax val="0"/>
  </c:chart>
  <c:spPr>
    <a:noFill/>
    <a:ln>
      <a:noFill/>
    </a:ln>
  </c:spPr>
  <c:txPr>
    <a:bodyPr/>
    <a:lstStyle/>
    <a:p>
      <a:pPr>
        <a:defRPr sz="1200" b="1" i="0" u="none" strike="noStrike" baseline="0">
          <a:solidFill>
            <a:schemeClr val="tx1"/>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B6B20-23EA-8C49-A75C-651BFDDBE252}" type="datetimeFigureOut">
              <a:rPr lang="en-US" smtClean="0"/>
              <a:t>5/9/2019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A755B-9233-BB4C-BFE1-928BAB4779D6}" type="slidenum">
              <a:rPr lang="en-US" smtClean="0"/>
              <a:t>‹#›</a:t>
            </a:fld>
            <a:endParaRPr lang="en-US"/>
          </a:p>
        </p:txBody>
      </p:sp>
    </p:spTree>
    <p:extLst>
      <p:ext uri="{BB962C8B-B14F-4D97-AF65-F5344CB8AC3E}">
        <p14:creationId xmlns:p14="http://schemas.microsoft.com/office/powerpoint/2010/main" val="1520943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1</a:t>
            </a:fld>
            <a:endParaRPr lang="en-US"/>
          </a:p>
        </p:txBody>
      </p:sp>
    </p:spTree>
    <p:extLst>
      <p:ext uri="{BB962C8B-B14F-4D97-AF65-F5344CB8AC3E}">
        <p14:creationId xmlns:p14="http://schemas.microsoft.com/office/powerpoint/2010/main" val="166317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BE4136A-9816-405D-8126-3EF2BC1558C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94548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33</a:t>
            </a:fld>
            <a:endParaRPr lang="en-US"/>
          </a:p>
        </p:txBody>
      </p:sp>
    </p:spTree>
    <p:extLst>
      <p:ext uri="{BB962C8B-B14F-4D97-AF65-F5344CB8AC3E}">
        <p14:creationId xmlns:p14="http://schemas.microsoft.com/office/powerpoint/2010/main" val="201452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34</a:t>
            </a:fld>
            <a:endParaRPr lang="en-US"/>
          </a:p>
        </p:txBody>
      </p:sp>
    </p:spTree>
    <p:extLst>
      <p:ext uri="{BB962C8B-B14F-4D97-AF65-F5344CB8AC3E}">
        <p14:creationId xmlns:p14="http://schemas.microsoft.com/office/powerpoint/2010/main" val="229064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a:buChar char="•"/>
            </a:pPr>
            <a:r>
              <a:rPr lang="en-US" dirty="0"/>
              <a:t>Based on our collection of user behavior data and</a:t>
            </a:r>
            <a:r>
              <a:rPr lang="en-US" baseline="0" dirty="0"/>
              <a:t> detailed user research </a:t>
            </a:r>
            <a:r>
              <a:rPr lang="en-US" dirty="0"/>
              <a:t>, we know that a researcher’s workflow has become more complex than ever.</a:t>
            </a:r>
          </a:p>
          <a:p>
            <a:endParaRPr lang="en-US" dirty="0"/>
          </a:p>
          <a:p>
            <a:pPr marL="171450" indent="-171450">
              <a:buFont typeface="Arial" panose="020B0604020202020204"/>
              <a:buChar char="•"/>
            </a:pPr>
            <a:r>
              <a:rPr lang="en-US" dirty="0"/>
              <a:t>Not only has it become more interdisciplinary, but the user now covers a wider range of content during each research session</a:t>
            </a:r>
          </a:p>
          <a:p>
            <a:pPr marL="171450" indent="-171450">
              <a:buFont typeface="Arial" panose="020B0604020202020204"/>
              <a:buChar char="•"/>
            </a:pPr>
            <a:endParaRPr lang="en-US" dirty="0"/>
          </a:p>
          <a:p>
            <a:pPr marL="171450" indent="-171450">
              <a:buFont typeface="Arial" panose="020B0604020202020204"/>
              <a:buChar char="•"/>
            </a:pPr>
            <a:r>
              <a:rPr lang="en-US" dirty="0"/>
              <a:t>We also found that finding the most relevant content</a:t>
            </a:r>
            <a:r>
              <a:rPr lang="en-US" baseline="0" dirty="0"/>
              <a:t> is becoming more difficult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5A66900-D62A-C444-B68E-C5CC1A713EF6}" type="slidenum">
              <a:rPr lang="en-US" smtClean="0"/>
              <a:t>37</a:t>
            </a:fld>
            <a:endParaRPr lang="en-US"/>
          </a:p>
        </p:txBody>
      </p:sp>
    </p:spTree>
    <p:extLst>
      <p:ext uri="{BB962C8B-B14F-4D97-AF65-F5344CB8AC3E}">
        <p14:creationId xmlns:p14="http://schemas.microsoft.com/office/powerpoint/2010/main" val="390549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r>
              <a:rPr lang="en-US" dirty="0"/>
              <a:t>Interdisciplinary</a:t>
            </a:r>
            <a:r>
              <a:rPr lang="en-US" baseline="0" dirty="0"/>
              <a:t> or multi-disciplinary research is a growing trend and challenge for our users – and </a:t>
            </a:r>
            <a:r>
              <a:rPr lang="en-GB" sz="900" dirty="0"/>
              <a:t>Researchers have a pressing need to get up-to-speed quickly in new fields and disciplines  </a:t>
            </a:r>
          </a:p>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r>
              <a:rPr lang="en-GB" sz="900" baseline="0" dirty="0"/>
              <a:t>Some facts:</a:t>
            </a:r>
            <a:endParaRPr lang="en-US" baseline="0" dirty="0"/>
          </a:p>
          <a:p>
            <a:pPr marL="0" indent="0">
              <a:buFont typeface="Arial" panose="020B0604020202020204"/>
              <a:buNone/>
            </a:pPr>
            <a:endParaRPr lang="en-US" dirty="0"/>
          </a:p>
          <a:p>
            <a:pPr marL="171450" indent="-171450">
              <a:buFont typeface="Arial" panose="020B0604020202020204"/>
              <a:buChar char="•"/>
            </a:pPr>
            <a:r>
              <a:rPr lang="en-US" dirty="0"/>
              <a:t>Globally, 46% of researchers are looking outside their immediate field more than once a work</a:t>
            </a:r>
          </a:p>
          <a:p>
            <a:pPr marL="628650" lvl="1" indent="-171450">
              <a:buFont typeface="Arial" panose="020B0604020202020204"/>
              <a:buChar char="•"/>
            </a:pPr>
            <a:r>
              <a:rPr lang="en-US" dirty="0"/>
              <a:t>20% of researchers are doing this several times a week</a:t>
            </a:r>
          </a:p>
          <a:p>
            <a:pPr marL="171450" indent="-171450">
              <a:buFont typeface="Arial" panose="020B0604020202020204"/>
              <a:buChar char="•"/>
            </a:pPr>
            <a:r>
              <a:rPr lang="en-US" dirty="0"/>
              <a:t>Each year, 46% of researchers look to work with collaborators outside their discipline</a:t>
            </a:r>
          </a:p>
          <a:p>
            <a:pPr marL="171450" indent="-171450">
              <a:buFont typeface="Arial" panose="020B0604020202020204"/>
              <a:buChar char="•"/>
            </a:pPr>
            <a:r>
              <a:rPr lang="en-US" dirty="0"/>
              <a:t>Interdisciplinary work involves new subjects, unexpected processes and dense jargon, forcing researchers onto unfamiliar terrain</a:t>
            </a:r>
          </a:p>
          <a:p>
            <a:endParaRPr lang="en-US" dirty="0"/>
          </a:p>
        </p:txBody>
      </p:sp>
      <p:sp>
        <p:nvSpPr>
          <p:cNvPr id="4" name="Slide Number Placeholder 3"/>
          <p:cNvSpPr>
            <a:spLocks noGrp="1"/>
          </p:cNvSpPr>
          <p:nvPr>
            <p:ph type="sldNum" sz="quarter" idx="10"/>
          </p:nvPr>
        </p:nvSpPr>
        <p:spPr/>
        <p:txBody>
          <a:bodyPr/>
          <a:lstStyle/>
          <a:p>
            <a:fld id="{C5A66900-D62A-C444-B68E-C5CC1A713EF6}" type="slidenum">
              <a:rPr lang="en-US" smtClean="0"/>
              <a:t>38</a:t>
            </a:fld>
            <a:endParaRPr lang="en-US"/>
          </a:p>
        </p:txBody>
      </p:sp>
    </p:spTree>
    <p:extLst>
      <p:ext uri="{BB962C8B-B14F-4D97-AF65-F5344CB8AC3E}">
        <p14:creationId xmlns:p14="http://schemas.microsoft.com/office/powerpoint/2010/main" val="80006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a:t>ScienceDirect</a:t>
            </a:r>
            <a:r>
              <a:rPr lang="en-GB" b="0" dirty="0"/>
              <a:t> Topics currently have 4 features – for each topic page – of</a:t>
            </a:r>
            <a:r>
              <a:rPr lang="en-GB" b="0" baseline="0" dirty="0"/>
              <a:t> which we currently have 80,000: </a:t>
            </a:r>
          </a:p>
          <a:p>
            <a:endParaRPr lang="en-GB" b="0" dirty="0"/>
          </a:p>
          <a:p>
            <a:pPr marL="228600" indent="-228600">
              <a:buFont typeface="+mj-lt"/>
              <a:buAutoNum type="arabicPeriod"/>
            </a:pPr>
            <a:r>
              <a:rPr lang="en-GB" sz="900" b="0" dirty="0">
                <a:latin typeface="Arial" panose="020B0604020202020204" pitchFamily="34" charset="0"/>
                <a:cs typeface="Arial" panose="020B0604020202020204" pitchFamily="34" charset="0"/>
              </a:rPr>
              <a:t>Definitions extracted from Elsevier books.</a:t>
            </a: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Related terms with hyperlinks to explore.</a:t>
            </a: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Short extracts of the most relevant information that are often found deep within book chapters and links to the source books for further exploration.</a:t>
            </a:r>
          </a:p>
          <a:p>
            <a:pPr marL="228600" indent="-228600">
              <a:buFont typeface="+mj-lt"/>
              <a:buAutoNum type="arabicPeriod"/>
            </a:pPr>
            <a:endParaRPr lang="en-GB" sz="900" b="0" dirty="0">
              <a:latin typeface="Arial" panose="020B0604020202020204" pitchFamily="34" charset="0"/>
              <a:cs typeface="Arial" panose="020B0604020202020204" pitchFamily="34" charset="0"/>
            </a:endParaRPr>
          </a:p>
          <a:p>
            <a:pPr marL="228600" indent="-228600">
              <a:buFont typeface="+mj-lt"/>
              <a:buAutoNum type="arabicPeriod"/>
            </a:pPr>
            <a:r>
              <a:rPr lang="en-GB" sz="900" b="0" dirty="0">
                <a:latin typeface="Arial" panose="020B0604020202020204" pitchFamily="34" charset="0"/>
                <a:cs typeface="Arial" panose="020B0604020202020204" pitchFamily="34" charset="0"/>
              </a:rPr>
              <a:t>Discoverable through search engines and free to access.</a:t>
            </a:r>
            <a:endParaRPr lang="en-US" sz="900" b="0" dirty="0">
              <a:solidFill>
                <a:schemeClr val="tx2"/>
              </a:solidFill>
              <a:latin typeface="Arial" panose="020B0604020202020204" pitchFamily="34" charset="0"/>
              <a:cs typeface="Arial" panose="020B0604020202020204" pitchFamily="34" charset="0"/>
            </a:endParaRPr>
          </a:p>
          <a:p>
            <a:endParaRPr lang="en-US" sz="900" b="0" dirty="0">
              <a:solidFill>
                <a:schemeClr val="tx2"/>
              </a:solidFill>
              <a:latin typeface="Arial" panose="020B0604020202020204" pitchFamily="34" charset="0"/>
              <a:cs typeface="Arial" panose="020B0604020202020204" pitchFamily="34" charset="0"/>
            </a:endParaRPr>
          </a:p>
          <a:p>
            <a:r>
              <a:rPr lang="en-US" sz="900" b="0" dirty="0">
                <a:solidFill>
                  <a:schemeClr val="tx2"/>
                </a:solidFill>
                <a:latin typeface="Arial" panose="020B0604020202020204" pitchFamily="34" charset="0"/>
                <a:cs typeface="Arial" panose="020B0604020202020204" pitchFamily="34" charset="0"/>
              </a:rPr>
              <a:t>This</a:t>
            </a:r>
            <a:r>
              <a:rPr lang="en-US" sz="900" b="0" baseline="0" dirty="0">
                <a:solidFill>
                  <a:schemeClr val="tx2"/>
                </a:solidFill>
                <a:latin typeface="Arial" panose="020B0604020202020204" pitchFamily="34" charset="0"/>
                <a:cs typeface="Arial" panose="020B0604020202020204" pitchFamily="34" charset="0"/>
              </a:rPr>
              <a:t> is a free feature – if you want to engage users it helps if it’s free</a:t>
            </a:r>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t>40</a:t>
            </a:fld>
            <a:endParaRPr lang="en-US"/>
          </a:p>
        </p:txBody>
      </p:sp>
    </p:spTree>
    <p:extLst>
      <p:ext uri="{BB962C8B-B14F-4D97-AF65-F5344CB8AC3E}">
        <p14:creationId xmlns:p14="http://schemas.microsoft.com/office/powerpoint/2010/main" val="61365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爱思唯尔提供信息和分析，帮助机构和专业人员促进科学进步，医疗保健，服务人类进步。</a:t>
            </a:r>
            <a:endParaRPr lang="en-US" dirty="0"/>
          </a:p>
        </p:txBody>
      </p:sp>
      <p:sp>
        <p:nvSpPr>
          <p:cNvPr id="4" name="Slide Number Placeholder 3"/>
          <p:cNvSpPr>
            <a:spLocks noGrp="1"/>
          </p:cNvSpPr>
          <p:nvPr>
            <p:ph type="sldNum" sz="quarter" idx="10"/>
          </p:nvPr>
        </p:nvSpPr>
        <p:spPr/>
        <p:txBody>
          <a:bodyPr/>
          <a:lstStyle/>
          <a:p>
            <a:pPr>
              <a:defRPr/>
            </a:pPr>
            <a:fld id="{01BD0CB1-3D67-4BE8-B473-EEB77C388042}" type="slidenum">
              <a:rPr lang="zh-CN" altLang="en-US" smtClean="0"/>
              <a:pPr>
                <a:defRPr/>
              </a:pPr>
              <a:t>3</a:t>
            </a:fld>
            <a:endParaRPr lang="zh-CN" altLang="en-US"/>
          </a:p>
        </p:txBody>
      </p:sp>
    </p:spTree>
    <p:extLst>
      <p:ext uri="{BB962C8B-B14F-4D97-AF65-F5344CB8AC3E}">
        <p14:creationId xmlns:p14="http://schemas.microsoft.com/office/powerpoint/2010/main" val="429298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customers are doing momentous things, and we are uniquely positioned to show our customers the ‘art of the possible’.</a:t>
            </a:r>
            <a:br>
              <a:rPr lang="en-US" dirty="0"/>
            </a:br>
            <a:br>
              <a:rPr lang="en-US" dirty="0"/>
            </a:br>
            <a:r>
              <a:rPr lang="en-US" dirty="0"/>
              <a:t>For more than 130 years we have shared their commitment to transforming and advancing science, health and technology. We understand the worlds in which clinicians, educators, and academic and corporate researchers work, the outcomes they want to achieve and the challenges they face in achieving them. (Pictures are some of the Nobel Laureates publishing</a:t>
            </a:r>
            <a:r>
              <a:rPr lang="en-US" baseline="0" dirty="0"/>
              <a:t> in our journals).</a:t>
            </a:r>
            <a:br>
              <a:rPr lang="en-US" dirty="0"/>
            </a:br>
            <a:br>
              <a:rPr lang="en-US" dirty="0"/>
            </a:br>
            <a:r>
              <a:rPr lang="en-US" dirty="0"/>
              <a:t>We have a responsibility to use that understanding to create highly effective solutions that enable our customers to leverage the vast potential of information to advance science, health and technology in ways that they could not do alone, and to anticipate the new ways customers will want to use information in the future. That is what we mean by ‘leading the way’.</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a:defRPr/>
            </a:pPr>
            <a:fld id="{CEE85850-BAD3-4CAF-B5B7-799457C67EAA}" type="slidenum">
              <a:rPr lang="en-GB" smtClean="0"/>
              <a:pPr>
                <a:defRPr/>
              </a:pPr>
              <a:t>4</a:t>
            </a:fld>
            <a:endParaRPr lang="en-GB"/>
          </a:p>
        </p:txBody>
      </p:sp>
    </p:spTree>
    <p:extLst>
      <p:ext uri="{BB962C8B-B14F-4D97-AF65-F5344CB8AC3E}">
        <p14:creationId xmlns:p14="http://schemas.microsoft.com/office/powerpoint/2010/main" val="164674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err="1"/>
              <a:t>ScienceDirect</a:t>
            </a:r>
            <a:r>
              <a:rPr lang="en-US" altLang="ja-JP" sz="1200" dirty="0"/>
              <a:t>* journals that rank No.1 in their subject category (2015)</a:t>
            </a:r>
            <a:endParaRPr lang="en-US" b="1"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pPr/>
              <a:t>14</a:t>
            </a:fld>
            <a:endParaRPr lang="en-US" dirty="0"/>
          </a:p>
        </p:txBody>
      </p:sp>
    </p:spTree>
    <p:extLst>
      <p:ext uri="{BB962C8B-B14F-4D97-AF65-F5344CB8AC3E}">
        <p14:creationId xmlns:p14="http://schemas.microsoft.com/office/powerpoint/2010/main" val="413984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spcAft>
                <a:spcPts val="1800"/>
              </a:spcAft>
              <a:buFont typeface="Arial"/>
              <a:buNone/>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D77C3A62-C007-4B33-9B3B-B635E242A49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77351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BE4136A-9816-405D-8126-3EF2BC1558C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26740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18</a:t>
            </a:fld>
            <a:endParaRPr lang="en-US"/>
          </a:p>
        </p:txBody>
      </p:sp>
    </p:spTree>
    <p:extLst>
      <p:ext uri="{BB962C8B-B14F-4D97-AF65-F5344CB8AC3E}">
        <p14:creationId xmlns:p14="http://schemas.microsoft.com/office/powerpoint/2010/main" val="1243820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19</a:t>
            </a:fld>
            <a:endParaRPr lang="en-US"/>
          </a:p>
        </p:txBody>
      </p:sp>
    </p:spTree>
    <p:extLst>
      <p:ext uri="{BB962C8B-B14F-4D97-AF65-F5344CB8AC3E}">
        <p14:creationId xmlns:p14="http://schemas.microsoft.com/office/powerpoint/2010/main" val="100932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20</a:t>
            </a:fld>
            <a:endParaRPr lang="en-US"/>
          </a:p>
        </p:txBody>
      </p:sp>
    </p:spTree>
    <p:extLst>
      <p:ext uri="{BB962C8B-B14F-4D97-AF65-F5344CB8AC3E}">
        <p14:creationId xmlns:p14="http://schemas.microsoft.com/office/powerpoint/2010/main" val="1449611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CC23C4-6FD5-FA4A-9756-E0D9CA27D94A}"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pic>
        <p:nvPicPr>
          <p:cNvPr id="18" name="Picture 17" descr="Elsevier_Tree_Logo_2C.png">
            <a:extLst>
              <a:ext uri="{FF2B5EF4-FFF2-40B4-BE49-F238E27FC236}">
                <a16:creationId xmlns:a16="http://schemas.microsoft.com/office/drawing/2014/main" id="{6FBE46C0-6610-ED4A-A9A7-90AE7A477D3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831180" y="610316"/>
            <a:ext cx="789320" cy="915038"/>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
          <a:stretch/>
        </p:blipFill>
        <p:spPr>
          <a:xfrm>
            <a:off x="0" y="2080591"/>
            <a:ext cx="12192000" cy="4777409"/>
          </a:xfrm>
          <a:prstGeom prst="rect">
            <a:avLst/>
          </a:prstGeom>
        </p:spPr>
      </p:pic>
    </p:spTree>
    <p:extLst>
      <p:ext uri="{BB962C8B-B14F-4D97-AF65-F5344CB8AC3E}">
        <p14:creationId xmlns:p14="http://schemas.microsoft.com/office/powerpoint/2010/main" val="1521053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31275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683734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ie only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389473" y="497309"/>
            <a:ext cx="11352367" cy="593558"/>
          </a:xfrm>
          <a:prstGeom prst="rect">
            <a:avLst/>
          </a:prstGeom>
        </p:spPr>
        <p:txBody>
          <a:bodyPr/>
          <a:lstStyle>
            <a:lvl1pPr>
              <a:defRPr sz="2400" b="1"/>
            </a:lvl1pPr>
          </a:lstStyle>
          <a:p>
            <a:r>
              <a:rPr lang="en-US" dirty="0"/>
              <a:t>Click to edit title</a:t>
            </a:r>
          </a:p>
        </p:txBody>
      </p:sp>
    </p:spTree>
    <p:extLst>
      <p:ext uri="{BB962C8B-B14F-4D97-AF65-F5344CB8AC3E}">
        <p14:creationId xmlns:p14="http://schemas.microsoft.com/office/powerpoint/2010/main" val="393408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609600" y="705205"/>
            <a:ext cx="10984425" cy="418645"/>
          </a:xfrm>
        </p:spPr>
        <p:txBody>
          <a:bodyPr/>
          <a:lstStyle/>
          <a:p>
            <a:r>
              <a:rPr lang="en-US"/>
              <a:t>Click to edit Master title style</a:t>
            </a:r>
            <a:endParaRPr lang="en-US" dirty="0"/>
          </a:p>
        </p:txBody>
      </p:sp>
    </p:spTree>
    <p:extLst>
      <p:ext uri="{BB962C8B-B14F-4D97-AF65-F5344CB8AC3E}">
        <p14:creationId xmlns:p14="http://schemas.microsoft.com/office/powerpoint/2010/main" val="70160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a:spLocks/>
          </p:cNvSpPr>
          <p:nvPr userDrawn="1"/>
        </p:nvSpPr>
        <p:spPr>
          <a:xfrm>
            <a:off x="11298769" y="-7938"/>
            <a:ext cx="783167"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700">
                <a:solidFill>
                  <a:prstClr val="white"/>
                </a:solidFill>
              </a:rPr>
              <a:t>   |   </a:t>
            </a:r>
            <a:fld id="{839A9DFF-A543-419C-9BEF-1DE98E7837DB}" type="slidenum">
              <a:rPr lang="en-US" sz="700" smtClean="0">
                <a:solidFill>
                  <a:prstClr val="white"/>
                </a:solidFill>
              </a:rPr>
              <a:pPr fontAlgn="base">
                <a:spcBef>
                  <a:spcPct val="0"/>
                </a:spcBef>
                <a:spcAft>
                  <a:spcPct val="0"/>
                </a:spcAft>
                <a:defRPr/>
              </a:pPr>
              <a:t>‹#›</a:t>
            </a:fld>
            <a:endParaRPr lang="en-US" sz="700" dirty="0">
              <a:solidFill>
                <a:prstClr val="white"/>
              </a:solidFill>
            </a:endParaRPr>
          </a:p>
        </p:txBody>
      </p:sp>
      <p:sp>
        <p:nvSpPr>
          <p:cNvPr id="3" name="Content Placeholder 2"/>
          <p:cNvSpPr>
            <a:spLocks noGrp="1"/>
          </p:cNvSpPr>
          <p:nvPr>
            <p:ph sz="half" idx="1"/>
          </p:nvPr>
        </p:nvSpPr>
        <p:spPr>
          <a:xfrm>
            <a:off x="609600" y="1500110"/>
            <a:ext cx="10984424"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609601" y="705207"/>
            <a:ext cx="10984425"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917" y="6537961"/>
            <a:ext cx="1345107" cy="130555"/>
          </a:xfrm>
          <a:prstGeom prst="rect">
            <a:avLst/>
          </a:prstGeom>
        </p:spPr>
      </p:pic>
    </p:spTree>
    <p:extLst>
      <p:ext uri="{BB962C8B-B14F-4D97-AF65-F5344CB8AC3E}">
        <p14:creationId xmlns:p14="http://schemas.microsoft.com/office/powerpoint/2010/main" val="34910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00110"/>
            <a:ext cx="10984424"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11299117" y="-7655"/>
            <a:ext cx="783712"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prstClr val="white"/>
                </a:solidFill>
              </a:rPr>
              <a:t>   |   </a:t>
            </a:r>
            <a:fld id="{DA15E891-66B8-4B28-AB8F-05A4B1DE573C}" type="slidenum">
              <a:rPr lang="en-US" sz="700" smtClean="0">
                <a:solidFill>
                  <a:prstClr val="white"/>
                </a:solidFill>
              </a:rPr>
              <a:pPr/>
              <a:t>‹#›</a:t>
            </a:fld>
            <a:endParaRPr lang="en-US" sz="700" dirty="0">
              <a:solidFill>
                <a:prstClr val="white"/>
              </a:solidFill>
            </a:endParaRPr>
          </a:p>
        </p:txBody>
      </p:sp>
      <p:sp>
        <p:nvSpPr>
          <p:cNvPr id="6" name="Title Placeholder 1"/>
          <p:cNvSpPr>
            <a:spLocks noGrp="1"/>
          </p:cNvSpPr>
          <p:nvPr>
            <p:ph type="title"/>
          </p:nvPr>
        </p:nvSpPr>
        <p:spPr>
          <a:xfrm>
            <a:off x="609600" y="705205"/>
            <a:ext cx="10984425"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917" y="6537961"/>
            <a:ext cx="1345107" cy="130555"/>
          </a:xfrm>
          <a:prstGeom prst="rect">
            <a:avLst/>
          </a:prstGeom>
        </p:spPr>
      </p:pic>
    </p:spTree>
    <p:extLst>
      <p:ext uri="{BB962C8B-B14F-4D97-AF65-F5344CB8AC3E}">
        <p14:creationId xmlns:p14="http://schemas.microsoft.com/office/powerpoint/2010/main" val="40104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12" name="Title 11"/>
          <p:cNvSpPr>
            <a:spLocks noGrp="1"/>
          </p:cNvSpPr>
          <p:nvPr>
            <p:ph type="title"/>
          </p:nvPr>
        </p:nvSpPr>
        <p:spPr>
          <a:xfrm>
            <a:off x="609600" y="527250"/>
            <a:ext cx="10972800" cy="749808"/>
          </a:xfrm>
          <a:prstGeom prst="rect">
            <a:avLst/>
          </a:prstGeom>
        </p:spPr>
        <p:txBody>
          <a:bodyPr lIns="0" tIns="0"/>
          <a:lstStyle>
            <a:lvl1pPr>
              <a:defRPr sz="2800"/>
            </a:lvl1pPr>
          </a:lstStyle>
          <a:p>
            <a:r>
              <a:rPr lang="en-US" dirty="0"/>
              <a:t>Click to edit Master title style</a:t>
            </a:r>
          </a:p>
        </p:txBody>
      </p:sp>
      <p:sp>
        <p:nvSpPr>
          <p:cNvPr id="6" name="Rectangle 5"/>
          <p:cNvSpPr/>
          <p:nvPr userDrawn="1"/>
        </p:nvSpPr>
        <p:spPr>
          <a:xfrm>
            <a:off x="6280151" y="1597026"/>
            <a:ext cx="5306484" cy="451073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sp>
        <p:nvSpPr>
          <p:cNvPr id="5" name="Text Placeholder 13"/>
          <p:cNvSpPr>
            <a:spLocks noGrp="1"/>
          </p:cNvSpPr>
          <p:nvPr>
            <p:ph type="body" idx="11"/>
          </p:nvPr>
        </p:nvSpPr>
        <p:spPr>
          <a:xfrm>
            <a:off x="609600" y="1863126"/>
            <a:ext cx="5366051" cy="1895475"/>
          </a:xfrm>
          <a:prstGeom prst="rect">
            <a:avLst/>
          </a:prstGeom>
        </p:spPr>
        <p:txBody>
          <a:bodyPr lIns="0" tIns="0"/>
          <a:lstStyle>
            <a:lvl1pPr>
              <a:defRPr sz="2000"/>
            </a:lvl1pPr>
            <a:lvl2pPr marL="460375" indent="-228600">
              <a:defRPr sz="1800"/>
            </a:lvl2pPr>
            <a:lvl3pPr marL="741680" indent="-228600">
              <a:defRPr sz="1800"/>
            </a:lvl3pPr>
            <a:lvl4pPr marL="1030605" indent="-228600">
              <a:defRPr sz="1800"/>
            </a:lvl4pPr>
            <a:lvl5pPr marL="1319530" indent="-22860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7689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EA683B8-7BDD-4292-8288-A2F9BC9101E0}" type="datetimeFigureOut">
              <a:rPr lang="en-GB" smtClean="0"/>
              <a:t>09/05/2019</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EBFA7DD-B979-4EF9-B7BF-8EB51708021A}" type="slidenum">
              <a:rPr lang="en-GB" smtClean="0"/>
              <a:t>‹#›</a:t>
            </a:fld>
            <a:endParaRPr lang="en-GB"/>
          </a:p>
        </p:txBody>
      </p:sp>
    </p:spTree>
    <p:extLst>
      <p:ext uri="{BB962C8B-B14F-4D97-AF65-F5344CB8AC3E}">
        <p14:creationId xmlns:p14="http://schemas.microsoft.com/office/powerpoint/2010/main" val="288856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2"/>
          <p:cNvSpPr>
            <a:spLocks noGrp="1"/>
          </p:cNvSpPr>
          <p:nvPr>
            <p:ph type="body" sz="quarter" idx="16" hasCustomPrompt="1"/>
          </p:nvPr>
        </p:nvSpPr>
        <p:spPr>
          <a:xfrm>
            <a:off x="264799" y="6511447"/>
            <a:ext cx="8896351"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val="79083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70070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CC23C4-6FD5-FA4A-9756-E0D9CA27D94A}"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11552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CC23C4-6FD5-FA4A-9756-E0D9CA27D94A}"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92960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CC23C4-6FD5-FA4A-9756-E0D9CA27D94A}" type="datetimeFigureOut">
              <a:rPr lang="en-US" smtClean="0"/>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65017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CC23C4-6FD5-FA4A-9756-E0D9CA27D94A}" type="datetimeFigureOut">
              <a:rPr lang="en-US" smtClean="0"/>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90905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C23C4-6FD5-FA4A-9756-E0D9CA27D94A}" type="datetimeFigureOut">
              <a:rPr lang="en-US" smtClean="0"/>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08267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CC23C4-6FD5-FA4A-9756-E0D9CA27D94A}"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659669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CC23C4-6FD5-FA4A-9756-E0D9CA27D94A}"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0404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7564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C23C4-6FD5-FA4A-9756-E0D9CA27D94A}" type="datetimeFigureOut">
              <a:rPr lang="en-US" smtClean="0"/>
              <a:t>5/9/2019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8C440-F2C8-8D46-8B0A-6AD495993FD5}" type="slidenum">
              <a:rPr lang="en-US" smtClean="0"/>
              <a:t>‹#›</a:t>
            </a:fld>
            <a:endParaRPr lang="en-US"/>
          </a:p>
        </p:txBody>
      </p:sp>
      <p:sp>
        <p:nvSpPr>
          <p:cNvPr id="7" name="Rectangle 6">
            <a:extLst>
              <a:ext uri="{FF2B5EF4-FFF2-40B4-BE49-F238E27FC236}">
                <a16:creationId xmlns:a16="http://schemas.microsoft.com/office/drawing/2014/main" id="{7BCA79B0-C9DF-264A-8BE4-AD5B3790B756}"/>
              </a:ext>
            </a:extLst>
          </p:cNvPr>
          <p:cNvSpPr/>
          <p:nvPr userDrawn="1"/>
        </p:nvSpPr>
        <p:spPr>
          <a:xfrm>
            <a:off x="0" y="0"/>
            <a:ext cx="12192000" cy="375646"/>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2"/>
              </a:solidFill>
            </a:endParaRPr>
          </a:p>
        </p:txBody>
      </p:sp>
      <p:pic>
        <p:nvPicPr>
          <p:cNvPr id="8" name="Picture 7" descr="header.jpg">
            <a:extLst>
              <a:ext uri="{FF2B5EF4-FFF2-40B4-BE49-F238E27FC236}">
                <a16:creationId xmlns:a16="http://schemas.microsoft.com/office/drawing/2014/main" id="{366C4D1A-A754-6F42-A192-8A3711C62457}"/>
              </a:ext>
            </a:extLst>
          </p:cNvPr>
          <p:cNvPicPr>
            <a:picLocks noChangeAspect="1"/>
          </p:cNvPicPr>
          <p:nvPr userDrawn="1"/>
        </p:nvPicPr>
        <p:blipFill>
          <a:blip r:embed="rId20"/>
          <a:stretch>
            <a:fillRect/>
          </a:stretch>
        </p:blipFill>
        <p:spPr>
          <a:xfrm>
            <a:off x="0" y="0"/>
            <a:ext cx="9144000" cy="375646"/>
          </a:xfrm>
          <a:prstGeom prst="rect">
            <a:avLst/>
          </a:prstGeom>
        </p:spPr>
      </p:pic>
      <p:sp>
        <p:nvSpPr>
          <p:cNvPr id="10" name="Slide Number Placeholder 7">
            <a:extLst>
              <a:ext uri="{FF2B5EF4-FFF2-40B4-BE49-F238E27FC236}">
                <a16:creationId xmlns:a16="http://schemas.microsoft.com/office/drawing/2014/main" id="{E5144523-1027-2144-A714-66611C17154F}"/>
              </a:ext>
            </a:extLst>
          </p:cNvPr>
          <p:cNvSpPr txBox="1">
            <a:spLocks/>
          </p:cNvSpPr>
          <p:nvPr userDrawn="1"/>
        </p:nvSpPr>
        <p:spPr>
          <a:xfrm>
            <a:off x="11183504" y="13365"/>
            <a:ext cx="783712" cy="354522"/>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prstClr val="white"/>
                </a:solidFill>
              </a:rPr>
              <a:t> | </a:t>
            </a:r>
            <a:fld id="{DA15E891-66B8-4B28-AB8F-05A4B1DE573C}" type="slidenum">
              <a:rPr lang="en-US" sz="800" smtClean="0">
                <a:solidFill>
                  <a:prstClr val="white"/>
                </a:solidFill>
              </a:rPr>
              <a:pPr/>
              <a:t>‹#›</a:t>
            </a:fld>
            <a:endParaRPr lang="en-US" sz="800" dirty="0">
              <a:solidFill>
                <a:prstClr val="white"/>
              </a:solidFill>
            </a:endParaRPr>
          </a:p>
        </p:txBody>
      </p:sp>
    </p:spTree>
    <p:extLst>
      <p:ext uri="{BB962C8B-B14F-4D97-AF65-F5344CB8AC3E}">
        <p14:creationId xmlns:p14="http://schemas.microsoft.com/office/powerpoint/2010/main" val="1652964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8" r:id="rId16"/>
    <p:sldLayoutId id="2147483669" r:id="rId17"/>
    <p:sldLayoutId id="2147483670" r:id="rId18"/>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slideLayout" Target="../slideLayouts/slideLayout2.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chart" Target="../charts/chart8.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chart" Target="../charts/chart7.xml"/><Relationship Id="rId2" Type="http://schemas.openxmlformats.org/officeDocument/2006/relationships/tags" Target="../tags/tag27.xml"/><Relationship Id="rId16" Type="http://schemas.openxmlformats.org/officeDocument/2006/relationships/chart" Target="../charts/chart6.xml"/><Relationship Id="rId20" Type="http://schemas.openxmlformats.org/officeDocument/2006/relationships/chart" Target="../charts/chart10.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slideLayout" Target="../slideLayouts/slideLayout2.xml"/><Relationship Id="rId10" Type="http://schemas.openxmlformats.org/officeDocument/2006/relationships/tags" Target="../tags/tag35.xml"/><Relationship Id="rId19" Type="http://schemas.openxmlformats.org/officeDocument/2006/relationships/chart" Target="../charts/chart9.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14.xml.rels><?xml version="1.0" encoding="UTF-8" standalone="yes"?>
<Relationships xmlns="http://schemas.openxmlformats.org/package/2006/relationships"><Relationship Id="rId13" Type="http://schemas.openxmlformats.org/officeDocument/2006/relationships/image" Target="../media/image41.gif"/><Relationship Id="rId18" Type="http://schemas.openxmlformats.org/officeDocument/2006/relationships/image" Target="../media/image46.gif"/><Relationship Id="rId26" Type="http://schemas.openxmlformats.org/officeDocument/2006/relationships/image" Target="../media/image54.gif"/><Relationship Id="rId39" Type="http://schemas.openxmlformats.org/officeDocument/2006/relationships/image" Target="../media/image67.gif"/><Relationship Id="rId21" Type="http://schemas.openxmlformats.org/officeDocument/2006/relationships/image" Target="../media/image49.gif"/><Relationship Id="rId34" Type="http://schemas.openxmlformats.org/officeDocument/2006/relationships/image" Target="../media/image62.gif"/><Relationship Id="rId42" Type="http://schemas.openxmlformats.org/officeDocument/2006/relationships/image" Target="../media/image70.gif"/><Relationship Id="rId47" Type="http://schemas.openxmlformats.org/officeDocument/2006/relationships/image" Target="../media/image75.gif"/><Relationship Id="rId50" Type="http://schemas.openxmlformats.org/officeDocument/2006/relationships/image" Target="../media/image78.gif"/><Relationship Id="rId55" Type="http://schemas.openxmlformats.org/officeDocument/2006/relationships/image" Target="../media/image83.gif"/><Relationship Id="rId63" Type="http://schemas.openxmlformats.org/officeDocument/2006/relationships/image" Target="../media/image91.gif"/><Relationship Id="rId7" Type="http://schemas.openxmlformats.org/officeDocument/2006/relationships/image" Target="../media/image35.gif"/><Relationship Id="rId2" Type="http://schemas.openxmlformats.org/officeDocument/2006/relationships/notesSlide" Target="../notesSlides/notesSlide4.xml"/><Relationship Id="rId16" Type="http://schemas.openxmlformats.org/officeDocument/2006/relationships/image" Target="../media/image44.gif"/><Relationship Id="rId20" Type="http://schemas.openxmlformats.org/officeDocument/2006/relationships/image" Target="../media/image48.gif"/><Relationship Id="rId29" Type="http://schemas.openxmlformats.org/officeDocument/2006/relationships/image" Target="../media/image57.gif"/><Relationship Id="rId41" Type="http://schemas.openxmlformats.org/officeDocument/2006/relationships/image" Target="../media/image69.gif"/><Relationship Id="rId54" Type="http://schemas.openxmlformats.org/officeDocument/2006/relationships/image" Target="../media/image82.gif"/><Relationship Id="rId62" Type="http://schemas.openxmlformats.org/officeDocument/2006/relationships/image" Target="../media/image90.gif"/><Relationship Id="rId1" Type="http://schemas.openxmlformats.org/officeDocument/2006/relationships/slideLayout" Target="../slideLayouts/slideLayout15.xml"/><Relationship Id="rId6" Type="http://schemas.openxmlformats.org/officeDocument/2006/relationships/image" Target="../media/image34.gif"/><Relationship Id="rId11" Type="http://schemas.openxmlformats.org/officeDocument/2006/relationships/image" Target="../media/image39.gif"/><Relationship Id="rId24" Type="http://schemas.openxmlformats.org/officeDocument/2006/relationships/image" Target="../media/image52.gif"/><Relationship Id="rId32" Type="http://schemas.openxmlformats.org/officeDocument/2006/relationships/image" Target="../media/image60.gif"/><Relationship Id="rId37" Type="http://schemas.openxmlformats.org/officeDocument/2006/relationships/image" Target="../media/image65.gif"/><Relationship Id="rId40" Type="http://schemas.openxmlformats.org/officeDocument/2006/relationships/image" Target="../media/image68.gif"/><Relationship Id="rId45" Type="http://schemas.openxmlformats.org/officeDocument/2006/relationships/image" Target="../media/image73.gif"/><Relationship Id="rId53" Type="http://schemas.openxmlformats.org/officeDocument/2006/relationships/image" Target="../media/image81.gif"/><Relationship Id="rId58" Type="http://schemas.openxmlformats.org/officeDocument/2006/relationships/image" Target="../media/image86.gif"/><Relationship Id="rId5" Type="http://schemas.openxmlformats.org/officeDocument/2006/relationships/image" Target="../media/image33.gif"/><Relationship Id="rId15" Type="http://schemas.openxmlformats.org/officeDocument/2006/relationships/image" Target="../media/image43.gif"/><Relationship Id="rId23" Type="http://schemas.openxmlformats.org/officeDocument/2006/relationships/image" Target="../media/image51.gif"/><Relationship Id="rId28" Type="http://schemas.openxmlformats.org/officeDocument/2006/relationships/image" Target="../media/image56.gif"/><Relationship Id="rId36" Type="http://schemas.openxmlformats.org/officeDocument/2006/relationships/image" Target="../media/image64.gif"/><Relationship Id="rId49" Type="http://schemas.openxmlformats.org/officeDocument/2006/relationships/image" Target="../media/image77.gif"/><Relationship Id="rId57" Type="http://schemas.openxmlformats.org/officeDocument/2006/relationships/image" Target="../media/image85.gif"/><Relationship Id="rId61" Type="http://schemas.openxmlformats.org/officeDocument/2006/relationships/image" Target="../media/image89.gif"/><Relationship Id="rId10" Type="http://schemas.openxmlformats.org/officeDocument/2006/relationships/image" Target="../media/image38.gif"/><Relationship Id="rId19" Type="http://schemas.openxmlformats.org/officeDocument/2006/relationships/image" Target="../media/image47.gif"/><Relationship Id="rId31" Type="http://schemas.openxmlformats.org/officeDocument/2006/relationships/image" Target="../media/image59.gif"/><Relationship Id="rId44" Type="http://schemas.openxmlformats.org/officeDocument/2006/relationships/image" Target="../media/image72.gif"/><Relationship Id="rId52" Type="http://schemas.openxmlformats.org/officeDocument/2006/relationships/image" Target="../media/image80.gif"/><Relationship Id="rId60" Type="http://schemas.openxmlformats.org/officeDocument/2006/relationships/image" Target="../media/image88.gif"/><Relationship Id="rId4" Type="http://schemas.openxmlformats.org/officeDocument/2006/relationships/image" Target="../media/image32.gif"/><Relationship Id="rId9" Type="http://schemas.openxmlformats.org/officeDocument/2006/relationships/image" Target="../media/image37.gif"/><Relationship Id="rId14" Type="http://schemas.openxmlformats.org/officeDocument/2006/relationships/image" Target="../media/image42.gif"/><Relationship Id="rId22" Type="http://schemas.openxmlformats.org/officeDocument/2006/relationships/image" Target="../media/image50.gif"/><Relationship Id="rId27" Type="http://schemas.openxmlformats.org/officeDocument/2006/relationships/image" Target="../media/image55.gif"/><Relationship Id="rId30" Type="http://schemas.openxmlformats.org/officeDocument/2006/relationships/image" Target="../media/image58.gif"/><Relationship Id="rId35" Type="http://schemas.openxmlformats.org/officeDocument/2006/relationships/image" Target="../media/image63.gif"/><Relationship Id="rId43" Type="http://schemas.openxmlformats.org/officeDocument/2006/relationships/image" Target="../media/image71.gif"/><Relationship Id="rId48" Type="http://schemas.openxmlformats.org/officeDocument/2006/relationships/image" Target="../media/image76.gif"/><Relationship Id="rId56" Type="http://schemas.openxmlformats.org/officeDocument/2006/relationships/image" Target="../media/image84.gif"/><Relationship Id="rId64" Type="http://schemas.openxmlformats.org/officeDocument/2006/relationships/image" Target="../media/image92.gif"/><Relationship Id="rId8" Type="http://schemas.openxmlformats.org/officeDocument/2006/relationships/image" Target="../media/image36.gif"/><Relationship Id="rId51" Type="http://schemas.openxmlformats.org/officeDocument/2006/relationships/image" Target="../media/image79.gif"/><Relationship Id="rId3" Type="http://schemas.openxmlformats.org/officeDocument/2006/relationships/image" Target="../media/image31.gif"/><Relationship Id="rId12" Type="http://schemas.openxmlformats.org/officeDocument/2006/relationships/image" Target="../media/image40.gif"/><Relationship Id="rId17" Type="http://schemas.openxmlformats.org/officeDocument/2006/relationships/image" Target="../media/image45.gif"/><Relationship Id="rId25" Type="http://schemas.openxmlformats.org/officeDocument/2006/relationships/image" Target="../media/image53.gif"/><Relationship Id="rId33" Type="http://schemas.openxmlformats.org/officeDocument/2006/relationships/image" Target="../media/image61.gif"/><Relationship Id="rId38" Type="http://schemas.openxmlformats.org/officeDocument/2006/relationships/image" Target="../media/image66.gif"/><Relationship Id="rId46" Type="http://schemas.openxmlformats.org/officeDocument/2006/relationships/image" Target="../media/image74.gif"/><Relationship Id="rId59" Type="http://schemas.openxmlformats.org/officeDocument/2006/relationships/image" Target="../media/image87.gif"/></Relationships>
</file>

<file path=ppt/slides/_rels/slide1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oleObject" Target="../embeddings/oleObject2.bin"/><Relationship Id="rId18" Type="http://schemas.openxmlformats.org/officeDocument/2006/relationships/image" Target="../media/image106.jpeg"/><Relationship Id="rId3" Type="http://schemas.openxmlformats.org/officeDocument/2006/relationships/notesSlide" Target="../notesSlides/notesSlide5.xml"/><Relationship Id="rId7" Type="http://schemas.openxmlformats.org/officeDocument/2006/relationships/image" Target="../media/image97.jpeg"/><Relationship Id="rId12" Type="http://schemas.openxmlformats.org/officeDocument/2006/relationships/image" Target="../media/image102.jpeg"/><Relationship Id="rId17" Type="http://schemas.openxmlformats.org/officeDocument/2006/relationships/image" Target="../media/image105.jpeg"/><Relationship Id="rId2" Type="http://schemas.openxmlformats.org/officeDocument/2006/relationships/slideLayout" Target="../slideLayouts/slideLayout7.xml"/><Relationship Id="rId16" Type="http://schemas.openxmlformats.org/officeDocument/2006/relationships/image" Target="../media/image104.jpeg"/><Relationship Id="rId1" Type="http://schemas.openxmlformats.org/officeDocument/2006/relationships/vmlDrawing" Target="../drawings/vmlDrawing2.v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3.png"/><Relationship Id="rId10" Type="http://schemas.openxmlformats.org/officeDocument/2006/relationships/image" Target="../media/image100.jpeg"/><Relationship Id="rId19" Type="http://schemas.openxmlformats.org/officeDocument/2006/relationships/image" Target="../media/image107.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93.emf"/></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gif"/><Relationship Id="rId18" Type="http://schemas.openxmlformats.org/officeDocument/2006/relationships/image" Target="../media/image123.jpeg"/><Relationship Id="rId26" Type="http://schemas.openxmlformats.org/officeDocument/2006/relationships/image" Target="../media/image131.jpeg"/><Relationship Id="rId3" Type="http://schemas.openxmlformats.org/officeDocument/2006/relationships/image" Target="../media/image108.jpeg"/><Relationship Id="rId21" Type="http://schemas.openxmlformats.org/officeDocument/2006/relationships/image" Target="../media/image126.gif"/><Relationship Id="rId7" Type="http://schemas.openxmlformats.org/officeDocument/2006/relationships/image" Target="../media/image112.jpeg"/><Relationship Id="rId12" Type="http://schemas.openxmlformats.org/officeDocument/2006/relationships/image" Target="../media/image117.jpeg"/><Relationship Id="rId17" Type="http://schemas.openxmlformats.org/officeDocument/2006/relationships/image" Target="../media/image122.jpeg"/><Relationship Id="rId25" Type="http://schemas.openxmlformats.org/officeDocument/2006/relationships/image" Target="../media/image130.gif"/><Relationship Id="rId2" Type="http://schemas.openxmlformats.org/officeDocument/2006/relationships/notesSlide" Target="../notesSlides/notesSlide6.xml"/><Relationship Id="rId16" Type="http://schemas.openxmlformats.org/officeDocument/2006/relationships/image" Target="../media/image121.jpeg"/><Relationship Id="rId20" Type="http://schemas.openxmlformats.org/officeDocument/2006/relationships/image" Target="../media/image125.gif"/><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jpeg"/><Relationship Id="rId24" Type="http://schemas.openxmlformats.org/officeDocument/2006/relationships/image" Target="../media/image129.jpeg"/><Relationship Id="rId5" Type="http://schemas.openxmlformats.org/officeDocument/2006/relationships/image" Target="../media/image110.jpeg"/><Relationship Id="rId15" Type="http://schemas.openxmlformats.org/officeDocument/2006/relationships/image" Target="../media/image120.jpeg"/><Relationship Id="rId23" Type="http://schemas.openxmlformats.org/officeDocument/2006/relationships/image" Target="../media/image128.gif"/><Relationship Id="rId28" Type="http://schemas.openxmlformats.org/officeDocument/2006/relationships/image" Target="../media/image133.png"/><Relationship Id="rId10" Type="http://schemas.openxmlformats.org/officeDocument/2006/relationships/image" Target="../media/image115.jpeg"/><Relationship Id="rId19" Type="http://schemas.openxmlformats.org/officeDocument/2006/relationships/image" Target="../media/image124.jpeg"/><Relationship Id="rId4" Type="http://schemas.openxmlformats.org/officeDocument/2006/relationships/image" Target="../media/image109.jpeg"/><Relationship Id="rId9" Type="http://schemas.openxmlformats.org/officeDocument/2006/relationships/image" Target="../media/image114.jpeg"/><Relationship Id="rId14" Type="http://schemas.openxmlformats.org/officeDocument/2006/relationships/image" Target="../media/image119.jpeg"/><Relationship Id="rId22" Type="http://schemas.openxmlformats.org/officeDocument/2006/relationships/image" Target="../media/image127.gif"/><Relationship Id="rId27" Type="http://schemas.openxmlformats.org/officeDocument/2006/relationships/image" Target="../media/image132.png"/></Relationships>
</file>

<file path=ppt/slides/_rels/slide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1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22.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gif"/><Relationship Id="rId18" Type="http://schemas.openxmlformats.org/officeDocument/2006/relationships/image" Target="../media/image123.jpeg"/><Relationship Id="rId26" Type="http://schemas.openxmlformats.org/officeDocument/2006/relationships/image" Target="../media/image131.jpeg"/><Relationship Id="rId3" Type="http://schemas.openxmlformats.org/officeDocument/2006/relationships/image" Target="../media/image108.jpeg"/><Relationship Id="rId21" Type="http://schemas.openxmlformats.org/officeDocument/2006/relationships/image" Target="../media/image126.gif"/><Relationship Id="rId7" Type="http://schemas.openxmlformats.org/officeDocument/2006/relationships/image" Target="../media/image112.jpeg"/><Relationship Id="rId12" Type="http://schemas.openxmlformats.org/officeDocument/2006/relationships/image" Target="../media/image117.jpeg"/><Relationship Id="rId17" Type="http://schemas.openxmlformats.org/officeDocument/2006/relationships/image" Target="../media/image122.jpeg"/><Relationship Id="rId25" Type="http://schemas.openxmlformats.org/officeDocument/2006/relationships/image" Target="../media/image130.gif"/><Relationship Id="rId2" Type="http://schemas.openxmlformats.org/officeDocument/2006/relationships/notesSlide" Target="../notesSlides/notesSlide10.xml"/><Relationship Id="rId16" Type="http://schemas.openxmlformats.org/officeDocument/2006/relationships/image" Target="../media/image121.jpeg"/><Relationship Id="rId20" Type="http://schemas.openxmlformats.org/officeDocument/2006/relationships/image" Target="../media/image125.gif"/><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jpeg"/><Relationship Id="rId24" Type="http://schemas.openxmlformats.org/officeDocument/2006/relationships/image" Target="../media/image129.jpeg"/><Relationship Id="rId5" Type="http://schemas.openxmlformats.org/officeDocument/2006/relationships/image" Target="../media/image110.jpeg"/><Relationship Id="rId15" Type="http://schemas.openxmlformats.org/officeDocument/2006/relationships/image" Target="../media/image120.jpeg"/><Relationship Id="rId23" Type="http://schemas.openxmlformats.org/officeDocument/2006/relationships/image" Target="../media/image128.gif"/><Relationship Id="rId28" Type="http://schemas.openxmlformats.org/officeDocument/2006/relationships/image" Target="../media/image133.png"/><Relationship Id="rId10" Type="http://schemas.openxmlformats.org/officeDocument/2006/relationships/image" Target="../media/image115.jpeg"/><Relationship Id="rId19" Type="http://schemas.openxmlformats.org/officeDocument/2006/relationships/image" Target="../media/image124.jpeg"/><Relationship Id="rId4" Type="http://schemas.openxmlformats.org/officeDocument/2006/relationships/image" Target="../media/image109.jpeg"/><Relationship Id="rId9" Type="http://schemas.openxmlformats.org/officeDocument/2006/relationships/image" Target="../media/image114.jpeg"/><Relationship Id="rId14" Type="http://schemas.openxmlformats.org/officeDocument/2006/relationships/image" Target="../media/image119.jpeg"/><Relationship Id="rId22" Type="http://schemas.openxmlformats.org/officeDocument/2006/relationships/image" Target="../media/image127.gif"/><Relationship Id="rId27" Type="http://schemas.openxmlformats.org/officeDocument/2006/relationships/image" Target="../media/image132.png"/></Relationships>
</file>

<file path=ppt/slides/_rels/slide2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32.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9.jpg"/></Relationships>
</file>

<file path=ppt/slides/_rels/slide3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1.jpg"/><Relationship Id="rId4" Type="http://schemas.openxmlformats.org/officeDocument/2006/relationships/image" Target="../media/image160.jpg"/></Relationships>
</file>

<file path=ppt/slides/_rels/slide3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58.jpg"/><Relationship Id="rId1" Type="http://schemas.openxmlformats.org/officeDocument/2006/relationships/slideLayout" Target="../slideLayouts/slideLayout13.xml"/><Relationship Id="rId4" Type="http://schemas.openxmlformats.org/officeDocument/2006/relationships/image" Target="../media/image163.jpg"/></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slideLayout" Target="../slideLayouts/slideLayout13.xml"/><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9.emf"/><Relationship Id="rId11" Type="http://schemas.openxmlformats.org/officeDocument/2006/relationships/image" Target="../media/image14.jpeg"/><Relationship Id="rId5" Type="http://schemas.openxmlformats.org/officeDocument/2006/relationships/oleObject" Target="../embeddings/oleObject1.bin"/><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4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5" Type="http://schemas.openxmlformats.org/officeDocument/2006/relationships/image" Target="../media/image176.emf"/><Relationship Id="rId4" Type="http://schemas.openxmlformats.org/officeDocument/2006/relationships/image" Target="../media/image175.emf"/></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chart" Target="../charts/chart1.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0991FD-7DA2-3B47-AA76-AF074CE097D2}"/>
              </a:ext>
            </a:extLst>
          </p:cNvPr>
          <p:cNvSpPr/>
          <p:nvPr/>
        </p:nvSpPr>
        <p:spPr>
          <a:xfrm>
            <a:off x="0" y="5995446"/>
            <a:ext cx="12192000" cy="869987"/>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9" name="Picture Placeholder 56"/>
          <p:cNvPicPr>
            <a:picLocks/>
          </p:cNvPicPr>
          <p:nvPr/>
        </p:nvPicPr>
        <p:blipFill>
          <a:blip r:embed="rId3">
            <a:extLst>
              <a:ext uri="{28A0092B-C50C-407E-A947-70E740481C1C}">
                <a14:useLocalDpi xmlns:a14="http://schemas.microsoft.com/office/drawing/2010/main" val="0"/>
              </a:ext>
            </a:extLst>
          </a:blip>
          <a:stretch>
            <a:fillRect/>
          </a:stretch>
        </p:blipFill>
        <p:spPr>
          <a:xfrm>
            <a:off x="342899" y="723900"/>
            <a:ext cx="3365029" cy="435474"/>
          </a:xfrm>
          <a:prstGeom prst="rect">
            <a:avLst/>
          </a:prstGeom>
          <a:noFill/>
          <a:ln>
            <a:noFill/>
          </a:ln>
        </p:spPr>
      </p:pic>
      <p:sp>
        <p:nvSpPr>
          <p:cNvPr id="13" name="Title 1">
            <a:extLst>
              <a:ext uri="{FF2B5EF4-FFF2-40B4-BE49-F238E27FC236}">
                <a16:creationId xmlns:a16="http://schemas.microsoft.com/office/drawing/2014/main" id="{724431C2-867E-B448-AC77-51E723C0C4D4}"/>
              </a:ext>
            </a:extLst>
          </p:cNvPr>
          <p:cNvSpPr txBox="1">
            <a:spLocks/>
          </p:cNvSpPr>
          <p:nvPr/>
        </p:nvSpPr>
        <p:spPr>
          <a:xfrm>
            <a:off x="231055" y="1316471"/>
            <a:ext cx="9901235" cy="4554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schemeClr val="accent4"/>
                </a:solidFill>
                <a:latin typeface="Arial" charset="0"/>
                <a:ea typeface="Arial" charset="0"/>
                <a:cs typeface="Arial" charset="0"/>
              </a:rPr>
              <a:t>The leading platform of peer-reviewed scholarly literature</a:t>
            </a:r>
          </a:p>
        </p:txBody>
      </p:sp>
    </p:spTree>
    <p:extLst>
      <p:ext uri="{BB962C8B-B14F-4D97-AF65-F5344CB8AC3E}">
        <p14:creationId xmlns:p14="http://schemas.microsoft.com/office/powerpoint/2010/main" val="33330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40655" y="975803"/>
            <a:ext cx="8238319" cy="418645"/>
          </a:xfrm>
        </p:spPr>
        <p:txBody>
          <a:bodyPr>
            <a:noAutofit/>
          </a:bodyPr>
          <a:lstStyle/>
          <a:p>
            <a:r>
              <a:rPr lang="en-US" sz="2400" b="1" dirty="0">
                <a:solidFill>
                  <a:schemeClr val="accent4"/>
                </a:solidFill>
              </a:rPr>
              <a:t>Researchers agree using ScienceDirect positively impacts their research activities</a:t>
            </a:r>
            <a:r>
              <a:rPr lang="is-IS" sz="2400" b="1" dirty="0">
                <a:solidFill>
                  <a:schemeClr val="accent4"/>
                </a:solidFill>
              </a:rPr>
              <a:t>…</a:t>
            </a:r>
            <a:r>
              <a:rPr lang="en-US" sz="2400" b="1" dirty="0">
                <a:solidFill>
                  <a:schemeClr val="accent4"/>
                </a:solidFill>
              </a:rPr>
              <a:t> </a:t>
            </a:r>
            <a:br>
              <a:rPr lang="en-US" sz="2400" b="1" dirty="0">
                <a:solidFill>
                  <a:schemeClr val="accent4"/>
                </a:solidFill>
              </a:rPr>
            </a:br>
            <a:endParaRPr lang="en-US" sz="2400" b="1" dirty="0">
              <a:solidFill>
                <a:schemeClr val="accent4"/>
              </a:solidFill>
            </a:endParaRPr>
          </a:p>
        </p:txBody>
      </p:sp>
      <p:grpSp>
        <p:nvGrpSpPr>
          <p:cNvPr id="39" name="Group 38"/>
          <p:cNvGrpSpPr/>
          <p:nvPr/>
        </p:nvGrpSpPr>
        <p:grpSpPr>
          <a:xfrm>
            <a:off x="6674400" y="1710330"/>
            <a:ext cx="5517600" cy="5147669"/>
            <a:chOff x="6674400" y="1710330"/>
            <a:chExt cx="5517600" cy="5147669"/>
          </a:xfrm>
        </p:grpSpPr>
        <p:sp>
          <p:nvSpPr>
            <p:cNvPr id="25" name="Rectangle 24"/>
            <p:cNvSpPr/>
            <p:nvPr/>
          </p:nvSpPr>
          <p:spPr>
            <a:xfrm>
              <a:off x="6674400" y="1710330"/>
              <a:ext cx="5517600" cy="5147669"/>
            </a:xfrm>
            <a:prstGeom prst="rect">
              <a:avLst/>
            </a:prstGeom>
            <a:solidFill>
              <a:schemeClr val="bg1">
                <a:lumMod val="9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7863840" y="5423792"/>
              <a:ext cx="3991156" cy="523220"/>
            </a:xfrm>
            <a:prstGeom prst="rect">
              <a:avLst/>
            </a:prstGeom>
          </p:spPr>
          <p:txBody>
            <a:bodyPr wrap="square">
              <a:spAutoFit/>
            </a:bodyPr>
            <a:lstStyle/>
            <a:p>
              <a:pPr algn="r"/>
              <a:r>
                <a:rPr lang="en-GB" sz="1400" i="1" dirty="0">
                  <a:latin typeface="Arial" charset="0"/>
                  <a:ea typeface="Arial" charset="0"/>
                  <a:cs typeface="Arial" charset="0"/>
                </a:rPr>
                <a:t>—</a:t>
              </a:r>
              <a:r>
                <a:rPr lang="en-GB" sz="1400" b="1" dirty="0">
                  <a:latin typeface="Century Gothic" panose="020B0502020202020204" pitchFamily="34" charset="0"/>
                </a:rPr>
                <a:t>Researcher/ Staff Member </a:t>
              </a:r>
              <a:br>
                <a:rPr lang="en-GB" sz="1400" b="1" dirty="0">
                  <a:latin typeface="Century Gothic" panose="020B0502020202020204" pitchFamily="34" charset="0"/>
                </a:rPr>
              </a:br>
              <a:r>
                <a:rPr lang="en-GB" sz="1400" i="1" dirty="0">
                  <a:latin typeface="Arial" charset="0"/>
                  <a:ea typeface="Arial" charset="0"/>
                  <a:cs typeface="Arial" charset="0"/>
                </a:rPr>
                <a:t>Chemistry, Engineering, </a:t>
              </a:r>
              <a:r>
                <a:rPr lang="en-GB" sz="1400" i="1" dirty="0" err="1">
                  <a:latin typeface="Arial" charset="0"/>
                  <a:ea typeface="Arial" charset="0"/>
                  <a:cs typeface="Arial" charset="0"/>
                </a:rPr>
                <a:t>Env</a:t>
              </a:r>
              <a:r>
                <a:rPr lang="en-GB" sz="1400" i="1" dirty="0">
                  <a:latin typeface="Arial" charset="0"/>
                  <a:ea typeface="Arial" charset="0"/>
                  <a:cs typeface="Arial" charset="0"/>
                </a:rPr>
                <a:t>. Sciences, Brazil</a:t>
              </a:r>
            </a:p>
          </p:txBody>
        </p:sp>
        <p:sp>
          <p:nvSpPr>
            <p:cNvPr id="28" name="Rectangle 10"/>
            <p:cNvSpPr/>
            <p:nvPr/>
          </p:nvSpPr>
          <p:spPr>
            <a:xfrm>
              <a:off x="7186618" y="2417087"/>
              <a:ext cx="4578928" cy="2971802"/>
            </a:xfrm>
            <a:custGeom>
              <a:avLst/>
              <a:gdLst>
                <a:gd name="connsiteX0" fmla="*/ 0 w 3879839"/>
                <a:gd name="connsiteY0" fmla="*/ 0 h 2097157"/>
                <a:gd name="connsiteX1" fmla="*/ 3879839 w 3879839"/>
                <a:gd name="connsiteY1" fmla="*/ 0 h 2097157"/>
                <a:gd name="connsiteX2" fmla="*/ 3879839 w 3879839"/>
                <a:gd name="connsiteY2" fmla="*/ 2097157 h 2097157"/>
                <a:gd name="connsiteX3" fmla="*/ 0 w 3879839"/>
                <a:gd name="connsiteY3" fmla="*/ 2097157 h 2097157"/>
                <a:gd name="connsiteX4" fmla="*/ 0 w 3879839"/>
                <a:gd name="connsiteY4" fmla="*/ 0 h 2097157"/>
                <a:gd name="connsiteX0" fmla="*/ 0 w 3879839"/>
                <a:gd name="connsiteY0" fmla="*/ 0 h 2097729"/>
                <a:gd name="connsiteX1" fmla="*/ 3879839 w 3879839"/>
                <a:gd name="connsiteY1" fmla="*/ 0 h 2097729"/>
                <a:gd name="connsiteX2" fmla="*/ 3879839 w 3879839"/>
                <a:gd name="connsiteY2" fmla="*/ 2097157 h 2097729"/>
                <a:gd name="connsiteX3" fmla="*/ 1057126 w 3879839"/>
                <a:gd name="connsiteY3" fmla="*/ 2097729 h 2097729"/>
                <a:gd name="connsiteX4" fmla="*/ 0 w 3879839"/>
                <a:gd name="connsiteY4" fmla="*/ 2097157 h 2097729"/>
                <a:gd name="connsiteX5" fmla="*/ 0 w 3879839"/>
                <a:gd name="connsiteY5" fmla="*/ 0 h 2097729"/>
                <a:gd name="connsiteX0" fmla="*/ 0 w 3879839"/>
                <a:gd name="connsiteY0" fmla="*/ 0 h 2097729"/>
                <a:gd name="connsiteX1" fmla="*/ 3879839 w 3879839"/>
                <a:gd name="connsiteY1" fmla="*/ 0 h 2097729"/>
                <a:gd name="connsiteX2" fmla="*/ 3879839 w 3879839"/>
                <a:gd name="connsiteY2" fmla="*/ 2097157 h 2097729"/>
                <a:gd name="connsiteX3" fmla="*/ 1414935 w 3879839"/>
                <a:gd name="connsiteY3" fmla="*/ 2097729 h 2097729"/>
                <a:gd name="connsiteX4" fmla="*/ 1057126 w 3879839"/>
                <a:gd name="connsiteY4" fmla="*/ 2097729 h 2097729"/>
                <a:gd name="connsiteX5" fmla="*/ 0 w 3879839"/>
                <a:gd name="connsiteY5" fmla="*/ 2097157 h 2097729"/>
                <a:gd name="connsiteX6" fmla="*/ 0 w 3879839"/>
                <a:gd name="connsiteY6" fmla="*/ 0 h 2097729"/>
                <a:gd name="connsiteX0" fmla="*/ 0 w 3879839"/>
                <a:gd name="connsiteY0" fmla="*/ 0 h 2107668"/>
                <a:gd name="connsiteX1" fmla="*/ 3879839 w 3879839"/>
                <a:gd name="connsiteY1" fmla="*/ 0 h 2107668"/>
                <a:gd name="connsiteX2" fmla="*/ 3879839 w 3879839"/>
                <a:gd name="connsiteY2" fmla="*/ 2097157 h 2107668"/>
                <a:gd name="connsiteX3" fmla="*/ 1414935 w 3879839"/>
                <a:gd name="connsiteY3" fmla="*/ 2097729 h 2107668"/>
                <a:gd name="connsiteX4" fmla="*/ 1057126 w 3879839"/>
                <a:gd name="connsiteY4" fmla="*/ 2097729 h 2107668"/>
                <a:gd name="connsiteX5" fmla="*/ 669500 w 3879839"/>
                <a:gd name="connsiteY5" fmla="*/ 2107668 h 2107668"/>
                <a:gd name="connsiteX6" fmla="*/ 0 w 3879839"/>
                <a:gd name="connsiteY6" fmla="*/ 2097157 h 2107668"/>
                <a:gd name="connsiteX7" fmla="*/ 0 w 3879839"/>
                <a:gd name="connsiteY7" fmla="*/ 0 h 2107668"/>
                <a:gd name="connsiteX0" fmla="*/ 0 w 3879839"/>
                <a:gd name="connsiteY0" fmla="*/ 0 h 2505233"/>
                <a:gd name="connsiteX1" fmla="*/ 3879839 w 3879839"/>
                <a:gd name="connsiteY1" fmla="*/ 0 h 2505233"/>
                <a:gd name="connsiteX2" fmla="*/ 3879839 w 3879839"/>
                <a:gd name="connsiteY2" fmla="*/ 2097157 h 2505233"/>
                <a:gd name="connsiteX3" fmla="*/ 1414935 w 3879839"/>
                <a:gd name="connsiteY3" fmla="*/ 2097729 h 2505233"/>
                <a:gd name="connsiteX4" fmla="*/ 1434813 w 3879839"/>
                <a:gd name="connsiteY4" fmla="*/ 2505233 h 2505233"/>
                <a:gd name="connsiteX5" fmla="*/ 669500 w 3879839"/>
                <a:gd name="connsiteY5" fmla="*/ 2107668 h 2505233"/>
                <a:gd name="connsiteX6" fmla="*/ 0 w 3879839"/>
                <a:gd name="connsiteY6" fmla="*/ 2097157 h 2505233"/>
                <a:gd name="connsiteX7" fmla="*/ 0 w 3879839"/>
                <a:gd name="connsiteY7" fmla="*/ 0 h 2505233"/>
                <a:gd name="connsiteX0" fmla="*/ 0 w 3879839"/>
                <a:gd name="connsiteY0" fmla="*/ 0 h 2513640"/>
                <a:gd name="connsiteX1" fmla="*/ 3879839 w 3879839"/>
                <a:gd name="connsiteY1" fmla="*/ 0 h 2513640"/>
                <a:gd name="connsiteX2" fmla="*/ 3879839 w 3879839"/>
                <a:gd name="connsiteY2" fmla="*/ 2097157 h 2513640"/>
                <a:gd name="connsiteX3" fmla="*/ 1414935 w 3879839"/>
                <a:gd name="connsiteY3" fmla="*/ 2097729 h 2513640"/>
                <a:gd name="connsiteX4" fmla="*/ 1418680 w 3879839"/>
                <a:gd name="connsiteY4" fmla="*/ 2513640 h 2513640"/>
                <a:gd name="connsiteX5" fmla="*/ 669500 w 3879839"/>
                <a:gd name="connsiteY5" fmla="*/ 2107668 h 2513640"/>
                <a:gd name="connsiteX6" fmla="*/ 0 w 3879839"/>
                <a:gd name="connsiteY6" fmla="*/ 2097157 h 2513640"/>
                <a:gd name="connsiteX7" fmla="*/ 0 w 3879839"/>
                <a:gd name="connsiteY7" fmla="*/ 0 h 251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839" h="2513640">
                  <a:moveTo>
                    <a:pt x="0" y="0"/>
                  </a:moveTo>
                  <a:lnTo>
                    <a:pt x="3879839" y="0"/>
                  </a:lnTo>
                  <a:lnTo>
                    <a:pt x="3879839" y="2097157"/>
                  </a:lnTo>
                  <a:lnTo>
                    <a:pt x="1414935" y="2097729"/>
                  </a:lnTo>
                  <a:cubicBezTo>
                    <a:pt x="1416183" y="2236366"/>
                    <a:pt x="1417432" y="2375003"/>
                    <a:pt x="1418680" y="2513640"/>
                  </a:cubicBezTo>
                  <a:lnTo>
                    <a:pt x="669500" y="2107668"/>
                  </a:lnTo>
                  <a:lnTo>
                    <a:pt x="0" y="2097157"/>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35543" y="2705770"/>
              <a:ext cx="4343501" cy="1938992"/>
            </a:xfrm>
            <a:prstGeom prst="rect">
              <a:avLst/>
            </a:prstGeom>
          </p:spPr>
          <p:txBody>
            <a:bodyPr wrap="square">
              <a:spAutoFit/>
            </a:bodyPr>
            <a:lstStyle/>
            <a:p>
              <a:pPr marL="58738" indent="-52388">
                <a:lnSpc>
                  <a:spcPts val="2360"/>
                </a:lnSpc>
                <a:tabLst>
                  <a:tab pos="447675" algn="l"/>
                </a:tabLst>
              </a:pPr>
              <a:r>
                <a:rPr lang="en-GB" i="1" dirty="0">
                  <a:solidFill>
                    <a:schemeClr val="bg1"/>
                  </a:solidFill>
                  <a:latin typeface="Arial" charset="0"/>
                  <a:ea typeface="Arial" charset="0"/>
                  <a:cs typeface="Arial" charset="0"/>
                </a:rPr>
                <a:t>“</a:t>
              </a:r>
              <a:r>
                <a:rPr lang="en-GB" i="1" dirty="0" err="1">
                  <a:solidFill>
                    <a:schemeClr val="bg1"/>
                  </a:solidFill>
                  <a:latin typeface="Arial" charset="0"/>
                  <a:ea typeface="Arial" charset="0"/>
                  <a:cs typeface="Arial" charset="0"/>
                </a:rPr>
                <a:t>ScienceDirect</a:t>
              </a:r>
              <a:r>
                <a:rPr lang="en-GB" i="1" dirty="0">
                  <a:solidFill>
                    <a:schemeClr val="bg1"/>
                  </a:solidFill>
                  <a:latin typeface="Arial" charset="0"/>
                  <a:ea typeface="Arial" charset="0"/>
                  <a:cs typeface="Arial" charset="0"/>
                </a:rPr>
                <a:t> is an engine for researching papers which complies with all academic expectations. I have been researching papers on </a:t>
              </a:r>
              <a:r>
                <a:rPr lang="en-GB" i="1" dirty="0" err="1">
                  <a:solidFill>
                    <a:schemeClr val="bg1"/>
                  </a:solidFill>
                  <a:latin typeface="Arial" charset="0"/>
                  <a:ea typeface="Arial" charset="0"/>
                  <a:cs typeface="Arial" charset="0"/>
                </a:rPr>
                <a:t>ScienceDirect</a:t>
              </a:r>
              <a:r>
                <a:rPr lang="en-GB" i="1" dirty="0">
                  <a:solidFill>
                    <a:schemeClr val="bg1"/>
                  </a:solidFill>
                  <a:latin typeface="Arial" charset="0"/>
                  <a:ea typeface="Arial" charset="0"/>
                  <a:cs typeface="Arial" charset="0"/>
                </a:rPr>
                <a:t> since 1998 when I started my PhD in the UK and I am still using it.”</a:t>
              </a:r>
            </a:p>
          </p:txBody>
        </p:sp>
      </p:grpSp>
      <p:grpSp>
        <p:nvGrpSpPr>
          <p:cNvPr id="38" name="Group 37"/>
          <p:cNvGrpSpPr/>
          <p:nvPr/>
        </p:nvGrpSpPr>
        <p:grpSpPr>
          <a:xfrm>
            <a:off x="-2" y="1710330"/>
            <a:ext cx="6674402" cy="5164888"/>
            <a:chOff x="-2" y="1710330"/>
            <a:chExt cx="6674402" cy="5164888"/>
          </a:xfrm>
        </p:grpSpPr>
        <p:sp>
          <p:nvSpPr>
            <p:cNvPr id="26" name="Rectangle 25"/>
            <p:cNvSpPr/>
            <p:nvPr/>
          </p:nvSpPr>
          <p:spPr>
            <a:xfrm>
              <a:off x="-2" y="1710330"/>
              <a:ext cx="6674402" cy="5147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09459" y="6105777"/>
              <a:ext cx="5870221" cy="769441"/>
            </a:xfrm>
            <a:prstGeom prst="rect">
              <a:avLst/>
            </a:prstGeom>
            <a:noFill/>
          </p:spPr>
          <p:txBody>
            <a:bodyPr wrap="square" rtlCol="0">
              <a:spAutoFit/>
            </a:bodyPr>
            <a:lstStyle/>
            <a:p>
              <a:r>
                <a:rPr lang="en-GB" sz="1100" dirty="0">
                  <a:solidFill>
                    <a:schemeClr val="tx1">
                      <a:lumMod val="50000"/>
                    </a:schemeClr>
                  </a:solidFill>
                  <a:latin typeface="Arial" charset="0"/>
                  <a:ea typeface="Arial" charset="0"/>
                  <a:cs typeface="Arial" charset="0"/>
                </a:rPr>
                <a:t>Sample: </a:t>
              </a:r>
              <a:r>
                <a:rPr lang="en-GB" sz="1100" dirty="0" err="1">
                  <a:solidFill>
                    <a:schemeClr val="tx1">
                      <a:lumMod val="50000"/>
                    </a:schemeClr>
                  </a:solidFill>
                  <a:latin typeface="Arial" charset="0"/>
                  <a:ea typeface="Arial" charset="0"/>
                  <a:cs typeface="Arial" charset="0"/>
                </a:rPr>
                <a:t>ScienceDirect</a:t>
              </a:r>
              <a:r>
                <a:rPr lang="en-GB" sz="1100" dirty="0">
                  <a:solidFill>
                    <a:schemeClr val="tx1">
                      <a:lumMod val="50000"/>
                    </a:schemeClr>
                  </a:solidFill>
                  <a:latin typeface="Arial" charset="0"/>
                  <a:ea typeface="Arial" charset="0"/>
                  <a:cs typeface="Arial" charset="0"/>
                </a:rPr>
                <a:t> users (n=2,071)</a:t>
              </a:r>
            </a:p>
            <a:p>
              <a:r>
                <a:rPr lang="en-GB" sz="1100" dirty="0">
                  <a:solidFill>
                    <a:schemeClr val="tx1">
                      <a:lumMod val="50000"/>
                    </a:schemeClr>
                  </a:solidFill>
                  <a:latin typeface="Arial" charset="0"/>
                  <a:ea typeface="Arial" charset="0"/>
                  <a:cs typeface="Arial" charset="0"/>
                </a:rPr>
                <a:t>Q: For each of the following statements, please indicate how much you agree or disagree that the statement applies to </a:t>
              </a:r>
              <a:r>
                <a:rPr lang="en-GB" sz="1100" dirty="0" err="1">
                  <a:solidFill>
                    <a:schemeClr val="tx1">
                      <a:lumMod val="50000"/>
                    </a:schemeClr>
                  </a:solidFill>
                  <a:latin typeface="Arial" charset="0"/>
                  <a:ea typeface="Arial" charset="0"/>
                  <a:cs typeface="Arial" charset="0"/>
                </a:rPr>
                <a:t>ScienceDirect</a:t>
              </a:r>
              <a:r>
                <a:rPr lang="en-GB" sz="1100" dirty="0">
                  <a:solidFill>
                    <a:schemeClr val="tx1">
                      <a:lumMod val="50000"/>
                    </a:schemeClr>
                  </a:solidFill>
                  <a:latin typeface="Arial" charset="0"/>
                  <a:ea typeface="Arial" charset="0"/>
                  <a:cs typeface="Arial" charset="0"/>
                </a:rPr>
                <a:t>. (% Strongly Agree + Agree + Slightly Agree)</a:t>
              </a:r>
            </a:p>
            <a:p>
              <a:endParaRPr lang="en-US" sz="1100" dirty="0" err="1">
                <a:solidFill>
                  <a:schemeClr val="tx2"/>
                </a:solidFill>
                <a:latin typeface="Arial" charset="0"/>
                <a:ea typeface="Arial" charset="0"/>
                <a:cs typeface="Arial" charset="0"/>
              </a:endParaRPr>
            </a:p>
          </p:txBody>
        </p:sp>
        <p:grpSp>
          <p:nvGrpSpPr>
            <p:cNvPr id="31" name="Group 30"/>
            <p:cNvGrpSpPr/>
            <p:nvPr/>
          </p:nvGrpSpPr>
          <p:grpSpPr>
            <a:xfrm>
              <a:off x="3923213" y="1866914"/>
              <a:ext cx="1702311" cy="1540293"/>
              <a:chOff x="-3602086" y="1815360"/>
              <a:chExt cx="1860427" cy="1683360"/>
            </a:xfrm>
          </p:grpSpPr>
          <p:graphicFrame>
            <p:nvGraphicFramePr>
              <p:cNvPr id="6" name="Content Placeholder 8"/>
              <p:cNvGraphicFramePr>
                <a:graphicFrameLocks/>
              </p:cNvGraphicFramePr>
              <p:nvPr>
                <p:extLst/>
              </p:nvPr>
            </p:nvGraphicFramePr>
            <p:xfrm>
              <a:off x="-3602086" y="1815360"/>
              <a:ext cx="1860427" cy="168336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071431" y="2373483"/>
                <a:ext cx="833499" cy="509954"/>
              </a:xfrm>
              <a:prstGeom prst="rect">
                <a:avLst/>
              </a:prstGeom>
              <a:ln>
                <a:noFill/>
              </a:ln>
            </p:spPr>
            <p:txBody>
              <a:bodyPr wrap="none" rtlCol="0" anchor="ctr">
                <a:noAutofit/>
              </a:bodyPr>
              <a:lstStyle/>
              <a:p>
                <a:pPr algn="ctr">
                  <a:lnSpc>
                    <a:spcPct val="120000"/>
                  </a:lnSpc>
                  <a:spcBef>
                    <a:spcPts val="1200"/>
                  </a:spcBef>
                  <a:spcAft>
                    <a:spcPts val="600"/>
                  </a:spcAft>
                </a:pPr>
                <a:r>
                  <a:rPr lang="en-GB" sz="2400" b="1" dirty="0">
                    <a:solidFill>
                      <a:schemeClr val="tx2"/>
                    </a:solidFill>
                    <a:latin typeface="Arial" charset="0"/>
                    <a:ea typeface="Arial" charset="0"/>
                    <a:cs typeface="Arial" charset="0"/>
                  </a:rPr>
                  <a:t>84%</a:t>
                </a:r>
              </a:p>
            </p:txBody>
          </p:sp>
        </p:grpSp>
        <p:graphicFrame>
          <p:nvGraphicFramePr>
            <p:cNvPr id="9" name="Content Placeholder 8"/>
            <p:cNvGraphicFramePr>
              <a:graphicFrameLocks/>
            </p:cNvGraphicFramePr>
            <p:nvPr>
              <p:extLst/>
            </p:nvPr>
          </p:nvGraphicFramePr>
          <p:xfrm>
            <a:off x="767565" y="3934893"/>
            <a:ext cx="1702311" cy="154029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219972" y="4395644"/>
              <a:ext cx="833499" cy="509954"/>
            </a:xfrm>
            <a:prstGeom prst="rect">
              <a:avLst/>
            </a:prstGeom>
            <a:ln>
              <a:noFill/>
            </a:ln>
          </p:spPr>
          <p:txBody>
            <a:bodyPr wrap="none" rtlCol="0" anchor="ctr">
              <a:noAutofit/>
            </a:bodyPr>
            <a:lstStyle/>
            <a:p>
              <a:pPr algn="ctr">
                <a:lnSpc>
                  <a:spcPct val="120000"/>
                </a:lnSpc>
                <a:spcBef>
                  <a:spcPts val="1200"/>
                </a:spcBef>
                <a:spcAft>
                  <a:spcPts val="600"/>
                </a:spcAft>
              </a:pPr>
              <a:r>
                <a:rPr lang="en-GB" sz="2400" b="1" dirty="0">
                  <a:solidFill>
                    <a:schemeClr val="tx2"/>
                  </a:solidFill>
                  <a:latin typeface="Arial" charset="0"/>
                  <a:ea typeface="Arial" charset="0"/>
                  <a:cs typeface="Arial" charset="0"/>
                </a:rPr>
                <a:t>84%</a:t>
              </a:r>
            </a:p>
          </p:txBody>
        </p:sp>
        <p:grpSp>
          <p:nvGrpSpPr>
            <p:cNvPr id="30" name="Group 29"/>
            <p:cNvGrpSpPr/>
            <p:nvPr/>
          </p:nvGrpSpPr>
          <p:grpSpPr>
            <a:xfrm>
              <a:off x="767565" y="1866914"/>
              <a:ext cx="1702311" cy="1540293"/>
              <a:chOff x="-8031223" y="1864090"/>
              <a:chExt cx="1860427" cy="1683360"/>
            </a:xfrm>
          </p:grpSpPr>
          <p:graphicFrame>
            <p:nvGraphicFramePr>
              <p:cNvPr id="12" name="Content Placeholder 8"/>
              <p:cNvGraphicFramePr>
                <a:graphicFrameLocks/>
              </p:cNvGraphicFramePr>
              <p:nvPr>
                <p:extLst/>
              </p:nvPr>
            </p:nvGraphicFramePr>
            <p:xfrm>
              <a:off x="-8031223" y="1864090"/>
              <a:ext cx="1860427" cy="168336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7517759" y="2422213"/>
                <a:ext cx="833499" cy="509954"/>
              </a:xfrm>
              <a:prstGeom prst="rect">
                <a:avLst/>
              </a:prstGeom>
              <a:ln>
                <a:noFill/>
              </a:ln>
            </p:spPr>
            <p:txBody>
              <a:bodyPr wrap="none" rtlCol="0" anchor="ctr">
                <a:noAutofit/>
              </a:bodyPr>
              <a:lstStyle/>
              <a:p>
                <a:pPr algn="ctr">
                  <a:lnSpc>
                    <a:spcPct val="120000"/>
                  </a:lnSpc>
                  <a:spcBef>
                    <a:spcPts val="1200"/>
                  </a:spcBef>
                  <a:spcAft>
                    <a:spcPts val="600"/>
                  </a:spcAft>
                </a:pPr>
                <a:r>
                  <a:rPr lang="en-GB" sz="2400" b="1" dirty="0">
                    <a:solidFill>
                      <a:schemeClr val="tx2"/>
                    </a:solidFill>
                    <a:latin typeface="Arial" charset="0"/>
                    <a:ea typeface="Arial" charset="0"/>
                    <a:cs typeface="Arial" charset="0"/>
                  </a:rPr>
                  <a:t>88%</a:t>
                </a:r>
              </a:p>
            </p:txBody>
          </p:sp>
        </p:grpSp>
        <p:grpSp>
          <p:nvGrpSpPr>
            <p:cNvPr id="32" name="Group 31"/>
            <p:cNvGrpSpPr/>
            <p:nvPr/>
          </p:nvGrpSpPr>
          <p:grpSpPr>
            <a:xfrm>
              <a:off x="3881967" y="3934893"/>
              <a:ext cx="1702311" cy="1540293"/>
              <a:chOff x="-3469752" y="4521824"/>
              <a:chExt cx="1860427" cy="1683360"/>
            </a:xfrm>
          </p:grpSpPr>
          <p:graphicFrame>
            <p:nvGraphicFramePr>
              <p:cNvPr id="15" name="Content Placeholder 8"/>
              <p:cNvGraphicFramePr>
                <a:graphicFrameLocks/>
              </p:cNvGraphicFramePr>
              <p:nvPr>
                <p:extLst/>
              </p:nvPr>
            </p:nvGraphicFramePr>
            <p:xfrm>
              <a:off x="-3469752" y="4521824"/>
              <a:ext cx="1860427" cy="168336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a:xfrm>
                <a:off x="-2911212" y="5070817"/>
                <a:ext cx="833499" cy="509954"/>
              </a:xfrm>
              <a:prstGeom prst="rect">
                <a:avLst/>
              </a:prstGeom>
              <a:ln>
                <a:noFill/>
              </a:ln>
            </p:spPr>
            <p:txBody>
              <a:bodyPr wrap="none" rtlCol="0" anchor="ctr">
                <a:noAutofit/>
              </a:bodyPr>
              <a:lstStyle/>
              <a:p>
                <a:pPr algn="ctr">
                  <a:lnSpc>
                    <a:spcPct val="120000"/>
                  </a:lnSpc>
                  <a:spcBef>
                    <a:spcPts val="1200"/>
                  </a:spcBef>
                  <a:spcAft>
                    <a:spcPts val="600"/>
                  </a:spcAft>
                </a:pPr>
                <a:r>
                  <a:rPr lang="en-GB" sz="2400" b="1" dirty="0">
                    <a:solidFill>
                      <a:schemeClr val="tx2"/>
                    </a:solidFill>
                    <a:latin typeface="Arial" charset="0"/>
                    <a:ea typeface="Arial" charset="0"/>
                    <a:cs typeface="Arial" charset="0"/>
                  </a:rPr>
                  <a:t>85%</a:t>
                </a:r>
              </a:p>
            </p:txBody>
          </p:sp>
        </p:grpSp>
        <p:sp>
          <p:nvSpPr>
            <p:cNvPr id="34" name="Rectangle 33"/>
            <p:cNvSpPr/>
            <p:nvPr/>
          </p:nvSpPr>
          <p:spPr>
            <a:xfrm>
              <a:off x="921808" y="3302660"/>
              <a:ext cx="1395541" cy="523220"/>
            </a:xfrm>
            <a:prstGeom prst="rect">
              <a:avLst/>
            </a:prstGeom>
          </p:spPr>
          <p:txBody>
            <a:bodyPr wrap="square">
              <a:spAutoFit/>
            </a:bodyPr>
            <a:lstStyle/>
            <a:p>
              <a:pPr algn="ctr"/>
              <a:r>
                <a:rPr lang="is-IS" sz="1400" dirty="0">
                  <a:latin typeface="Arial" charset="0"/>
                  <a:ea typeface="Arial" charset="0"/>
                  <a:cs typeface="Arial" charset="0"/>
                </a:rPr>
                <a:t>…</a:t>
              </a:r>
              <a:r>
                <a:rPr lang="en-GB" sz="1400" dirty="0">
                  <a:latin typeface="Arial" charset="0"/>
                  <a:ea typeface="Arial" charset="0"/>
                  <a:cs typeface="Arial" charset="0"/>
                </a:rPr>
                <a:t>saves me time</a:t>
              </a:r>
            </a:p>
          </p:txBody>
        </p:sp>
        <p:sp>
          <p:nvSpPr>
            <p:cNvPr id="35" name="Rectangle 34"/>
            <p:cNvSpPr/>
            <p:nvPr/>
          </p:nvSpPr>
          <p:spPr>
            <a:xfrm>
              <a:off x="3342732" y="3302651"/>
              <a:ext cx="2869647" cy="523220"/>
            </a:xfrm>
            <a:prstGeom prst="rect">
              <a:avLst/>
            </a:prstGeom>
          </p:spPr>
          <p:txBody>
            <a:bodyPr wrap="square">
              <a:spAutoFit/>
            </a:bodyPr>
            <a:lstStyle/>
            <a:p>
              <a:pPr algn="ctr"/>
              <a:r>
                <a:rPr lang="is-IS" sz="1400" dirty="0">
                  <a:latin typeface="Arial" charset="0"/>
                  <a:ea typeface="Arial" charset="0"/>
                  <a:cs typeface="Arial" charset="0"/>
                </a:rPr>
                <a:t>…</a:t>
              </a:r>
              <a:r>
                <a:rPr lang="en-GB" sz="1400" dirty="0">
                  <a:latin typeface="Arial" charset="0"/>
                  <a:ea typeface="Arial" charset="0"/>
                  <a:cs typeface="Arial" charset="0"/>
                </a:rPr>
                <a:t>has particular strengths </a:t>
              </a:r>
            </a:p>
            <a:p>
              <a:pPr algn="ctr"/>
              <a:r>
                <a:rPr lang="en-GB" sz="1400" dirty="0">
                  <a:latin typeface="Arial" charset="0"/>
                  <a:ea typeface="Arial" charset="0"/>
                  <a:cs typeface="Arial" charset="0"/>
                </a:rPr>
                <a:t>in my field of specialization</a:t>
              </a:r>
            </a:p>
          </p:txBody>
        </p:sp>
        <p:sp>
          <p:nvSpPr>
            <p:cNvPr id="36" name="Rectangle 35"/>
            <p:cNvSpPr/>
            <p:nvPr/>
          </p:nvSpPr>
          <p:spPr>
            <a:xfrm>
              <a:off x="271288" y="5380949"/>
              <a:ext cx="2665483" cy="523220"/>
            </a:xfrm>
            <a:prstGeom prst="rect">
              <a:avLst/>
            </a:prstGeom>
          </p:spPr>
          <p:txBody>
            <a:bodyPr wrap="square">
              <a:spAutoFit/>
            </a:bodyPr>
            <a:lstStyle/>
            <a:p>
              <a:pPr algn="ctr"/>
              <a:r>
                <a:rPr lang="is-IS" sz="1400" dirty="0">
                  <a:latin typeface="Arial" charset="0"/>
                  <a:ea typeface="Arial" charset="0"/>
                  <a:cs typeface="Arial" charset="0"/>
                </a:rPr>
                <a:t>…</a:t>
              </a:r>
              <a:r>
                <a:rPr lang="en-GB" sz="1400" dirty="0">
                  <a:latin typeface="Arial" charset="0"/>
                  <a:ea typeface="Arial" charset="0"/>
                  <a:cs typeface="Arial" charset="0"/>
                </a:rPr>
                <a:t>makes my research </a:t>
              </a:r>
            </a:p>
            <a:p>
              <a:pPr algn="ctr"/>
              <a:r>
                <a:rPr lang="en-GB" sz="1400" dirty="0">
                  <a:latin typeface="Arial" charset="0"/>
                  <a:ea typeface="Arial" charset="0"/>
                  <a:cs typeface="Arial" charset="0"/>
                </a:rPr>
                <a:t>activities more successful</a:t>
              </a:r>
            </a:p>
          </p:txBody>
        </p:sp>
        <p:sp>
          <p:nvSpPr>
            <p:cNvPr id="37" name="Rectangle 36"/>
            <p:cNvSpPr/>
            <p:nvPr/>
          </p:nvSpPr>
          <p:spPr>
            <a:xfrm>
              <a:off x="3447746" y="5388889"/>
              <a:ext cx="2560956" cy="523220"/>
            </a:xfrm>
            <a:prstGeom prst="rect">
              <a:avLst/>
            </a:prstGeom>
          </p:spPr>
          <p:txBody>
            <a:bodyPr wrap="square">
              <a:spAutoFit/>
            </a:bodyPr>
            <a:lstStyle/>
            <a:p>
              <a:pPr algn="ctr"/>
              <a:r>
                <a:rPr lang="is-IS" sz="1400" dirty="0">
                  <a:latin typeface="Arial" charset="0"/>
                  <a:ea typeface="Arial" charset="0"/>
                  <a:cs typeface="Arial" charset="0"/>
                </a:rPr>
                <a:t>…</a:t>
              </a:r>
              <a:r>
                <a:rPr lang="en-GB" sz="1400" dirty="0">
                  <a:latin typeface="Arial" charset="0"/>
                  <a:ea typeface="Arial" charset="0"/>
                  <a:cs typeface="Arial" charset="0"/>
                </a:rPr>
                <a:t>helps me discover research </a:t>
              </a:r>
            </a:p>
            <a:p>
              <a:pPr algn="ctr"/>
              <a:r>
                <a:rPr lang="en-GB" sz="1400" dirty="0">
                  <a:latin typeface="Arial" charset="0"/>
                  <a:ea typeface="Arial" charset="0"/>
                  <a:cs typeface="Arial" charset="0"/>
                </a:rPr>
                <a:t>so I am fully informed</a:t>
              </a:r>
            </a:p>
          </p:txBody>
        </p:sp>
      </p:grpSp>
      <p:sp>
        <p:nvSpPr>
          <p:cNvPr id="33" name="Rectangle 32">
            <a:extLst/>
          </p:cNvPr>
          <p:cNvSpPr/>
          <p:nvPr/>
        </p:nvSpPr>
        <p:spPr>
          <a:xfrm rot="16200000" flipV="1">
            <a:off x="-349999" y="915242"/>
            <a:ext cx="829204"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8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091931" y="2186470"/>
            <a:ext cx="9687753" cy="3588166"/>
            <a:chOff x="2000664" y="2464767"/>
            <a:chExt cx="8107711" cy="3588166"/>
          </a:xfrm>
        </p:grpSpPr>
        <p:sp>
          <p:nvSpPr>
            <p:cNvPr id="34" name="Rectangle 33"/>
            <p:cNvSpPr/>
            <p:nvPr/>
          </p:nvSpPr>
          <p:spPr>
            <a:xfrm>
              <a:off x="2000664" y="3912566"/>
              <a:ext cx="540936" cy="2140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35" name="Rectangle 34"/>
            <p:cNvSpPr/>
            <p:nvPr/>
          </p:nvSpPr>
          <p:spPr>
            <a:xfrm>
              <a:off x="2688553" y="3855416"/>
              <a:ext cx="540936" cy="2197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36" name="Rectangle 35"/>
            <p:cNvSpPr/>
            <p:nvPr/>
          </p:nvSpPr>
          <p:spPr>
            <a:xfrm>
              <a:off x="3376442" y="3712541"/>
              <a:ext cx="540936" cy="234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37" name="Rectangle 36"/>
            <p:cNvSpPr/>
            <p:nvPr/>
          </p:nvSpPr>
          <p:spPr>
            <a:xfrm>
              <a:off x="4064331" y="3633167"/>
              <a:ext cx="540936" cy="2419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38" name="Rectangle 37"/>
            <p:cNvSpPr/>
            <p:nvPr/>
          </p:nvSpPr>
          <p:spPr>
            <a:xfrm>
              <a:off x="4752220" y="3617291"/>
              <a:ext cx="540936" cy="2435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39" name="Rectangle 38"/>
            <p:cNvSpPr/>
            <p:nvPr/>
          </p:nvSpPr>
          <p:spPr>
            <a:xfrm>
              <a:off x="5440109" y="3417266"/>
              <a:ext cx="540936" cy="2635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40" name="Rectangle 39"/>
            <p:cNvSpPr/>
            <p:nvPr/>
          </p:nvSpPr>
          <p:spPr>
            <a:xfrm>
              <a:off x="6127998" y="3283916"/>
              <a:ext cx="540936" cy="2769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41" name="Rectangle 40"/>
            <p:cNvSpPr/>
            <p:nvPr/>
          </p:nvSpPr>
          <p:spPr>
            <a:xfrm>
              <a:off x="6815887" y="3061666"/>
              <a:ext cx="540936" cy="29912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42" name="Rectangle 41"/>
            <p:cNvSpPr/>
            <p:nvPr/>
          </p:nvSpPr>
          <p:spPr>
            <a:xfrm>
              <a:off x="7503776" y="2921966"/>
              <a:ext cx="540936" cy="313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43" name="Rectangle 42"/>
            <p:cNvSpPr/>
            <p:nvPr/>
          </p:nvSpPr>
          <p:spPr>
            <a:xfrm>
              <a:off x="8191665" y="2760042"/>
              <a:ext cx="540936" cy="32928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44" name="Rectangle 43"/>
            <p:cNvSpPr/>
            <p:nvPr/>
          </p:nvSpPr>
          <p:spPr>
            <a:xfrm>
              <a:off x="8879554" y="2588591"/>
              <a:ext cx="540936" cy="3464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sp>
          <p:nvSpPr>
            <p:cNvPr id="45" name="Rectangle 44"/>
            <p:cNvSpPr/>
            <p:nvPr/>
          </p:nvSpPr>
          <p:spPr>
            <a:xfrm>
              <a:off x="9567439" y="2464767"/>
              <a:ext cx="540936" cy="35881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rial" charset="0"/>
                <a:ea typeface="Arial" charset="0"/>
                <a:cs typeface="Arial" charset="0"/>
              </a:endParaRPr>
            </a:p>
          </p:txBody>
        </p:sp>
      </p:grpSp>
      <p:sp>
        <p:nvSpPr>
          <p:cNvPr id="4" name="Title 3"/>
          <p:cNvSpPr>
            <a:spLocks noGrp="1"/>
          </p:cNvSpPr>
          <p:nvPr>
            <p:ph type="title"/>
          </p:nvPr>
        </p:nvSpPr>
        <p:spPr>
          <a:xfrm>
            <a:off x="249653" y="446033"/>
            <a:ext cx="9143999" cy="837507"/>
          </a:xfrm>
        </p:spPr>
        <p:txBody>
          <a:bodyPr>
            <a:normAutofit/>
          </a:bodyPr>
          <a:lstStyle/>
          <a:p>
            <a:r>
              <a:rPr lang="nl-NL" sz="2400" b="1" dirty="0">
                <a:solidFill>
                  <a:schemeClr val="accent4"/>
                </a:solidFill>
              </a:rPr>
              <a:t>ScienceDirect is consistently attracting more global content </a:t>
            </a:r>
            <a:endParaRPr lang="en-US" sz="2400" b="1" dirty="0">
              <a:solidFill>
                <a:schemeClr val="accent4"/>
              </a:solidFill>
            </a:endParaRPr>
          </a:p>
        </p:txBody>
      </p:sp>
      <p:sp>
        <p:nvSpPr>
          <p:cNvPr id="5" name="TextBox 4">
            <a:extLst/>
          </p:cNvPr>
          <p:cNvSpPr txBox="1"/>
          <p:nvPr/>
        </p:nvSpPr>
        <p:spPr>
          <a:xfrm>
            <a:off x="255796" y="1452257"/>
            <a:ext cx="3557384" cy="369332"/>
          </a:xfrm>
          <a:prstGeom prst="rect">
            <a:avLst/>
          </a:prstGeom>
          <a:noFill/>
        </p:spPr>
        <p:txBody>
          <a:bodyPr wrap="none" rtlCol="0">
            <a:spAutoFit/>
          </a:bodyPr>
          <a:lstStyle/>
          <a:p>
            <a:pPr lvl="0">
              <a:defRPr/>
            </a:pPr>
            <a:r>
              <a:rPr lang="en-GB" kern="0" dirty="0">
                <a:latin typeface="Arial" charset="0"/>
                <a:ea typeface="Arial" charset="0"/>
                <a:cs typeface="Arial" charset="0"/>
              </a:rPr>
              <a:t>Elsevier Published Articles (‘000)</a:t>
            </a:r>
          </a:p>
        </p:txBody>
      </p:sp>
      <p:sp>
        <p:nvSpPr>
          <p:cNvPr id="8" name="Text Placeholder 8"/>
          <p:cNvSpPr>
            <a:spLocks noGrp="1"/>
          </p:cNvSpPr>
          <p:nvPr>
            <p:custDataLst>
              <p:tags r:id="rId1"/>
            </p:custDataLst>
          </p:nvPr>
        </p:nvSpPr>
        <p:spPr bwMode="gray">
          <a:xfrm>
            <a:off x="6959525" y="2917341"/>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61BA196C-29A3-44C0-9736-4AC2FFBCD3EF}" type="datetime'''''''''''''''3''''''''6''''''''''''''5'''''''''''''''''''''">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365</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9" name="Text Placeholder 8"/>
          <p:cNvSpPr>
            <a:spLocks noGrp="1"/>
          </p:cNvSpPr>
          <p:nvPr>
            <p:custDataLst>
              <p:tags r:id="rId2"/>
            </p:custDataLst>
          </p:nvPr>
        </p:nvSpPr>
        <p:spPr bwMode="gray">
          <a:xfrm>
            <a:off x="8599853" y="2631591"/>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1734E8CD-13B7-4C13-A47B-9732ECCEF1FA}" type="datetime'4''''''''''''0''''''''''''''''0'''''">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400</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10" name="Text Placeholder 8"/>
          <p:cNvSpPr>
            <a:spLocks noGrp="1"/>
          </p:cNvSpPr>
          <p:nvPr>
            <p:custDataLst>
              <p:tags r:id="rId3"/>
            </p:custDataLst>
          </p:nvPr>
        </p:nvSpPr>
        <p:spPr bwMode="auto">
          <a:xfrm>
            <a:off x="9271582"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9D459CCA-1E83-4229-8428-83B09D4253D6}" type="datetime'''2''0''''''''''''''''16'''''''''''''''''''">
              <a:rPr lang="en-US" altLang="en-US" sz="1200" b="0">
                <a:latin typeface="Arial" charset="0"/>
                <a:ea typeface="Arial" charset="0"/>
                <a:cs typeface="Arial" charset="0"/>
                <a:sym typeface="+mn-lt"/>
              </a:rPr>
              <a:pPr/>
              <a:t>2016</a:t>
            </a:fld>
            <a:endParaRPr lang="en-US" sz="1200" b="0" dirty="0">
              <a:latin typeface="Arial" charset="0"/>
              <a:ea typeface="Arial" charset="0"/>
              <a:cs typeface="Arial" charset="0"/>
              <a:sym typeface="+mn-lt"/>
            </a:endParaRPr>
          </a:p>
        </p:txBody>
      </p:sp>
      <p:sp>
        <p:nvSpPr>
          <p:cNvPr id="11" name="Text Placeholder 8"/>
          <p:cNvSpPr>
            <a:spLocks noGrp="1"/>
          </p:cNvSpPr>
          <p:nvPr>
            <p:custDataLst>
              <p:tags r:id="rId4"/>
            </p:custDataLst>
          </p:nvPr>
        </p:nvSpPr>
        <p:spPr bwMode="gray">
          <a:xfrm>
            <a:off x="6139361" y="3155466"/>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9370AB04-17CE-4126-B880-082471E1B128}" type="datetime'''''''''''''''''''''''''''''''''''''3''''''3''''''''6'''''''''">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336</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12" name="Text Placeholder 8"/>
          <p:cNvSpPr>
            <a:spLocks noGrp="1"/>
          </p:cNvSpPr>
          <p:nvPr>
            <p:custDataLst>
              <p:tags r:id="rId5"/>
            </p:custDataLst>
          </p:nvPr>
        </p:nvSpPr>
        <p:spPr bwMode="gray">
          <a:xfrm>
            <a:off x="5319197" y="3279291"/>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0BBD2F74-BA73-4E23-81A8-35437775AE2E}" type="datetime'''''''''32''''''''''''''''''''''1'''''''''''''''''''''">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321</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13" name="Text Placeholder 8"/>
          <p:cNvSpPr>
            <a:spLocks noGrp="1"/>
          </p:cNvSpPr>
          <p:nvPr>
            <p:custDataLst>
              <p:tags r:id="rId6"/>
            </p:custDataLst>
          </p:nvPr>
        </p:nvSpPr>
        <p:spPr bwMode="gray">
          <a:xfrm>
            <a:off x="10240185" y="2336316"/>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4755834C-6541-44EA-9068-643A91E5CE3B}" type="datetime'''''''''''''''''''''''''''''''''''''4''''''''3''''''6'''''''">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436</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14" name="Text Placeholder 8"/>
          <p:cNvSpPr>
            <a:spLocks noGrp="1"/>
          </p:cNvSpPr>
          <p:nvPr>
            <p:custDataLst>
              <p:tags r:id="rId7"/>
            </p:custDataLst>
          </p:nvPr>
        </p:nvSpPr>
        <p:spPr bwMode="auto">
          <a:xfrm>
            <a:off x="8452756"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B343BC3A-37AA-405D-BF95-282BFD328D99}" type="datetime'''''''''''''''''''''20''''''''''''1''''''''''''''''''''5'''''">
              <a:rPr lang="en-US" altLang="en-US" sz="1200" b="0">
                <a:latin typeface="Arial" charset="0"/>
                <a:ea typeface="Arial" charset="0"/>
                <a:cs typeface="Arial" charset="0"/>
                <a:sym typeface="+mn-lt"/>
              </a:rPr>
              <a:pPr/>
              <a:t>2015</a:t>
            </a:fld>
            <a:endParaRPr lang="en-US" sz="1200" b="0" dirty="0">
              <a:latin typeface="Arial" charset="0"/>
              <a:ea typeface="Arial" charset="0"/>
              <a:cs typeface="Arial" charset="0"/>
              <a:sym typeface="+mn-lt"/>
            </a:endParaRPr>
          </a:p>
        </p:txBody>
      </p:sp>
      <p:sp>
        <p:nvSpPr>
          <p:cNvPr id="15" name="Text Placeholder 8"/>
          <p:cNvSpPr>
            <a:spLocks noGrp="1"/>
          </p:cNvSpPr>
          <p:nvPr>
            <p:custDataLst>
              <p:tags r:id="rId8"/>
            </p:custDataLst>
          </p:nvPr>
        </p:nvSpPr>
        <p:spPr bwMode="gray">
          <a:xfrm>
            <a:off x="2858705" y="3584091"/>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79629CF6-AC59-44F5-9300-A25D4952980B}" type="datetime'''''''''''''''2''''84'''''''''''''''''">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284</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16" name="Text Placeholder 8"/>
          <p:cNvSpPr>
            <a:spLocks noGrp="1"/>
          </p:cNvSpPr>
          <p:nvPr>
            <p:custDataLst>
              <p:tags r:id="rId9"/>
            </p:custDataLst>
          </p:nvPr>
        </p:nvSpPr>
        <p:spPr bwMode="auto">
          <a:xfrm>
            <a:off x="7633930"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B60D3559-8CD3-4CA1-84A6-780655100E2A}" type="datetime'2''''''0''''''''''''''''''''''''''''''''''''14'''''''''">
              <a:rPr lang="en-US" altLang="en-US" sz="1200" b="0">
                <a:latin typeface="Arial" charset="0"/>
                <a:ea typeface="Arial" charset="0"/>
                <a:cs typeface="Arial" charset="0"/>
                <a:sym typeface="+mn-lt"/>
              </a:rPr>
              <a:pPr/>
              <a:t>2014</a:t>
            </a:fld>
            <a:endParaRPr lang="en-US" sz="1200" b="0" dirty="0">
              <a:latin typeface="Arial" charset="0"/>
              <a:ea typeface="Arial" charset="0"/>
              <a:cs typeface="Arial" charset="0"/>
              <a:sym typeface="+mn-lt"/>
            </a:endParaRPr>
          </a:p>
        </p:txBody>
      </p:sp>
      <p:sp>
        <p:nvSpPr>
          <p:cNvPr id="17" name="Text Placeholder 8"/>
          <p:cNvSpPr>
            <a:spLocks noGrp="1"/>
          </p:cNvSpPr>
          <p:nvPr>
            <p:custDataLst>
              <p:tags r:id="rId10"/>
            </p:custDataLst>
          </p:nvPr>
        </p:nvSpPr>
        <p:spPr bwMode="gray">
          <a:xfrm>
            <a:off x="9420017" y="2469666"/>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A3BEFBE0-F7F1-4649-B5A4-1A8FA2896D25}" type="datetime'''''''''4''''''''''''1''''''''''9'''''''''''''''''''''''''''''">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419</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18" name="Text Placeholder 8"/>
          <p:cNvSpPr>
            <a:spLocks noGrp="1"/>
          </p:cNvSpPr>
          <p:nvPr>
            <p:custDataLst>
              <p:tags r:id="rId11"/>
            </p:custDataLst>
          </p:nvPr>
        </p:nvSpPr>
        <p:spPr bwMode="auto">
          <a:xfrm>
            <a:off x="6815104"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0E61BFE3-C4B9-446B-A0C1-9ED58BF23593}" type="datetime'''''''''''''''''''''2''''''0''''''''''1''''''''''''''3'''''''">
              <a:rPr lang="en-US" altLang="en-US" sz="1200" b="0">
                <a:latin typeface="Arial" charset="0"/>
                <a:ea typeface="Arial" charset="0"/>
                <a:cs typeface="Arial" charset="0"/>
                <a:sym typeface="+mn-lt"/>
              </a:rPr>
              <a:pPr/>
              <a:t>2013</a:t>
            </a:fld>
            <a:endParaRPr lang="en-US" sz="1200" b="0" dirty="0">
              <a:latin typeface="Arial" charset="0"/>
              <a:ea typeface="Arial" charset="0"/>
              <a:cs typeface="Arial" charset="0"/>
              <a:sym typeface="+mn-lt"/>
            </a:endParaRPr>
          </a:p>
        </p:txBody>
      </p:sp>
      <p:sp>
        <p:nvSpPr>
          <p:cNvPr id="19" name="Text Placeholder 8"/>
          <p:cNvSpPr>
            <a:spLocks noGrp="1"/>
          </p:cNvSpPr>
          <p:nvPr>
            <p:custDataLst>
              <p:tags r:id="rId12"/>
            </p:custDataLst>
          </p:nvPr>
        </p:nvSpPr>
        <p:spPr bwMode="auto">
          <a:xfrm>
            <a:off x="5177452"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EC412FC5-2579-4AA7-BEB7-CEB7B423A69F}" type="datetime'''2''''0''''''''''''''''''''''''1''''''''''''''1'''">
              <a:rPr lang="en-US" altLang="en-US" sz="1200" b="0">
                <a:latin typeface="Arial" charset="0"/>
                <a:ea typeface="Arial" charset="0"/>
                <a:cs typeface="Arial" charset="0"/>
                <a:sym typeface="+mn-lt"/>
              </a:rPr>
              <a:pPr/>
              <a:t>2011</a:t>
            </a:fld>
            <a:endParaRPr lang="en-US" sz="1200" b="0" dirty="0">
              <a:latin typeface="Arial" charset="0"/>
              <a:ea typeface="Arial" charset="0"/>
              <a:cs typeface="Arial" charset="0"/>
              <a:sym typeface="+mn-lt"/>
            </a:endParaRPr>
          </a:p>
        </p:txBody>
      </p:sp>
      <p:sp>
        <p:nvSpPr>
          <p:cNvPr id="20" name="Text Placeholder 8"/>
          <p:cNvSpPr>
            <a:spLocks noGrp="1"/>
          </p:cNvSpPr>
          <p:nvPr>
            <p:custDataLst>
              <p:tags r:id="rId13"/>
            </p:custDataLst>
          </p:nvPr>
        </p:nvSpPr>
        <p:spPr bwMode="auto">
          <a:xfrm>
            <a:off x="10090411"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65D0EA77-278E-4B98-89DA-B69F7AEDE693}" type="datetime'''''''''''''''''''''''''''''''''''2017'''''''''''''''''">
              <a:rPr lang="en-US" altLang="en-US" sz="1200" b="0">
                <a:latin typeface="Arial" charset="0"/>
                <a:ea typeface="Arial" charset="0"/>
                <a:cs typeface="Arial" charset="0"/>
                <a:sym typeface="+mn-lt"/>
              </a:rPr>
              <a:pPr/>
              <a:t>2017</a:t>
            </a:fld>
            <a:endParaRPr lang="en-US" sz="1200" b="0" dirty="0">
              <a:latin typeface="Arial" charset="0"/>
              <a:ea typeface="Arial" charset="0"/>
              <a:cs typeface="Arial" charset="0"/>
              <a:sym typeface="+mn-lt"/>
            </a:endParaRPr>
          </a:p>
        </p:txBody>
      </p:sp>
      <p:sp>
        <p:nvSpPr>
          <p:cNvPr id="21" name="Text Placeholder 8"/>
          <p:cNvSpPr>
            <a:spLocks noGrp="1"/>
          </p:cNvSpPr>
          <p:nvPr>
            <p:custDataLst>
              <p:tags r:id="rId14"/>
            </p:custDataLst>
          </p:nvPr>
        </p:nvSpPr>
        <p:spPr bwMode="auto">
          <a:xfrm>
            <a:off x="5996278"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658EC843-C26C-4E4B-90A3-B46ED0E23ABA}" type="datetime'''''''''''2''''''0''''''''''''''1''''''2'''''''''">
              <a:rPr lang="en-US" altLang="en-US" sz="1200" b="0">
                <a:latin typeface="Arial" charset="0"/>
                <a:ea typeface="Arial" charset="0"/>
                <a:cs typeface="Arial" charset="0"/>
                <a:sym typeface="+mn-lt"/>
              </a:rPr>
              <a:pPr/>
              <a:t>2012</a:t>
            </a:fld>
            <a:endParaRPr lang="en-US" sz="1200" b="0" dirty="0">
              <a:latin typeface="Arial" charset="0"/>
              <a:ea typeface="Arial" charset="0"/>
              <a:cs typeface="Arial" charset="0"/>
              <a:sym typeface="+mn-lt"/>
            </a:endParaRPr>
          </a:p>
        </p:txBody>
      </p:sp>
      <p:sp>
        <p:nvSpPr>
          <p:cNvPr id="22" name="Text Placeholder 8"/>
          <p:cNvSpPr>
            <a:spLocks noGrp="1"/>
          </p:cNvSpPr>
          <p:nvPr>
            <p:custDataLst>
              <p:tags r:id="rId15"/>
            </p:custDataLst>
          </p:nvPr>
        </p:nvSpPr>
        <p:spPr bwMode="gray">
          <a:xfrm>
            <a:off x="7779689" y="2793516"/>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5EC83EC1-1B09-44B2-994F-AC844F19C81B}" type="datetime'''''''''3''''''''''''''8''''''''''''''''0'">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380</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23" name="Text Placeholder 8"/>
          <p:cNvSpPr>
            <a:spLocks noGrp="1"/>
          </p:cNvSpPr>
          <p:nvPr>
            <p:custDataLst>
              <p:tags r:id="rId16"/>
            </p:custDataLst>
          </p:nvPr>
        </p:nvSpPr>
        <p:spPr bwMode="auto">
          <a:xfrm>
            <a:off x="3539800"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401B5BDD-BAD8-4B33-8AD0-2D8B31EEA3EE}" type="datetime'''''''''''''''''''''''''''''2''''''''''''0''''''''''''''09'''">
              <a:rPr lang="en-US" altLang="en-US" sz="1200" b="0">
                <a:latin typeface="Arial" charset="0"/>
                <a:ea typeface="Arial" charset="0"/>
                <a:cs typeface="Arial" charset="0"/>
                <a:sym typeface="+mn-lt"/>
              </a:rPr>
              <a:pPr/>
              <a:t>2009</a:t>
            </a:fld>
            <a:endParaRPr lang="en-US" sz="1200" b="0" dirty="0">
              <a:latin typeface="Arial" charset="0"/>
              <a:ea typeface="Arial" charset="0"/>
              <a:cs typeface="Arial" charset="0"/>
              <a:sym typeface="+mn-lt"/>
            </a:endParaRPr>
          </a:p>
        </p:txBody>
      </p:sp>
      <p:sp>
        <p:nvSpPr>
          <p:cNvPr id="24" name="Text Placeholder 8"/>
          <p:cNvSpPr>
            <a:spLocks noGrp="1"/>
          </p:cNvSpPr>
          <p:nvPr>
            <p:custDataLst>
              <p:tags r:id="rId17"/>
            </p:custDataLst>
          </p:nvPr>
        </p:nvSpPr>
        <p:spPr bwMode="auto">
          <a:xfrm>
            <a:off x="2720974"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724AB501-6802-465A-B42F-79BBE7F6E6D5}" type="datetime'''''''''''''''''''''''''''2''''''''008'''''''''''">
              <a:rPr lang="en-US" altLang="en-US" sz="1200" b="0">
                <a:latin typeface="Arial" charset="0"/>
                <a:ea typeface="Arial" charset="0"/>
                <a:cs typeface="Arial" charset="0"/>
                <a:sym typeface="+mn-lt"/>
              </a:rPr>
              <a:pPr/>
              <a:t>2008</a:t>
            </a:fld>
            <a:endParaRPr lang="en-US" sz="1200" b="0" dirty="0">
              <a:latin typeface="Arial" charset="0"/>
              <a:ea typeface="Arial" charset="0"/>
              <a:cs typeface="Arial" charset="0"/>
              <a:sym typeface="+mn-lt"/>
            </a:endParaRPr>
          </a:p>
        </p:txBody>
      </p:sp>
      <p:sp>
        <p:nvSpPr>
          <p:cNvPr id="25" name="Text Placeholder 8"/>
          <p:cNvSpPr>
            <a:spLocks noGrp="1"/>
          </p:cNvSpPr>
          <p:nvPr>
            <p:custDataLst>
              <p:tags r:id="rId18"/>
            </p:custDataLst>
          </p:nvPr>
        </p:nvSpPr>
        <p:spPr bwMode="gray">
          <a:xfrm>
            <a:off x="3678869" y="3498366"/>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8AE5FE6F-4F8E-4168-80CB-538848F10A97}" type="datetime'''''''''''''''''2''''''''''''''''''9''''''''''''''''5'''">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295</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26" name="Text Placeholder 8"/>
          <p:cNvSpPr>
            <a:spLocks noGrp="1"/>
          </p:cNvSpPr>
          <p:nvPr>
            <p:custDataLst>
              <p:tags r:id="rId19"/>
            </p:custDataLst>
          </p:nvPr>
        </p:nvSpPr>
        <p:spPr bwMode="gray">
          <a:xfrm>
            <a:off x="4499033" y="3479316"/>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9CF0B1C3-B38F-4078-89D5-F9345F1D0F48}" type="datetime'''''''''2''''''''''''9''7'''''''''''''''''''''''''''''">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297</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27" name="Text Placeholder 8"/>
          <p:cNvSpPr>
            <a:spLocks noGrp="1"/>
          </p:cNvSpPr>
          <p:nvPr>
            <p:custDataLst>
              <p:tags r:id="rId20"/>
            </p:custDataLst>
          </p:nvPr>
        </p:nvSpPr>
        <p:spPr bwMode="auto">
          <a:xfrm>
            <a:off x="4358626"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886DBCDA-2CBA-435D-A189-2B7188FBCF05}" type="datetime'''''''''''''''''''''2''''0''''''''''''''''''''''10'">
              <a:rPr lang="en-US" altLang="en-US" sz="1200" b="0">
                <a:latin typeface="Arial" charset="0"/>
                <a:ea typeface="Arial" charset="0"/>
                <a:cs typeface="Arial" charset="0"/>
                <a:sym typeface="+mn-lt"/>
              </a:rPr>
              <a:pPr/>
              <a:t>2010</a:t>
            </a:fld>
            <a:endParaRPr lang="en-US" sz="1200" b="0" dirty="0">
              <a:latin typeface="Arial" charset="0"/>
              <a:ea typeface="Arial" charset="0"/>
              <a:cs typeface="Arial" charset="0"/>
              <a:sym typeface="+mn-lt"/>
            </a:endParaRPr>
          </a:p>
        </p:txBody>
      </p:sp>
      <p:sp>
        <p:nvSpPr>
          <p:cNvPr id="28" name="Text Placeholder 8"/>
          <p:cNvSpPr>
            <a:spLocks noGrp="1"/>
          </p:cNvSpPr>
          <p:nvPr>
            <p:custDataLst>
              <p:tags r:id="rId21"/>
            </p:custDataLst>
          </p:nvPr>
        </p:nvSpPr>
        <p:spPr bwMode="gray">
          <a:xfrm>
            <a:off x="2038541" y="3726966"/>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64A9A9E5-D091-4AD3-A6F7-E891E3813B5F}" type="datetime'2''''6''''''''''''''''''''''''''''''''''''''''''7'''''''">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267</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29" name="Text Placeholder 8"/>
          <p:cNvSpPr>
            <a:spLocks noGrp="1"/>
          </p:cNvSpPr>
          <p:nvPr>
            <p:custDataLst>
              <p:tags r:id="rId22"/>
            </p:custDataLst>
          </p:nvPr>
        </p:nvSpPr>
        <p:spPr bwMode="auto">
          <a:xfrm>
            <a:off x="1902148"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C23B57AB-CCE2-4095-8B01-7830E4F2466C}" type="datetime'''''''''''2''''0''''''''''''0''''''''7'''''''''''''">
              <a:rPr lang="en-US" altLang="en-US" sz="1200" b="0">
                <a:latin typeface="Arial" charset="0"/>
                <a:ea typeface="Arial" charset="0"/>
                <a:cs typeface="Arial" charset="0"/>
                <a:sym typeface="+mn-lt"/>
              </a:rPr>
              <a:pPr/>
              <a:t>2007</a:t>
            </a:fld>
            <a:endParaRPr lang="en-US" sz="1200" b="0" dirty="0">
              <a:latin typeface="Arial" charset="0"/>
              <a:ea typeface="Arial" charset="0"/>
              <a:cs typeface="Arial" charset="0"/>
              <a:sym typeface="+mn-lt"/>
            </a:endParaRPr>
          </a:p>
        </p:txBody>
      </p:sp>
      <p:sp>
        <p:nvSpPr>
          <p:cNvPr id="30" name="Text Placeholder 8"/>
          <p:cNvSpPr>
            <a:spLocks noGrp="1"/>
          </p:cNvSpPr>
          <p:nvPr>
            <p:custDataLst>
              <p:tags r:id="rId23"/>
            </p:custDataLst>
          </p:nvPr>
        </p:nvSpPr>
        <p:spPr bwMode="gray">
          <a:xfrm>
            <a:off x="1218377" y="3793641"/>
            <a:ext cx="432644"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600" dirty="0">
                <a:solidFill>
                  <a:schemeClr val="bg1"/>
                </a:solidFill>
                <a:latin typeface="Arial" charset="0"/>
                <a:ea typeface="Arial" charset="0"/>
                <a:cs typeface="Arial" charset="0"/>
                <a:sym typeface="+mn-lt"/>
              </a:rPr>
              <a:t> </a:t>
            </a:r>
            <a:fld id="{7EB2AA93-5D70-41A2-9959-63786180E871}" type="datetime'''''2''''''''''5''''8'''''''''''''''''''">
              <a:rPr lang="en-US" altLang="en-US" sz="1600" smtClean="0">
                <a:solidFill>
                  <a:schemeClr val="bg1"/>
                </a:solidFill>
                <a:latin typeface="Arial" charset="0"/>
                <a:ea typeface="Arial" charset="0"/>
                <a:cs typeface="Arial" charset="0"/>
                <a:sym typeface="+mn-lt"/>
              </a:rPr>
              <a:pPr marL="0" indent="0" algn="ctr">
                <a:lnSpc>
                  <a:spcPct val="100000"/>
                </a:lnSpc>
                <a:spcBef>
                  <a:spcPct val="0"/>
                </a:spcBef>
                <a:spcAft>
                  <a:spcPct val="0"/>
                </a:spcAft>
                <a:buNone/>
              </a:pPr>
              <a:t>258</a:t>
            </a:fld>
            <a:r>
              <a:rPr lang="en-US" altLang="en-US" sz="1600" dirty="0">
                <a:solidFill>
                  <a:schemeClr val="bg1"/>
                </a:solidFill>
                <a:latin typeface="Arial" charset="0"/>
                <a:ea typeface="Arial" charset="0"/>
                <a:cs typeface="Arial" charset="0"/>
                <a:sym typeface="+mn-lt"/>
              </a:rPr>
              <a:t> </a:t>
            </a:r>
            <a:endParaRPr lang="en-US" sz="1600" dirty="0">
              <a:solidFill>
                <a:schemeClr val="bg1"/>
              </a:solidFill>
              <a:latin typeface="Arial" charset="0"/>
              <a:ea typeface="Arial" charset="0"/>
              <a:cs typeface="Arial" charset="0"/>
              <a:sym typeface="+mn-lt"/>
            </a:endParaRPr>
          </a:p>
        </p:txBody>
      </p:sp>
      <p:sp>
        <p:nvSpPr>
          <p:cNvPr id="31" name="Text Placeholder 8"/>
          <p:cNvSpPr>
            <a:spLocks noGrp="1"/>
          </p:cNvSpPr>
          <p:nvPr>
            <p:custDataLst>
              <p:tags r:id="rId24"/>
            </p:custDataLst>
          </p:nvPr>
        </p:nvSpPr>
        <p:spPr bwMode="auto">
          <a:xfrm>
            <a:off x="1083322" y="5886933"/>
            <a:ext cx="663571" cy="144462"/>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None/>
            </a:pPr>
            <a:fld id="{0CA8693D-D1D3-4D6C-8E35-3FD45C244F41}" type="datetime'''''''''''''''2''''''''''''''''''''''00''''''6'">
              <a:rPr lang="en-US" altLang="en-US" sz="1200" b="0">
                <a:latin typeface="Arial" charset="0"/>
                <a:ea typeface="Arial" charset="0"/>
                <a:cs typeface="Arial" charset="0"/>
                <a:sym typeface="+mn-lt"/>
              </a:rPr>
              <a:pPr/>
              <a:t>2006</a:t>
            </a:fld>
            <a:endParaRPr lang="en-US" sz="1200" b="0" dirty="0">
              <a:latin typeface="Arial" charset="0"/>
              <a:ea typeface="Arial" charset="0"/>
              <a:cs typeface="Arial" charset="0"/>
              <a:sym typeface="+mn-lt"/>
            </a:endParaRPr>
          </a:p>
        </p:txBody>
      </p:sp>
      <p:sp>
        <p:nvSpPr>
          <p:cNvPr id="33" name="Rectangle 32">
            <a:extLst>
              <a:ext uri="{FF2B5EF4-FFF2-40B4-BE49-F238E27FC236}">
                <a16:creationId xmlns:a16="http://schemas.microsoft.com/office/drawing/2014/main" id="{87169E0D-5F71-1148-9840-28E844CB15D9}"/>
              </a:ext>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grpSp>
        <p:nvGrpSpPr>
          <p:cNvPr id="57" name="Group 56"/>
          <p:cNvGrpSpPr/>
          <p:nvPr/>
        </p:nvGrpSpPr>
        <p:grpSpPr>
          <a:xfrm>
            <a:off x="521145" y="3684540"/>
            <a:ext cx="10512704" cy="1722971"/>
            <a:chOff x="521145" y="3684540"/>
            <a:chExt cx="10512704" cy="1722971"/>
          </a:xfrm>
        </p:grpSpPr>
        <p:grpSp>
          <p:nvGrpSpPr>
            <p:cNvPr id="54" name="Group 53"/>
            <p:cNvGrpSpPr/>
            <p:nvPr/>
          </p:nvGrpSpPr>
          <p:grpSpPr>
            <a:xfrm rot="171080">
              <a:off x="521145" y="3684540"/>
              <a:ext cx="10512704" cy="1722971"/>
              <a:chOff x="521489" y="2390637"/>
              <a:chExt cx="10512704" cy="1722971"/>
            </a:xfrm>
          </p:grpSpPr>
          <p:grpSp>
            <p:nvGrpSpPr>
              <p:cNvPr id="53" name="Group 52"/>
              <p:cNvGrpSpPr/>
              <p:nvPr/>
            </p:nvGrpSpPr>
            <p:grpSpPr>
              <a:xfrm>
                <a:off x="738816" y="2390637"/>
                <a:ext cx="10295377" cy="631962"/>
                <a:chOff x="738815" y="2381113"/>
                <a:chExt cx="10295377" cy="631962"/>
              </a:xfrm>
            </p:grpSpPr>
            <p:sp>
              <p:nvSpPr>
                <p:cNvPr id="50" name="Right Arrow 49"/>
                <p:cNvSpPr/>
                <p:nvPr/>
              </p:nvSpPr>
              <p:spPr>
                <a:xfrm rot="21000388">
                  <a:off x="738815" y="2381113"/>
                  <a:ext cx="10295377" cy="631962"/>
                </a:xfrm>
                <a:prstGeom prst="rightArrow">
                  <a:avLst>
                    <a:gd name="adj1" fmla="val 50000"/>
                    <a:gd name="adj2" fmla="val 74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21011458">
                  <a:off x="4834683" y="2467254"/>
                  <a:ext cx="2603576" cy="369332"/>
                </a:xfrm>
                <a:prstGeom prst="rect">
                  <a:avLst/>
                </a:prstGeom>
                <a:noFill/>
              </p:spPr>
              <p:txBody>
                <a:bodyPr wrap="square" rtlCol="0">
                  <a:spAutoFit/>
                </a:bodyPr>
                <a:lstStyle/>
                <a:p>
                  <a:pPr algn="ctr"/>
                  <a:r>
                    <a:rPr lang="en-US" b="1" dirty="0">
                      <a:solidFill>
                        <a:schemeClr val="bg1"/>
                      </a:solidFill>
                      <a:latin typeface="Arial" charset="0"/>
                      <a:ea typeface="Arial" charset="0"/>
                      <a:cs typeface="Arial" charset="0"/>
                    </a:rPr>
                    <a:t>+5% CAGR</a:t>
                  </a:r>
                </a:p>
              </p:txBody>
            </p:sp>
          </p:grpSp>
          <p:sp>
            <p:nvSpPr>
              <p:cNvPr id="51" name="Rectangle 50"/>
              <p:cNvSpPr/>
              <p:nvPr/>
            </p:nvSpPr>
            <p:spPr>
              <a:xfrm rot="21428920">
                <a:off x="521489" y="3168538"/>
                <a:ext cx="348452" cy="94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riangle 55"/>
            <p:cNvSpPr/>
            <p:nvPr/>
          </p:nvSpPr>
          <p:spPr>
            <a:xfrm rot="16200000">
              <a:off x="856543" y="4767851"/>
              <a:ext cx="235390" cy="235389"/>
            </a:xfrm>
            <a:prstGeom prst="triangle">
              <a:avLst>
                <a:gd name="adj" fmla="val 8845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5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1" decel="50000" fill="hold" nodeType="click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additive="base">
                                        <p:cTn id="87" dur="1000" fill="hold"/>
                                        <p:tgtEl>
                                          <p:spTgt spid="57"/>
                                        </p:tgtEl>
                                        <p:attrNameLst>
                                          <p:attrName>ppt_x</p:attrName>
                                        </p:attrNameLst>
                                      </p:cBhvr>
                                      <p:tavLst>
                                        <p:tav tm="0">
                                          <p:val>
                                            <p:strVal val="#ppt_x"/>
                                          </p:val>
                                        </p:tav>
                                        <p:tav tm="100000">
                                          <p:val>
                                            <p:strVal val="#ppt_x"/>
                                          </p:val>
                                        </p:tav>
                                      </p:tavLst>
                                    </p:anim>
                                    <p:anim calcmode="lin" valueType="num">
                                      <p:cBhvr additive="base">
                                        <p:cTn id="88" dur="10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p:cNvPr>
          <p:cNvSpPr txBox="1">
            <a:spLocks/>
          </p:cNvSpPr>
          <p:nvPr/>
        </p:nvSpPr>
        <p:spPr>
          <a:xfrm>
            <a:off x="254968" y="659061"/>
            <a:ext cx="7313799" cy="7015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r>
              <a:rPr lang="en-GB" sz="2400" dirty="0"/>
              <a:t>Our journals are ranking highly in every field</a:t>
            </a:r>
          </a:p>
        </p:txBody>
      </p:sp>
      <p:grpSp>
        <p:nvGrpSpPr>
          <p:cNvPr id="78" name="Group 77"/>
          <p:cNvGrpSpPr/>
          <p:nvPr/>
        </p:nvGrpSpPr>
        <p:grpSpPr>
          <a:xfrm>
            <a:off x="465233" y="1558060"/>
            <a:ext cx="5254716" cy="5007393"/>
            <a:chOff x="465233" y="1558060"/>
            <a:chExt cx="5254716" cy="5007393"/>
          </a:xfrm>
        </p:grpSpPr>
        <p:sp>
          <p:nvSpPr>
            <p:cNvPr id="6" name="TextBox 5"/>
            <p:cNvSpPr txBox="1"/>
            <p:nvPr/>
          </p:nvSpPr>
          <p:spPr>
            <a:xfrm>
              <a:off x="481794" y="6103788"/>
              <a:ext cx="4262724" cy="461665"/>
            </a:xfrm>
            <a:prstGeom prst="rect">
              <a:avLst/>
            </a:prstGeom>
            <a:noFill/>
          </p:spPr>
          <p:txBody>
            <a:bodyPr wrap="square" rtlCol="0">
              <a:spAutoFit/>
            </a:bodyPr>
            <a:lstStyle>
              <a:defPPr>
                <a:defRPr lang="en-US"/>
              </a:defPPr>
              <a:lvl1pPr lvl="0">
                <a:defRPr kumimoji="0" sz="1200" b="0" i="1" u="none" strike="noStrike" kern="0" cap="none" spc="0" normalizeH="0" baseline="0">
                  <a:ln>
                    <a:noFill/>
                  </a:ln>
                  <a:solidFill>
                    <a:schemeClr val="bg1">
                      <a:lumMod val="50000"/>
                    </a:schemeClr>
                  </a:solidFill>
                  <a:effectLst/>
                  <a:uLnTx/>
                  <a:uFillTx/>
                  <a:latin typeface="Arial Narrow" panose="020B0606020202030204" pitchFamily="34" charset="0"/>
                </a:defRPr>
              </a:lvl1pPr>
            </a:lstStyle>
            <a:p>
              <a:r>
                <a:rPr lang="en-GB" i="0" dirty="0">
                  <a:latin typeface="Arial" charset="0"/>
                  <a:ea typeface="Arial" charset="0"/>
                  <a:cs typeface="Arial" charset="0"/>
                </a:rPr>
                <a:t>Journal ranking by </a:t>
              </a:r>
              <a:r>
                <a:rPr lang="en-GB" i="0" dirty="0" err="1">
                  <a:latin typeface="Arial" charset="0"/>
                  <a:ea typeface="Arial" charset="0"/>
                  <a:cs typeface="Arial" charset="0"/>
                </a:rPr>
                <a:t>CiteScore</a:t>
              </a:r>
              <a:r>
                <a:rPr lang="en-GB" i="0" dirty="0">
                  <a:latin typeface="Arial" charset="0"/>
                  <a:ea typeface="Arial" charset="0"/>
                  <a:cs typeface="Arial" charset="0"/>
                </a:rPr>
                <a:t> across 330 subjects </a:t>
              </a:r>
              <a:r>
                <a:rPr lang="en-US" i="0" dirty="0">
                  <a:latin typeface="Arial" charset="0"/>
                  <a:ea typeface="Arial" charset="0"/>
                  <a:cs typeface="Arial" charset="0"/>
                </a:rPr>
                <a:t>per Scopus Metrics database; source: Scopus data (2016)</a:t>
              </a:r>
            </a:p>
          </p:txBody>
        </p:sp>
        <p:sp>
          <p:nvSpPr>
            <p:cNvPr id="14" name="Rectangle 13"/>
            <p:cNvSpPr/>
            <p:nvPr/>
          </p:nvSpPr>
          <p:spPr>
            <a:xfrm>
              <a:off x="465233" y="1558060"/>
              <a:ext cx="3288080" cy="369332"/>
            </a:xfrm>
            <a:prstGeom prst="rect">
              <a:avLst/>
            </a:prstGeom>
          </p:spPr>
          <p:txBody>
            <a:bodyPr wrap="none">
              <a:spAutoFit/>
            </a:bodyPr>
            <a:lstStyle/>
            <a:p>
              <a:r>
                <a:rPr lang="en-GB" b="1" dirty="0">
                  <a:solidFill>
                    <a:schemeClr val="tx1">
                      <a:lumMod val="50000"/>
                    </a:schemeClr>
                  </a:solidFill>
                  <a:latin typeface="Arial" charset="0"/>
                  <a:ea typeface="Arial" charset="0"/>
                  <a:cs typeface="Arial" charset="0"/>
                </a:rPr>
                <a:t>Journal ranking—</a:t>
              </a:r>
              <a:r>
                <a:rPr lang="en-GB" b="1" dirty="0" err="1">
                  <a:solidFill>
                    <a:schemeClr val="tx1">
                      <a:lumMod val="50000"/>
                    </a:schemeClr>
                  </a:solidFill>
                  <a:latin typeface="Arial" charset="0"/>
                  <a:ea typeface="Arial" charset="0"/>
                  <a:cs typeface="Arial" charset="0"/>
                </a:rPr>
                <a:t>Citescore</a:t>
              </a:r>
              <a:r>
                <a:rPr lang="en-GB" b="1" dirty="0">
                  <a:solidFill>
                    <a:schemeClr val="tx1">
                      <a:lumMod val="50000"/>
                    </a:schemeClr>
                  </a:solidFill>
                  <a:latin typeface="Arial" charset="0"/>
                  <a:ea typeface="Arial" charset="0"/>
                  <a:cs typeface="Arial" charset="0"/>
                </a:rPr>
                <a:t> </a:t>
              </a:r>
              <a:endParaRPr lang="en-GB" sz="2000" b="1" dirty="0">
                <a:solidFill>
                  <a:schemeClr val="tx1">
                    <a:lumMod val="50000"/>
                  </a:schemeClr>
                </a:solidFill>
                <a:latin typeface="Arial" charset="0"/>
                <a:ea typeface="Arial" charset="0"/>
                <a:cs typeface="Arial" charset="0"/>
              </a:endParaRPr>
            </a:p>
          </p:txBody>
        </p:sp>
        <p:sp>
          <p:nvSpPr>
            <p:cNvPr id="15" name="TextBox 14"/>
            <p:cNvSpPr txBox="1"/>
            <p:nvPr/>
          </p:nvSpPr>
          <p:spPr>
            <a:xfrm>
              <a:off x="568581" y="2460927"/>
              <a:ext cx="2044575" cy="276999"/>
            </a:xfrm>
            <a:prstGeom prst="rect">
              <a:avLst/>
            </a:prstGeom>
            <a:noFill/>
          </p:spPr>
          <p:txBody>
            <a:bodyPr wrap="square" rtlCol="0">
              <a:spAutoFit/>
            </a:bodyPr>
            <a:lstStyle/>
            <a:p>
              <a:r>
                <a:rPr lang="en-US" sz="1200" dirty="0">
                  <a:latin typeface="Arial" charset="0"/>
                  <a:ea typeface="Arial" charset="0"/>
                  <a:cs typeface="Arial" charset="0"/>
                </a:rPr>
                <a:t>Share of top–10% journals</a:t>
              </a:r>
            </a:p>
          </p:txBody>
        </p:sp>
        <p:grpSp>
          <p:nvGrpSpPr>
            <p:cNvPr id="27" name="Group 26"/>
            <p:cNvGrpSpPr/>
            <p:nvPr/>
          </p:nvGrpSpPr>
          <p:grpSpPr>
            <a:xfrm>
              <a:off x="560419" y="3202152"/>
              <a:ext cx="2424351" cy="1644686"/>
              <a:chOff x="443637" y="3012603"/>
              <a:chExt cx="2158511" cy="1644686"/>
            </a:xfrm>
          </p:grpSpPr>
          <p:grpSp>
            <p:nvGrpSpPr>
              <p:cNvPr id="20" name="Group 19"/>
              <p:cNvGrpSpPr/>
              <p:nvPr/>
            </p:nvGrpSpPr>
            <p:grpSpPr>
              <a:xfrm>
                <a:off x="514349" y="3362325"/>
                <a:ext cx="1990585" cy="1294964"/>
                <a:chOff x="642937" y="3362325"/>
                <a:chExt cx="1654499" cy="1076325"/>
              </a:xfrm>
            </p:grpSpPr>
            <p:sp>
              <p:nvSpPr>
                <p:cNvPr id="16" name="Rectangle 15"/>
                <p:cNvSpPr/>
                <p:nvPr/>
              </p:nvSpPr>
              <p:spPr>
                <a:xfrm>
                  <a:off x="642937" y="3362325"/>
                  <a:ext cx="377179" cy="10763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68710" y="3967163"/>
                  <a:ext cx="377179" cy="47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494483" y="4043363"/>
                  <a:ext cx="377179" cy="3952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443637" y="3012603"/>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32%</a:t>
                </a:r>
              </a:p>
            </p:txBody>
          </p:sp>
          <p:sp>
            <p:nvSpPr>
              <p:cNvPr id="22" name="TextBox 21"/>
              <p:cNvSpPr txBox="1"/>
              <p:nvPr/>
            </p:nvSpPr>
            <p:spPr>
              <a:xfrm>
                <a:off x="955899" y="3722907"/>
                <a:ext cx="613246" cy="338554"/>
              </a:xfrm>
              <a:prstGeom prst="rect">
                <a:avLst/>
              </a:prstGeom>
              <a:noFill/>
            </p:spPr>
            <p:txBody>
              <a:bodyPr wrap="square" rtlCol="0">
                <a:spAutoFit/>
              </a:bodyPr>
              <a:lstStyle/>
              <a:p>
                <a:pPr algn="ctr"/>
                <a:r>
                  <a:rPr lang="en-US" sz="1600" b="1">
                    <a:latin typeface="Arial" charset="0"/>
                    <a:ea typeface="Arial" charset="0"/>
                    <a:cs typeface="Arial" charset="0"/>
                  </a:rPr>
                  <a:t>14%</a:t>
                </a:r>
                <a:endParaRPr lang="en-US" sz="1600" b="1" dirty="0">
                  <a:latin typeface="Arial" charset="0"/>
                  <a:ea typeface="Arial" charset="0"/>
                  <a:cs typeface="Arial" charset="0"/>
                </a:endParaRPr>
              </a:p>
            </p:txBody>
          </p:sp>
          <p:sp>
            <p:nvSpPr>
              <p:cNvPr id="23" name="TextBox 22"/>
              <p:cNvSpPr txBox="1"/>
              <p:nvPr/>
            </p:nvSpPr>
            <p:spPr>
              <a:xfrm>
                <a:off x="1468453" y="3832089"/>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12%</a:t>
                </a:r>
              </a:p>
            </p:txBody>
          </p:sp>
          <p:sp>
            <p:nvSpPr>
              <p:cNvPr id="24" name="TextBox 23"/>
              <p:cNvSpPr txBox="1"/>
              <p:nvPr/>
            </p:nvSpPr>
            <p:spPr>
              <a:xfrm>
                <a:off x="1988902" y="4165476"/>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3%</a:t>
                </a:r>
              </a:p>
            </p:txBody>
          </p:sp>
        </p:grpSp>
        <p:sp>
          <p:nvSpPr>
            <p:cNvPr id="25" name="TextBox 24"/>
            <p:cNvSpPr txBox="1"/>
            <p:nvPr/>
          </p:nvSpPr>
          <p:spPr>
            <a:xfrm>
              <a:off x="557713" y="4846838"/>
              <a:ext cx="675803" cy="246221"/>
            </a:xfrm>
            <a:prstGeom prst="rect">
              <a:avLst/>
            </a:prstGeom>
            <a:noFill/>
          </p:spPr>
          <p:txBody>
            <a:bodyPr wrap="square" rtlCol="0">
              <a:spAutoFit/>
            </a:bodyPr>
            <a:lstStyle/>
            <a:p>
              <a:pPr algn="ctr"/>
              <a:r>
                <a:rPr lang="en-US" sz="1000" dirty="0">
                  <a:latin typeface="Arial" charset="0"/>
                  <a:ea typeface="Arial" charset="0"/>
                  <a:cs typeface="Arial" charset="0"/>
                </a:rPr>
                <a:t>Elsevier</a:t>
              </a:r>
            </a:p>
          </p:txBody>
        </p:sp>
        <p:sp>
          <p:nvSpPr>
            <p:cNvPr id="26" name="TextBox 25"/>
            <p:cNvSpPr txBox="1"/>
            <p:nvPr/>
          </p:nvSpPr>
          <p:spPr>
            <a:xfrm>
              <a:off x="1108481"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A</a:t>
              </a:r>
            </a:p>
          </p:txBody>
        </p:sp>
        <p:sp>
          <p:nvSpPr>
            <p:cNvPr id="28" name="TextBox 27"/>
            <p:cNvSpPr txBox="1"/>
            <p:nvPr/>
          </p:nvSpPr>
          <p:spPr>
            <a:xfrm>
              <a:off x="1668626" y="4864014"/>
              <a:ext cx="710585" cy="369332"/>
            </a:xfrm>
            <a:prstGeom prst="rect">
              <a:avLst/>
            </a:prstGeom>
            <a:noFill/>
          </p:spPr>
          <p:txBody>
            <a:bodyPr wrap="square" rtlCol="0">
              <a:spAutoFit/>
            </a:bodyPr>
            <a:lstStyle/>
            <a:p>
              <a:pPr algn="ctr"/>
              <a:r>
                <a:rPr lang="en-US" sz="900">
                  <a:latin typeface="Arial" charset="0"/>
                  <a:ea typeface="Arial" charset="0"/>
                  <a:cs typeface="Arial" charset="0"/>
                </a:rPr>
                <a:t>Company B</a:t>
              </a:r>
              <a:endParaRPr lang="en-US" sz="900" dirty="0">
                <a:latin typeface="Arial" charset="0"/>
                <a:ea typeface="Arial" charset="0"/>
                <a:cs typeface="Arial" charset="0"/>
              </a:endParaRPr>
            </a:p>
          </p:txBody>
        </p:sp>
        <p:sp>
          <p:nvSpPr>
            <p:cNvPr id="29" name="TextBox 28"/>
            <p:cNvSpPr txBox="1"/>
            <p:nvPr/>
          </p:nvSpPr>
          <p:spPr>
            <a:xfrm>
              <a:off x="2261011"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C</a:t>
              </a:r>
            </a:p>
          </p:txBody>
        </p:sp>
        <p:sp>
          <p:nvSpPr>
            <p:cNvPr id="30" name="TextBox 29"/>
            <p:cNvSpPr txBox="1"/>
            <p:nvPr/>
          </p:nvSpPr>
          <p:spPr>
            <a:xfrm>
              <a:off x="3148346" y="2460927"/>
              <a:ext cx="2571603" cy="461665"/>
            </a:xfrm>
            <a:prstGeom prst="rect">
              <a:avLst/>
            </a:prstGeom>
            <a:noFill/>
          </p:spPr>
          <p:txBody>
            <a:bodyPr wrap="square" rtlCol="0">
              <a:spAutoFit/>
            </a:bodyPr>
            <a:lstStyle/>
            <a:p>
              <a:r>
                <a:rPr lang="en-US" sz="1200" dirty="0">
                  <a:latin typeface="Arial" charset="0"/>
                  <a:ea typeface="Arial" charset="0"/>
                  <a:cs typeface="Arial" charset="0"/>
                </a:rPr>
                <a:t>Subjects with top rank </a:t>
              </a:r>
              <a:br>
                <a:rPr lang="en-US" sz="1200" dirty="0">
                  <a:latin typeface="Arial" charset="0"/>
                  <a:ea typeface="Arial" charset="0"/>
                  <a:cs typeface="Arial" charset="0"/>
                </a:rPr>
              </a:br>
              <a:r>
                <a:rPr lang="en-US" sz="1200" dirty="0">
                  <a:latin typeface="Arial" charset="0"/>
                  <a:ea typeface="Arial" charset="0"/>
                  <a:cs typeface="Arial" charset="0"/>
                </a:rPr>
                <a:t>(All Science Journal Classification)</a:t>
              </a:r>
            </a:p>
          </p:txBody>
        </p:sp>
        <p:grpSp>
          <p:nvGrpSpPr>
            <p:cNvPr id="31" name="Group 30"/>
            <p:cNvGrpSpPr/>
            <p:nvPr/>
          </p:nvGrpSpPr>
          <p:grpSpPr>
            <a:xfrm>
              <a:off x="3090377" y="3047936"/>
              <a:ext cx="2449881" cy="1798904"/>
              <a:chOff x="399292" y="2858387"/>
              <a:chExt cx="2181241" cy="1798904"/>
            </a:xfrm>
          </p:grpSpPr>
          <p:grpSp>
            <p:nvGrpSpPr>
              <p:cNvPr id="32" name="Group 31"/>
              <p:cNvGrpSpPr/>
              <p:nvPr/>
            </p:nvGrpSpPr>
            <p:grpSpPr>
              <a:xfrm>
                <a:off x="514349" y="3188263"/>
                <a:ext cx="1990585" cy="1469028"/>
                <a:chOff x="642937" y="3217650"/>
                <a:chExt cx="1654499" cy="1221000"/>
              </a:xfrm>
            </p:grpSpPr>
            <p:sp>
              <p:nvSpPr>
                <p:cNvPr id="37" name="Rectangle 36"/>
                <p:cNvSpPr/>
                <p:nvPr/>
              </p:nvSpPr>
              <p:spPr>
                <a:xfrm>
                  <a:off x="642937" y="3217650"/>
                  <a:ext cx="377179" cy="122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068710" y="4124916"/>
                  <a:ext cx="377179" cy="3137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494483" y="4043363"/>
                  <a:ext cx="377179" cy="3952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399292" y="2858387"/>
                <a:ext cx="683911" cy="338554"/>
              </a:xfrm>
              <a:prstGeom prst="rect">
                <a:avLst/>
              </a:prstGeom>
              <a:noFill/>
            </p:spPr>
            <p:txBody>
              <a:bodyPr wrap="square" rtlCol="0">
                <a:spAutoFit/>
              </a:bodyPr>
              <a:lstStyle/>
              <a:p>
                <a:pPr algn="ctr"/>
                <a:r>
                  <a:rPr lang="en-US" sz="1600" b="1" dirty="0">
                    <a:latin typeface="Arial" charset="0"/>
                    <a:ea typeface="Arial" charset="0"/>
                    <a:cs typeface="Arial" charset="0"/>
                  </a:rPr>
                  <a:t>107</a:t>
                </a:r>
              </a:p>
            </p:txBody>
          </p:sp>
          <p:sp>
            <p:nvSpPr>
              <p:cNvPr id="34" name="TextBox 33"/>
              <p:cNvSpPr txBox="1"/>
              <p:nvPr/>
            </p:nvSpPr>
            <p:spPr>
              <a:xfrm>
                <a:off x="934285" y="3932685"/>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30</a:t>
                </a:r>
              </a:p>
            </p:txBody>
          </p:sp>
          <p:sp>
            <p:nvSpPr>
              <p:cNvPr id="35" name="TextBox 34"/>
              <p:cNvSpPr txBox="1"/>
              <p:nvPr/>
            </p:nvSpPr>
            <p:spPr>
              <a:xfrm>
                <a:off x="1446841" y="3832089"/>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34</a:t>
                </a:r>
              </a:p>
            </p:txBody>
          </p:sp>
          <p:sp>
            <p:nvSpPr>
              <p:cNvPr id="36" name="TextBox 35"/>
              <p:cNvSpPr txBox="1"/>
              <p:nvPr/>
            </p:nvSpPr>
            <p:spPr>
              <a:xfrm>
                <a:off x="1967287" y="4165476"/>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10</a:t>
                </a:r>
              </a:p>
            </p:txBody>
          </p:sp>
        </p:grpSp>
        <p:sp>
          <p:nvSpPr>
            <p:cNvPr id="41" name="TextBox 40"/>
            <p:cNvSpPr txBox="1"/>
            <p:nvPr/>
          </p:nvSpPr>
          <p:spPr>
            <a:xfrm>
              <a:off x="3137478" y="4846838"/>
              <a:ext cx="675803" cy="246221"/>
            </a:xfrm>
            <a:prstGeom prst="rect">
              <a:avLst/>
            </a:prstGeom>
            <a:noFill/>
          </p:spPr>
          <p:txBody>
            <a:bodyPr wrap="square" rtlCol="0">
              <a:spAutoFit/>
            </a:bodyPr>
            <a:lstStyle/>
            <a:p>
              <a:pPr algn="ctr"/>
              <a:r>
                <a:rPr lang="en-US" sz="1000" dirty="0">
                  <a:latin typeface="Arial" charset="0"/>
                  <a:ea typeface="Arial" charset="0"/>
                  <a:cs typeface="Arial" charset="0"/>
                </a:rPr>
                <a:t>Elsevier</a:t>
              </a:r>
            </a:p>
          </p:txBody>
        </p:sp>
        <p:sp>
          <p:nvSpPr>
            <p:cNvPr id="42" name="TextBox 41"/>
            <p:cNvSpPr txBox="1"/>
            <p:nvPr/>
          </p:nvSpPr>
          <p:spPr>
            <a:xfrm>
              <a:off x="3688246"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A</a:t>
              </a:r>
            </a:p>
          </p:txBody>
        </p:sp>
        <p:sp>
          <p:nvSpPr>
            <p:cNvPr id="43" name="TextBox 42"/>
            <p:cNvSpPr txBox="1"/>
            <p:nvPr/>
          </p:nvSpPr>
          <p:spPr>
            <a:xfrm>
              <a:off x="4248391" y="4864014"/>
              <a:ext cx="710585" cy="369332"/>
            </a:xfrm>
            <a:prstGeom prst="rect">
              <a:avLst/>
            </a:prstGeom>
            <a:noFill/>
          </p:spPr>
          <p:txBody>
            <a:bodyPr wrap="square" rtlCol="0">
              <a:spAutoFit/>
            </a:bodyPr>
            <a:lstStyle/>
            <a:p>
              <a:pPr algn="ctr"/>
              <a:r>
                <a:rPr lang="en-US" sz="900">
                  <a:latin typeface="Arial" charset="0"/>
                  <a:ea typeface="Arial" charset="0"/>
                  <a:cs typeface="Arial" charset="0"/>
                </a:rPr>
                <a:t>Company B</a:t>
              </a:r>
              <a:endParaRPr lang="en-US" sz="900" dirty="0">
                <a:latin typeface="Arial" charset="0"/>
                <a:ea typeface="Arial" charset="0"/>
                <a:cs typeface="Arial" charset="0"/>
              </a:endParaRPr>
            </a:p>
          </p:txBody>
        </p:sp>
        <p:sp>
          <p:nvSpPr>
            <p:cNvPr id="44" name="TextBox 43"/>
            <p:cNvSpPr txBox="1"/>
            <p:nvPr/>
          </p:nvSpPr>
          <p:spPr>
            <a:xfrm>
              <a:off x="4840776"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C</a:t>
              </a:r>
            </a:p>
          </p:txBody>
        </p:sp>
      </p:grpSp>
      <p:grpSp>
        <p:nvGrpSpPr>
          <p:cNvPr id="79" name="Group 78"/>
          <p:cNvGrpSpPr/>
          <p:nvPr/>
        </p:nvGrpSpPr>
        <p:grpSpPr>
          <a:xfrm>
            <a:off x="6020474" y="1521178"/>
            <a:ext cx="5795426" cy="5044275"/>
            <a:chOff x="6020474" y="1521178"/>
            <a:chExt cx="5795426" cy="5044275"/>
          </a:xfrm>
        </p:grpSpPr>
        <p:sp>
          <p:nvSpPr>
            <p:cNvPr id="7" name="TextBox 6"/>
            <p:cNvSpPr txBox="1"/>
            <p:nvPr/>
          </p:nvSpPr>
          <p:spPr>
            <a:xfrm>
              <a:off x="6360967" y="6103788"/>
              <a:ext cx="5454933" cy="461665"/>
            </a:xfrm>
            <a:prstGeom prst="rect">
              <a:avLst/>
            </a:prstGeom>
            <a:noFill/>
          </p:spPr>
          <p:txBody>
            <a:bodyPr wrap="square" rtlCol="0">
              <a:spAutoFit/>
            </a:bodyPr>
            <a:lstStyle>
              <a:defPPr>
                <a:defRPr lang="en-US"/>
              </a:defPPr>
              <a:lvl1pPr lvl="0">
                <a:defRPr kumimoji="0" sz="1000" b="0" i="1" u="none" strike="noStrike" kern="0" cap="none" spc="0" normalizeH="0" baseline="0">
                  <a:ln>
                    <a:noFill/>
                  </a:ln>
                  <a:solidFill>
                    <a:schemeClr val="bg1">
                      <a:lumMod val="50000"/>
                    </a:schemeClr>
                  </a:solidFill>
                  <a:effectLst/>
                  <a:uLnTx/>
                  <a:uFillTx/>
                  <a:latin typeface="Arial Narrow" panose="020B0606020202030204" pitchFamily="34" charset="0"/>
                </a:defRPr>
              </a:lvl1pPr>
            </a:lstStyle>
            <a:p>
              <a:r>
                <a:rPr lang="en-GB" sz="1200" i="0" dirty="0">
                  <a:latin typeface="Arial" charset="0"/>
                  <a:ea typeface="Arial" charset="0"/>
                  <a:cs typeface="Arial" charset="0"/>
                </a:rPr>
                <a:t>Journal ranking by Journal Impact Factor across 234 subjects </a:t>
              </a:r>
              <a:r>
                <a:rPr lang="en-US" sz="1200" i="0" dirty="0">
                  <a:latin typeface="Arial" charset="0"/>
                  <a:ea typeface="Arial" charset="0"/>
                  <a:cs typeface="Arial" charset="0"/>
                </a:rPr>
                <a:t>per </a:t>
              </a:r>
              <a:r>
                <a:rPr lang="en-US" sz="1200" i="0" dirty="0" err="1">
                  <a:latin typeface="Arial" charset="0"/>
                  <a:ea typeface="Arial" charset="0"/>
                  <a:cs typeface="Arial" charset="0"/>
                </a:rPr>
                <a:t>Clarivate’s</a:t>
              </a:r>
              <a:r>
                <a:rPr lang="en-US" sz="1200" i="0" dirty="0">
                  <a:latin typeface="Arial" charset="0"/>
                  <a:ea typeface="Arial" charset="0"/>
                  <a:cs typeface="Arial" charset="0"/>
                </a:rPr>
                <a:t> Journal Citation Reports database; source: </a:t>
              </a:r>
              <a:r>
                <a:rPr lang="en-US" sz="1200" i="0" dirty="0" err="1">
                  <a:latin typeface="Arial" charset="0"/>
                  <a:ea typeface="Arial" charset="0"/>
                  <a:cs typeface="Arial" charset="0"/>
                </a:rPr>
                <a:t>Clarivate</a:t>
              </a:r>
              <a:r>
                <a:rPr lang="en-US" sz="1200" i="0" dirty="0">
                  <a:latin typeface="Arial" charset="0"/>
                  <a:ea typeface="Arial" charset="0"/>
                  <a:cs typeface="Arial" charset="0"/>
                </a:rPr>
                <a:t> data (2016)</a:t>
              </a:r>
            </a:p>
          </p:txBody>
        </p:sp>
        <p:sp>
          <p:nvSpPr>
            <p:cNvPr id="8" name="Title 1">
              <a:extLst/>
            </p:cNvPr>
            <p:cNvSpPr txBox="1">
              <a:spLocks/>
            </p:cNvSpPr>
            <p:nvPr/>
          </p:nvSpPr>
          <p:spPr>
            <a:xfrm>
              <a:off x="6360967" y="1521178"/>
              <a:ext cx="5454933" cy="40621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r>
                <a:rPr lang="en-GB">
                  <a:solidFill>
                    <a:schemeClr val="tx1">
                      <a:lumMod val="50000"/>
                    </a:schemeClr>
                  </a:solidFill>
                </a:rPr>
                <a:t>Journal ranking—Impact </a:t>
              </a:r>
              <a:r>
                <a:rPr lang="en-GB" dirty="0">
                  <a:solidFill>
                    <a:schemeClr val="tx1">
                      <a:lumMod val="50000"/>
                    </a:schemeClr>
                  </a:solidFill>
                </a:rPr>
                <a:t>Factor </a:t>
              </a:r>
              <a:endParaRPr lang="en-GB" sz="2000" dirty="0">
                <a:solidFill>
                  <a:schemeClr val="tx1">
                    <a:lumMod val="50000"/>
                  </a:schemeClr>
                </a:solidFill>
              </a:endParaRPr>
            </a:p>
          </p:txBody>
        </p:sp>
        <p:grpSp>
          <p:nvGrpSpPr>
            <p:cNvPr id="46" name="Group 45"/>
            <p:cNvGrpSpPr/>
            <p:nvPr/>
          </p:nvGrpSpPr>
          <p:grpSpPr>
            <a:xfrm>
              <a:off x="6364532" y="3072212"/>
              <a:ext cx="2424351" cy="1774627"/>
              <a:chOff x="443637" y="2882663"/>
              <a:chExt cx="2158511" cy="1774627"/>
            </a:xfrm>
          </p:grpSpPr>
          <p:grpSp>
            <p:nvGrpSpPr>
              <p:cNvPr id="47" name="Group 46"/>
              <p:cNvGrpSpPr/>
              <p:nvPr/>
            </p:nvGrpSpPr>
            <p:grpSpPr>
              <a:xfrm>
                <a:off x="514349" y="3214114"/>
                <a:ext cx="1990585" cy="1443176"/>
                <a:chOff x="642937" y="3239137"/>
                <a:chExt cx="1654499" cy="1199513"/>
              </a:xfrm>
            </p:grpSpPr>
            <p:sp>
              <p:nvSpPr>
                <p:cNvPr id="52" name="Rectangle 51"/>
                <p:cNvSpPr/>
                <p:nvPr/>
              </p:nvSpPr>
              <p:spPr>
                <a:xfrm>
                  <a:off x="642937" y="3239137"/>
                  <a:ext cx="377179" cy="1199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068710" y="4064437"/>
                  <a:ext cx="377179" cy="374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494483" y="3967162"/>
                  <a:ext cx="377179" cy="4714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443637" y="2882663"/>
                <a:ext cx="683911" cy="338554"/>
              </a:xfrm>
              <a:prstGeom prst="rect">
                <a:avLst/>
              </a:prstGeom>
              <a:noFill/>
            </p:spPr>
            <p:txBody>
              <a:bodyPr wrap="square" rtlCol="0">
                <a:spAutoFit/>
              </a:bodyPr>
              <a:lstStyle/>
              <a:p>
                <a:pPr algn="ctr"/>
                <a:r>
                  <a:rPr lang="en-US" sz="1600" b="1" dirty="0">
                    <a:latin typeface="Arial" charset="0"/>
                    <a:ea typeface="Arial" charset="0"/>
                    <a:cs typeface="Arial" charset="0"/>
                  </a:rPr>
                  <a:t>29%</a:t>
                </a:r>
              </a:p>
            </p:txBody>
          </p:sp>
          <p:sp>
            <p:nvSpPr>
              <p:cNvPr id="49" name="TextBox 48"/>
              <p:cNvSpPr txBox="1"/>
              <p:nvPr/>
            </p:nvSpPr>
            <p:spPr>
              <a:xfrm>
                <a:off x="955899" y="3892656"/>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13%</a:t>
                </a:r>
              </a:p>
            </p:txBody>
          </p:sp>
          <p:sp>
            <p:nvSpPr>
              <p:cNvPr id="50" name="TextBox 49"/>
              <p:cNvSpPr txBox="1"/>
              <p:nvPr/>
            </p:nvSpPr>
            <p:spPr>
              <a:xfrm>
                <a:off x="1468453" y="3759692"/>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15%</a:t>
                </a:r>
              </a:p>
            </p:txBody>
          </p:sp>
          <p:sp>
            <p:nvSpPr>
              <p:cNvPr id="51" name="TextBox 50"/>
              <p:cNvSpPr txBox="1"/>
              <p:nvPr/>
            </p:nvSpPr>
            <p:spPr>
              <a:xfrm>
                <a:off x="1988902" y="4197844"/>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3%</a:t>
                </a:r>
              </a:p>
            </p:txBody>
          </p:sp>
        </p:grpSp>
        <p:sp>
          <p:nvSpPr>
            <p:cNvPr id="56" name="TextBox 55"/>
            <p:cNvSpPr txBox="1"/>
            <p:nvPr/>
          </p:nvSpPr>
          <p:spPr>
            <a:xfrm>
              <a:off x="6361826" y="4846838"/>
              <a:ext cx="675803" cy="246221"/>
            </a:xfrm>
            <a:prstGeom prst="rect">
              <a:avLst/>
            </a:prstGeom>
            <a:noFill/>
          </p:spPr>
          <p:txBody>
            <a:bodyPr wrap="square" rtlCol="0">
              <a:spAutoFit/>
            </a:bodyPr>
            <a:lstStyle/>
            <a:p>
              <a:pPr algn="ctr"/>
              <a:r>
                <a:rPr lang="en-US" sz="1000" dirty="0">
                  <a:latin typeface="Arial" charset="0"/>
                  <a:ea typeface="Arial" charset="0"/>
                  <a:cs typeface="Arial" charset="0"/>
                </a:rPr>
                <a:t>Elsevier</a:t>
              </a:r>
            </a:p>
          </p:txBody>
        </p:sp>
        <p:sp>
          <p:nvSpPr>
            <p:cNvPr id="57" name="TextBox 56"/>
            <p:cNvSpPr txBox="1"/>
            <p:nvPr/>
          </p:nvSpPr>
          <p:spPr>
            <a:xfrm>
              <a:off x="6912594"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A</a:t>
              </a:r>
            </a:p>
          </p:txBody>
        </p:sp>
        <p:sp>
          <p:nvSpPr>
            <p:cNvPr id="58" name="TextBox 57"/>
            <p:cNvSpPr txBox="1"/>
            <p:nvPr/>
          </p:nvSpPr>
          <p:spPr>
            <a:xfrm>
              <a:off x="7472739" y="4864014"/>
              <a:ext cx="710585" cy="369332"/>
            </a:xfrm>
            <a:prstGeom prst="rect">
              <a:avLst/>
            </a:prstGeom>
            <a:noFill/>
          </p:spPr>
          <p:txBody>
            <a:bodyPr wrap="square" rtlCol="0">
              <a:spAutoFit/>
            </a:bodyPr>
            <a:lstStyle/>
            <a:p>
              <a:pPr algn="ctr"/>
              <a:r>
                <a:rPr lang="en-US" sz="900">
                  <a:latin typeface="Arial" charset="0"/>
                  <a:ea typeface="Arial" charset="0"/>
                  <a:cs typeface="Arial" charset="0"/>
                </a:rPr>
                <a:t>Company B</a:t>
              </a:r>
              <a:endParaRPr lang="en-US" sz="900" dirty="0">
                <a:latin typeface="Arial" charset="0"/>
                <a:ea typeface="Arial" charset="0"/>
                <a:cs typeface="Arial" charset="0"/>
              </a:endParaRPr>
            </a:p>
          </p:txBody>
        </p:sp>
        <p:sp>
          <p:nvSpPr>
            <p:cNvPr id="59" name="TextBox 58"/>
            <p:cNvSpPr txBox="1"/>
            <p:nvPr/>
          </p:nvSpPr>
          <p:spPr>
            <a:xfrm>
              <a:off x="8065124"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C</a:t>
              </a:r>
            </a:p>
          </p:txBody>
        </p:sp>
        <p:sp>
          <p:nvSpPr>
            <p:cNvPr id="60" name="TextBox 59"/>
            <p:cNvSpPr txBox="1"/>
            <p:nvPr/>
          </p:nvSpPr>
          <p:spPr>
            <a:xfrm>
              <a:off x="6361826" y="2460927"/>
              <a:ext cx="2044575" cy="276999"/>
            </a:xfrm>
            <a:prstGeom prst="rect">
              <a:avLst/>
            </a:prstGeom>
            <a:noFill/>
          </p:spPr>
          <p:txBody>
            <a:bodyPr wrap="square" rtlCol="0">
              <a:spAutoFit/>
            </a:bodyPr>
            <a:lstStyle/>
            <a:p>
              <a:r>
                <a:rPr lang="en-US" sz="1200" dirty="0">
                  <a:latin typeface="Arial" charset="0"/>
                  <a:ea typeface="Arial" charset="0"/>
                  <a:cs typeface="Arial" charset="0"/>
                </a:rPr>
                <a:t>Share of top–10% journals</a:t>
              </a:r>
            </a:p>
          </p:txBody>
        </p:sp>
        <p:grpSp>
          <p:nvGrpSpPr>
            <p:cNvPr id="61" name="Group 60"/>
            <p:cNvGrpSpPr/>
            <p:nvPr/>
          </p:nvGrpSpPr>
          <p:grpSpPr>
            <a:xfrm>
              <a:off x="8984942" y="2961510"/>
              <a:ext cx="2457973" cy="1885328"/>
              <a:chOff x="399292" y="2771961"/>
              <a:chExt cx="2188446" cy="1885328"/>
            </a:xfrm>
          </p:grpSpPr>
          <p:grpSp>
            <p:nvGrpSpPr>
              <p:cNvPr id="62" name="Group 61"/>
              <p:cNvGrpSpPr/>
              <p:nvPr/>
            </p:nvGrpSpPr>
            <p:grpSpPr>
              <a:xfrm>
                <a:off x="514349" y="3100915"/>
                <a:ext cx="1990585" cy="1556374"/>
                <a:chOff x="642937" y="3145051"/>
                <a:chExt cx="1654499" cy="1293599"/>
              </a:xfrm>
            </p:grpSpPr>
            <p:sp>
              <p:nvSpPr>
                <p:cNvPr id="67" name="Rectangle 66"/>
                <p:cNvSpPr/>
                <p:nvPr/>
              </p:nvSpPr>
              <p:spPr>
                <a:xfrm>
                  <a:off x="642937" y="3145051"/>
                  <a:ext cx="377179" cy="12935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068710" y="4064437"/>
                  <a:ext cx="377179" cy="374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494483" y="4064436"/>
                  <a:ext cx="377179" cy="3742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920257" y="4296224"/>
                  <a:ext cx="377179" cy="1424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399292" y="2771961"/>
                <a:ext cx="683911" cy="338554"/>
              </a:xfrm>
              <a:prstGeom prst="rect">
                <a:avLst/>
              </a:prstGeom>
              <a:noFill/>
            </p:spPr>
            <p:txBody>
              <a:bodyPr wrap="square" rtlCol="0">
                <a:spAutoFit/>
              </a:bodyPr>
              <a:lstStyle/>
              <a:p>
                <a:pPr algn="ctr"/>
                <a:r>
                  <a:rPr lang="en-US" sz="1600" b="1" dirty="0">
                    <a:latin typeface="Arial" charset="0"/>
                    <a:ea typeface="Arial" charset="0"/>
                    <a:cs typeface="Arial" charset="0"/>
                  </a:rPr>
                  <a:t>75</a:t>
                </a:r>
              </a:p>
            </p:txBody>
          </p:sp>
          <p:sp>
            <p:nvSpPr>
              <p:cNvPr id="64" name="TextBox 63"/>
              <p:cNvSpPr txBox="1"/>
              <p:nvPr/>
            </p:nvSpPr>
            <p:spPr>
              <a:xfrm>
                <a:off x="941490" y="3868818"/>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27</a:t>
                </a:r>
              </a:p>
            </p:txBody>
          </p:sp>
          <p:sp>
            <p:nvSpPr>
              <p:cNvPr id="65" name="TextBox 64"/>
              <p:cNvSpPr txBox="1"/>
              <p:nvPr/>
            </p:nvSpPr>
            <p:spPr>
              <a:xfrm>
                <a:off x="1454044" y="3867612"/>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27</a:t>
                </a:r>
              </a:p>
            </p:txBody>
          </p:sp>
          <p:sp>
            <p:nvSpPr>
              <p:cNvPr id="66" name="TextBox 65"/>
              <p:cNvSpPr txBox="1"/>
              <p:nvPr/>
            </p:nvSpPr>
            <p:spPr>
              <a:xfrm>
                <a:off x="1974492" y="4130203"/>
                <a:ext cx="613246" cy="338554"/>
              </a:xfrm>
              <a:prstGeom prst="rect">
                <a:avLst/>
              </a:prstGeom>
              <a:noFill/>
            </p:spPr>
            <p:txBody>
              <a:bodyPr wrap="square" rtlCol="0">
                <a:spAutoFit/>
              </a:bodyPr>
              <a:lstStyle/>
              <a:p>
                <a:pPr algn="ctr"/>
                <a:r>
                  <a:rPr lang="en-US" sz="1600" b="1" dirty="0">
                    <a:latin typeface="Arial" charset="0"/>
                    <a:ea typeface="Arial" charset="0"/>
                    <a:cs typeface="Arial" charset="0"/>
                  </a:rPr>
                  <a:t>10</a:t>
                </a:r>
              </a:p>
            </p:txBody>
          </p:sp>
        </p:grpSp>
        <p:sp>
          <p:nvSpPr>
            <p:cNvPr id="71" name="TextBox 70"/>
            <p:cNvSpPr txBox="1"/>
            <p:nvPr/>
          </p:nvSpPr>
          <p:spPr>
            <a:xfrm>
              <a:off x="9032043" y="4846838"/>
              <a:ext cx="675803" cy="246221"/>
            </a:xfrm>
            <a:prstGeom prst="rect">
              <a:avLst/>
            </a:prstGeom>
            <a:noFill/>
          </p:spPr>
          <p:txBody>
            <a:bodyPr wrap="square" rtlCol="0">
              <a:spAutoFit/>
            </a:bodyPr>
            <a:lstStyle/>
            <a:p>
              <a:pPr algn="ctr"/>
              <a:r>
                <a:rPr lang="en-US" sz="1000" dirty="0">
                  <a:latin typeface="Arial" charset="0"/>
                  <a:ea typeface="Arial" charset="0"/>
                  <a:cs typeface="Arial" charset="0"/>
                </a:rPr>
                <a:t>Elsevier</a:t>
              </a:r>
            </a:p>
          </p:txBody>
        </p:sp>
        <p:sp>
          <p:nvSpPr>
            <p:cNvPr id="72" name="TextBox 71"/>
            <p:cNvSpPr txBox="1"/>
            <p:nvPr/>
          </p:nvSpPr>
          <p:spPr>
            <a:xfrm>
              <a:off x="9582811"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A</a:t>
              </a:r>
            </a:p>
          </p:txBody>
        </p:sp>
        <p:sp>
          <p:nvSpPr>
            <p:cNvPr id="73" name="TextBox 72"/>
            <p:cNvSpPr txBox="1"/>
            <p:nvPr/>
          </p:nvSpPr>
          <p:spPr>
            <a:xfrm>
              <a:off x="10142956" y="4864014"/>
              <a:ext cx="710585" cy="369332"/>
            </a:xfrm>
            <a:prstGeom prst="rect">
              <a:avLst/>
            </a:prstGeom>
            <a:noFill/>
          </p:spPr>
          <p:txBody>
            <a:bodyPr wrap="square" rtlCol="0">
              <a:spAutoFit/>
            </a:bodyPr>
            <a:lstStyle/>
            <a:p>
              <a:pPr algn="ctr"/>
              <a:r>
                <a:rPr lang="en-US" sz="900">
                  <a:latin typeface="Arial" charset="0"/>
                  <a:ea typeface="Arial" charset="0"/>
                  <a:cs typeface="Arial" charset="0"/>
                </a:rPr>
                <a:t>Company B</a:t>
              </a:r>
              <a:endParaRPr lang="en-US" sz="900" dirty="0">
                <a:latin typeface="Arial" charset="0"/>
                <a:ea typeface="Arial" charset="0"/>
                <a:cs typeface="Arial" charset="0"/>
              </a:endParaRPr>
            </a:p>
          </p:txBody>
        </p:sp>
        <p:sp>
          <p:nvSpPr>
            <p:cNvPr id="74" name="TextBox 73"/>
            <p:cNvSpPr txBox="1"/>
            <p:nvPr/>
          </p:nvSpPr>
          <p:spPr>
            <a:xfrm>
              <a:off x="10735341" y="4864014"/>
              <a:ext cx="710585" cy="369332"/>
            </a:xfrm>
            <a:prstGeom prst="rect">
              <a:avLst/>
            </a:prstGeom>
            <a:noFill/>
          </p:spPr>
          <p:txBody>
            <a:bodyPr wrap="square" rtlCol="0">
              <a:spAutoFit/>
            </a:bodyPr>
            <a:lstStyle/>
            <a:p>
              <a:pPr algn="ctr"/>
              <a:r>
                <a:rPr lang="en-US" sz="900" dirty="0">
                  <a:latin typeface="Arial" charset="0"/>
                  <a:ea typeface="Arial" charset="0"/>
                  <a:cs typeface="Arial" charset="0"/>
                </a:rPr>
                <a:t>Company C</a:t>
              </a:r>
            </a:p>
          </p:txBody>
        </p:sp>
        <p:sp>
          <p:nvSpPr>
            <p:cNvPr id="75" name="TextBox 74"/>
            <p:cNvSpPr txBox="1"/>
            <p:nvPr/>
          </p:nvSpPr>
          <p:spPr>
            <a:xfrm>
              <a:off x="9032043" y="2460927"/>
              <a:ext cx="2044575" cy="461665"/>
            </a:xfrm>
            <a:prstGeom prst="rect">
              <a:avLst/>
            </a:prstGeom>
            <a:noFill/>
          </p:spPr>
          <p:txBody>
            <a:bodyPr wrap="square" rtlCol="0">
              <a:spAutoFit/>
            </a:bodyPr>
            <a:lstStyle/>
            <a:p>
              <a:r>
                <a:rPr lang="en-US" sz="1200" dirty="0">
                  <a:latin typeface="Arial" charset="0"/>
                  <a:ea typeface="Arial" charset="0"/>
                  <a:cs typeface="Arial" charset="0"/>
                </a:rPr>
                <a:t>Subjects with top rank</a:t>
              </a:r>
            </a:p>
            <a:p>
              <a:r>
                <a:rPr lang="en-US" sz="1200" dirty="0">
                  <a:latin typeface="Arial" charset="0"/>
                  <a:ea typeface="Arial" charset="0"/>
                  <a:cs typeface="Arial" charset="0"/>
                </a:rPr>
                <a:t>(Journal Citation Reports)</a:t>
              </a:r>
            </a:p>
          </p:txBody>
        </p:sp>
        <p:cxnSp>
          <p:nvCxnSpPr>
            <p:cNvPr id="77" name="Straight Connector 76"/>
            <p:cNvCxnSpPr/>
            <p:nvPr/>
          </p:nvCxnSpPr>
          <p:spPr>
            <a:xfrm>
              <a:off x="6020474" y="1558060"/>
              <a:ext cx="0" cy="500739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6" name="Rectangle 75">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72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0"/>
          <p:cNvGraphicFramePr>
            <a:graphicFrameLocks/>
          </p:cNvGraphicFramePr>
          <p:nvPr>
            <p:custDataLst>
              <p:tags r:id="rId1"/>
            </p:custDataLst>
            <p:extLst/>
          </p:nvPr>
        </p:nvGraphicFramePr>
        <p:xfrm>
          <a:off x="1089921" y="2531227"/>
          <a:ext cx="2732441" cy="2710851"/>
        </p:xfrm>
        <a:graphic>
          <a:graphicData uri="http://schemas.openxmlformats.org/drawingml/2006/chart">
            <c:chart xmlns:c="http://schemas.openxmlformats.org/drawingml/2006/chart" xmlns:r="http://schemas.openxmlformats.org/officeDocument/2006/relationships" r:id="rId16"/>
          </a:graphicData>
        </a:graphic>
      </p:graphicFrame>
      <p:sp>
        <p:nvSpPr>
          <p:cNvPr id="5" name="Text Placeholder 94"/>
          <p:cNvSpPr>
            <a:spLocks noGrp="1"/>
          </p:cNvSpPr>
          <p:nvPr>
            <p:custDataLst>
              <p:tags r:id="rId2"/>
            </p:custDataLst>
          </p:nvPr>
        </p:nvSpPr>
        <p:spPr bwMode="gray">
          <a:xfrm>
            <a:off x="1267780" y="3845167"/>
            <a:ext cx="463550" cy="244475"/>
          </a:xfrm>
          <a:prstGeom prst="rect">
            <a:avLst/>
          </a:prstGeom>
          <a:noFill/>
          <a:extLst>
            <a:ext uri="{909E8E84-426E-40DD-AFC4-6F175D3DCCD1}">
              <a14:hiddenFill xmlns:a14="http://schemas.microsoft.com/office/drawing/2010/main">
                <a:solidFill>
                  <a:scrgbClr r="0" g="0" b="0"/>
                </a:solidFill>
              </a14:hiddenFill>
            </a:ext>
          </a:extLst>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400" b="1" dirty="0">
                <a:latin typeface="Calibri" panose="020F0502020204030204" pitchFamily="34" charset="0"/>
                <a:cs typeface="Calibri" panose="020F0502020204030204" pitchFamily="34" charset="0"/>
                <a:sym typeface="Arial"/>
              </a:rPr>
              <a:t>60%</a:t>
            </a:r>
          </a:p>
        </p:txBody>
      </p:sp>
      <p:sp>
        <p:nvSpPr>
          <p:cNvPr id="6" name="Text Placeholder 5"/>
          <p:cNvSpPr>
            <a:spLocks noGrp="1"/>
          </p:cNvSpPr>
          <p:nvPr>
            <p:custDataLst>
              <p:tags r:id="rId3"/>
            </p:custDataLst>
          </p:nvPr>
        </p:nvSpPr>
        <p:spPr bwMode="gray">
          <a:xfrm>
            <a:off x="2966118" y="4519626"/>
            <a:ext cx="350838" cy="244475"/>
          </a:xfrm>
          <a:prstGeom prst="rect">
            <a:avLst/>
          </a:prstGeom>
          <a:noFill/>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400" b="1" dirty="0">
                <a:solidFill>
                  <a:schemeClr val="bg1"/>
                </a:solidFill>
                <a:latin typeface="Calibri" panose="020F0502020204030204" pitchFamily="34" charset="0"/>
                <a:cs typeface="Calibri" panose="020F0502020204030204" pitchFamily="34" charset="0"/>
                <a:sym typeface="Arial"/>
              </a:rPr>
              <a:t>4%</a:t>
            </a:r>
          </a:p>
        </p:txBody>
      </p:sp>
      <p:sp>
        <p:nvSpPr>
          <p:cNvPr id="7" name="Text Placeholder 93"/>
          <p:cNvSpPr>
            <a:spLocks noGrp="1"/>
          </p:cNvSpPr>
          <p:nvPr>
            <p:custDataLst>
              <p:tags r:id="rId4"/>
            </p:custDataLst>
          </p:nvPr>
        </p:nvSpPr>
        <p:spPr bwMode="gray">
          <a:xfrm>
            <a:off x="3141537" y="4254243"/>
            <a:ext cx="350838" cy="244475"/>
          </a:xfrm>
          <a:prstGeom prst="rect">
            <a:avLst/>
          </a:prstGeom>
          <a:noFill/>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400" b="1" dirty="0">
                <a:solidFill>
                  <a:schemeClr val="bg1"/>
                </a:solidFill>
                <a:latin typeface="Calibri" panose="020F0502020204030204" pitchFamily="34" charset="0"/>
                <a:cs typeface="Calibri" panose="020F0502020204030204" pitchFamily="34" charset="0"/>
                <a:sym typeface="Arial"/>
              </a:rPr>
              <a:t>6%</a:t>
            </a:r>
          </a:p>
        </p:txBody>
      </p:sp>
      <p:sp>
        <p:nvSpPr>
          <p:cNvPr id="8" name="Text Placeholder 88"/>
          <p:cNvSpPr>
            <a:spLocks noGrp="1"/>
          </p:cNvSpPr>
          <p:nvPr>
            <p:custDataLst>
              <p:tags r:id="rId5"/>
            </p:custDataLst>
          </p:nvPr>
        </p:nvSpPr>
        <p:spPr bwMode="gray">
          <a:xfrm>
            <a:off x="3164152" y="3709673"/>
            <a:ext cx="463550" cy="244475"/>
          </a:xfrm>
          <a:prstGeom prst="rect">
            <a:avLst/>
          </a:prstGeom>
          <a:noFill/>
          <a:extLst>
            <a:ext uri="{909E8E84-426E-40DD-AFC4-6F175D3DCCD1}">
              <a14:hiddenFill xmlns:a14="http://schemas.microsoft.com/office/drawing/2010/main">
                <a:solidFill>
                  <a:scrgbClr r="0" g="0" b="0"/>
                </a:solidFill>
              </a14:hiddenFill>
            </a:ext>
          </a:extLst>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400" b="1" dirty="0">
                <a:solidFill>
                  <a:schemeClr val="bg1"/>
                </a:solidFill>
                <a:latin typeface="Calibri" panose="020F0502020204030204" pitchFamily="34" charset="0"/>
                <a:cs typeface="Calibri" panose="020F0502020204030204" pitchFamily="34" charset="0"/>
                <a:sym typeface="Arial"/>
              </a:rPr>
              <a:t>13%</a:t>
            </a:r>
          </a:p>
        </p:txBody>
      </p:sp>
      <p:sp>
        <p:nvSpPr>
          <p:cNvPr id="9" name="Text Placeholder 87"/>
          <p:cNvSpPr>
            <a:spLocks noGrp="1"/>
          </p:cNvSpPr>
          <p:nvPr/>
        </p:nvSpPr>
        <p:spPr bwMode="gray">
          <a:xfrm>
            <a:off x="2657892" y="2954098"/>
            <a:ext cx="463550" cy="244475"/>
          </a:xfrm>
          <a:prstGeom prst="rect">
            <a:avLst/>
          </a:prstGeom>
          <a:noFill/>
          <a:extLst>
            <a:ext uri="{909E8E84-426E-40DD-AFC4-6F175D3DCCD1}">
              <a14:hiddenFill xmlns:a14="http://schemas.microsoft.com/office/drawing/2010/main">
                <a:solidFill>
                  <a:scrgbClr r="0" g="0" b="0"/>
                </a:solidFill>
              </a14:hiddenFill>
            </a:ext>
          </a:extLst>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400" b="1" dirty="0">
                <a:solidFill>
                  <a:schemeClr val="bg1"/>
                </a:solidFill>
                <a:latin typeface="Calibri" panose="020F0502020204030204" pitchFamily="34" charset="0"/>
                <a:cs typeface="Calibri" panose="020F0502020204030204" pitchFamily="34" charset="0"/>
                <a:sym typeface="Arial"/>
              </a:rPr>
              <a:t>17%</a:t>
            </a:r>
          </a:p>
        </p:txBody>
      </p:sp>
      <p:sp>
        <p:nvSpPr>
          <p:cNvPr id="15" name="Text Placeholder 96"/>
          <p:cNvSpPr>
            <a:spLocks noGrp="1"/>
          </p:cNvSpPr>
          <p:nvPr>
            <p:custDataLst>
              <p:tags r:id="rId6"/>
            </p:custDataLst>
          </p:nvPr>
        </p:nvSpPr>
        <p:spPr bwMode="auto">
          <a:xfrm>
            <a:off x="500403" y="4075287"/>
            <a:ext cx="315913" cy="152400"/>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563E0C70-E859-4A18-841B-0A2A2C4DDB53}" type="datetime'Ot''''''''''''''''''''h''''''''''er'''''''''">
              <a:rPr lang="en-US" sz="1400">
                <a:latin typeface="Calibri" panose="020F0502020204030204" pitchFamily="34" charset="0"/>
                <a:cs typeface="Calibri" panose="020F0502020204030204" pitchFamily="34" charset="0"/>
                <a:sym typeface="Arial"/>
              </a:rPr>
              <a:pPr marL="0" indent="0">
                <a:spcBef>
                  <a:spcPct val="0"/>
                </a:spcBef>
                <a:spcAft>
                  <a:spcPct val="0"/>
                </a:spcAft>
                <a:buNone/>
              </a:pPr>
              <a:t>Other</a:t>
            </a:fld>
            <a:endParaRPr lang="en-US" sz="1400" dirty="0">
              <a:latin typeface="Calibri" panose="020F0502020204030204" pitchFamily="34" charset="0"/>
              <a:cs typeface="Calibri" panose="020F0502020204030204" pitchFamily="34" charset="0"/>
              <a:sym typeface="Arial"/>
            </a:endParaRPr>
          </a:p>
        </p:txBody>
      </p:sp>
      <p:sp>
        <p:nvSpPr>
          <p:cNvPr id="16" name="Text Placeholder 3"/>
          <p:cNvSpPr>
            <a:spLocks noGrp="1"/>
          </p:cNvSpPr>
          <p:nvPr>
            <p:custDataLst>
              <p:tags r:id="rId7"/>
            </p:custDataLst>
          </p:nvPr>
        </p:nvSpPr>
        <p:spPr bwMode="auto">
          <a:xfrm>
            <a:off x="3526380" y="4940058"/>
            <a:ext cx="922338" cy="152400"/>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r>
              <a:rPr lang="en-US" sz="1400" dirty="0">
                <a:latin typeface="Calibri" panose="020F0502020204030204" pitchFamily="34" charset="0"/>
                <a:cs typeface="Calibri" panose="020F0502020204030204" pitchFamily="34" charset="0"/>
                <a:sym typeface="Arial"/>
              </a:rPr>
              <a:t>Company C</a:t>
            </a:r>
          </a:p>
        </p:txBody>
      </p:sp>
      <p:sp>
        <p:nvSpPr>
          <p:cNvPr id="17" name="Text Placeholder 95"/>
          <p:cNvSpPr>
            <a:spLocks noGrp="1"/>
          </p:cNvSpPr>
          <p:nvPr>
            <p:custDataLst>
              <p:tags r:id="rId8"/>
            </p:custDataLst>
          </p:nvPr>
        </p:nvSpPr>
        <p:spPr bwMode="auto">
          <a:xfrm>
            <a:off x="3813886" y="4519626"/>
            <a:ext cx="882650" cy="152400"/>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r>
              <a:rPr lang="en-US" sz="1400" dirty="0">
                <a:solidFill>
                  <a:schemeClr val="accent4">
                    <a:lumMod val="60000"/>
                    <a:lumOff val="40000"/>
                  </a:schemeClr>
                </a:solidFill>
                <a:latin typeface="Calibri" panose="020F0502020204030204" pitchFamily="34" charset="0"/>
                <a:cs typeface="Calibri" panose="020F0502020204030204" pitchFamily="34" charset="0"/>
                <a:sym typeface="Arial"/>
              </a:rPr>
              <a:t>Company B</a:t>
            </a:r>
          </a:p>
        </p:txBody>
      </p:sp>
      <p:sp>
        <p:nvSpPr>
          <p:cNvPr id="18" name="Text Placeholder 91"/>
          <p:cNvSpPr>
            <a:spLocks noGrp="1"/>
          </p:cNvSpPr>
          <p:nvPr>
            <p:custDataLst>
              <p:tags r:id="rId9"/>
            </p:custDataLst>
          </p:nvPr>
        </p:nvSpPr>
        <p:spPr bwMode="auto">
          <a:xfrm>
            <a:off x="3975274" y="3724032"/>
            <a:ext cx="1193800" cy="152400"/>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r>
              <a:rPr lang="en-US" sz="1400" dirty="0">
                <a:solidFill>
                  <a:schemeClr val="accent4"/>
                </a:solidFill>
                <a:latin typeface="Calibri" panose="020F0502020204030204" pitchFamily="34" charset="0"/>
                <a:cs typeface="Calibri" panose="020F0502020204030204" pitchFamily="34" charset="0"/>
                <a:sym typeface="Arial"/>
              </a:rPr>
              <a:t>Company A</a:t>
            </a:r>
          </a:p>
        </p:txBody>
      </p:sp>
      <p:sp>
        <p:nvSpPr>
          <p:cNvPr id="19" name="Text Placeholder 90"/>
          <p:cNvSpPr>
            <a:spLocks noGrp="1"/>
          </p:cNvSpPr>
          <p:nvPr>
            <p:custDataLst>
              <p:tags r:id="rId10"/>
            </p:custDataLst>
          </p:nvPr>
        </p:nvSpPr>
        <p:spPr bwMode="auto">
          <a:xfrm>
            <a:off x="3447968" y="2606418"/>
            <a:ext cx="450850" cy="152400"/>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spcBef>
                <a:spcPct val="0"/>
              </a:spcBef>
              <a:spcAft>
                <a:spcPct val="0"/>
              </a:spcAft>
              <a:buNone/>
            </a:pPr>
            <a:fld id="{71F41596-EFD0-4FFC-8AB1-A46E864FFD73}" type="datetime'E''''''l''s''e''v''''''''''''''''''''''''''''''''''i''e''''r'">
              <a:rPr lang="en-US" sz="1400">
                <a:solidFill>
                  <a:schemeClr val="tx2"/>
                </a:solidFill>
                <a:latin typeface="Calibri" panose="020F0502020204030204" pitchFamily="34" charset="0"/>
                <a:cs typeface="Calibri" panose="020F0502020204030204" pitchFamily="34" charset="0"/>
                <a:sym typeface="Arial"/>
              </a:rPr>
              <a:pPr/>
              <a:t>Elsevier</a:t>
            </a:fld>
            <a:endParaRPr lang="en-US" sz="1400" dirty="0">
              <a:solidFill>
                <a:schemeClr val="tx2"/>
              </a:solidFill>
              <a:latin typeface="Calibri" panose="020F0502020204030204" pitchFamily="34" charset="0"/>
              <a:cs typeface="Calibri" panose="020F0502020204030204" pitchFamily="34" charset="0"/>
              <a:sym typeface="Arial"/>
            </a:endParaRPr>
          </a:p>
        </p:txBody>
      </p:sp>
      <p:graphicFrame>
        <p:nvGraphicFramePr>
          <p:cNvPr id="20" name="Object 44"/>
          <p:cNvGraphicFramePr>
            <a:graphicFrameLocks/>
          </p:cNvGraphicFramePr>
          <p:nvPr>
            <p:custDataLst>
              <p:tags r:id="rId11"/>
            </p:custDataLst>
            <p:extLst/>
          </p:nvPr>
        </p:nvGraphicFramePr>
        <p:xfrm>
          <a:off x="9248419" y="1736081"/>
          <a:ext cx="990000" cy="990000"/>
        </p:xfrm>
        <a:graphic>
          <a:graphicData uri="http://schemas.openxmlformats.org/drawingml/2006/chart">
            <c:chart xmlns:c="http://schemas.openxmlformats.org/drawingml/2006/chart" xmlns:r="http://schemas.openxmlformats.org/officeDocument/2006/relationships" r:id="rId17"/>
          </a:graphicData>
        </a:graphic>
      </p:graphicFrame>
      <p:sp>
        <p:nvSpPr>
          <p:cNvPr id="22" name="Rectangle 21"/>
          <p:cNvSpPr/>
          <p:nvPr/>
        </p:nvSpPr>
        <p:spPr>
          <a:xfrm>
            <a:off x="8225320" y="1883936"/>
            <a:ext cx="1030591" cy="646331"/>
          </a:xfrm>
          <a:prstGeom prst="rect">
            <a:avLst/>
          </a:prstGeom>
        </p:spPr>
        <p:txBody>
          <a:bodyPr wrap="square">
            <a:spAutoFit/>
          </a:bodyPr>
          <a:lstStyle/>
          <a:p>
            <a:pPr algn="r"/>
            <a:r>
              <a:rPr lang="en-US" sz="1200" b="1" dirty="0">
                <a:solidFill>
                  <a:schemeClr val="accent4"/>
                </a:solidFill>
                <a:latin typeface="Arial" charset="0"/>
                <a:ea typeface="Arial" charset="0"/>
                <a:cs typeface="Arial" charset="0"/>
              </a:rPr>
              <a:t>Top 10% </a:t>
            </a:r>
            <a:r>
              <a:rPr lang="en-US" sz="1200" dirty="0">
                <a:latin typeface="Arial" charset="0"/>
                <a:ea typeface="Arial" charset="0"/>
                <a:cs typeface="Arial" charset="0"/>
              </a:rPr>
              <a:t>journal FWCI tier</a:t>
            </a:r>
          </a:p>
        </p:txBody>
      </p:sp>
      <p:sp>
        <p:nvSpPr>
          <p:cNvPr id="23" name="Rectangle 22"/>
          <p:cNvSpPr/>
          <p:nvPr/>
        </p:nvSpPr>
        <p:spPr>
          <a:xfrm>
            <a:off x="7769034" y="2901517"/>
            <a:ext cx="902531" cy="646331"/>
          </a:xfrm>
          <a:prstGeom prst="rect">
            <a:avLst/>
          </a:prstGeom>
        </p:spPr>
        <p:txBody>
          <a:bodyPr wrap="square">
            <a:spAutoFit/>
          </a:bodyPr>
          <a:lstStyle/>
          <a:p>
            <a:pPr algn="r"/>
            <a:r>
              <a:rPr lang="en-US" sz="1200" b="1" dirty="0">
                <a:solidFill>
                  <a:schemeClr val="accent4"/>
                </a:solidFill>
                <a:latin typeface="Arial" charset="0"/>
                <a:ea typeface="Arial" charset="0"/>
                <a:cs typeface="Arial" charset="0"/>
              </a:rPr>
              <a:t>10-25% </a:t>
            </a:r>
            <a:r>
              <a:rPr lang="en-US" sz="1200" dirty="0">
                <a:latin typeface="Arial" charset="0"/>
                <a:ea typeface="Arial" charset="0"/>
                <a:cs typeface="Arial" charset="0"/>
              </a:rPr>
              <a:t>journal FWCI tier</a:t>
            </a:r>
          </a:p>
        </p:txBody>
      </p:sp>
      <p:sp>
        <p:nvSpPr>
          <p:cNvPr id="24" name="Rectangle 23"/>
          <p:cNvSpPr/>
          <p:nvPr/>
        </p:nvSpPr>
        <p:spPr>
          <a:xfrm>
            <a:off x="6142575" y="5029768"/>
            <a:ext cx="1147010" cy="646331"/>
          </a:xfrm>
          <a:prstGeom prst="rect">
            <a:avLst/>
          </a:prstGeom>
        </p:spPr>
        <p:txBody>
          <a:bodyPr wrap="square">
            <a:spAutoFit/>
          </a:bodyPr>
          <a:lstStyle/>
          <a:p>
            <a:pPr algn="r"/>
            <a:r>
              <a:rPr lang="en-US" sz="1200" b="1" dirty="0">
                <a:solidFill>
                  <a:schemeClr val="accent4"/>
                </a:solidFill>
                <a:latin typeface="Arial" charset="0"/>
                <a:ea typeface="Arial" charset="0"/>
                <a:cs typeface="Arial" charset="0"/>
              </a:rPr>
              <a:t>Bottom 50% </a:t>
            </a:r>
            <a:r>
              <a:rPr lang="en-US" sz="1200" dirty="0">
                <a:latin typeface="Arial" charset="0"/>
                <a:ea typeface="Arial" charset="0"/>
                <a:cs typeface="Arial" charset="0"/>
              </a:rPr>
              <a:t>journal </a:t>
            </a:r>
            <a:br>
              <a:rPr lang="en-US" sz="1200" dirty="0">
                <a:latin typeface="Arial" charset="0"/>
                <a:ea typeface="Arial" charset="0"/>
                <a:cs typeface="Arial" charset="0"/>
              </a:rPr>
            </a:br>
            <a:r>
              <a:rPr lang="en-US" sz="1200" dirty="0">
                <a:latin typeface="Arial" charset="0"/>
                <a:ea typeface="Arial" charset="0"/>
                <a:cs typeface="Arial" charset="0"/>
              </a:rPr>
              <a:t>FWCI tier</a:t>
            </a:r>
          </a:p>
        </p:txBody>
      </p:sp>
      <p:graphicFrame>
        <p:nvGraphicFramePr>
          <p:cNvPr id="25" name="Object 65"/>
          <p:cNvGraphicFramePr>
            <a:graphicFrameLocks/>
          </p:cNvGraphicFramePr>
          <p:nvPr>
            <p:custDataLst>
              <p:tags r:id="rId12"/>
            </p:custDataLst>
            <p:extLst/>
          </p:nvPr>
        </p:nvGraphicFramePr>
        <p:xfrm>
          <a:off x="8626362" y="2746196"/>
          <a:ext cx="990000" cy="99000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26" name="Object 71"/>
          <p:cNvGraphicFramePr>
            <a:graphicFrameLocks/>
          </p:cNvGraphicFramePr>
          <p:nvPr>
            <p:extLst/>
          </p:nvPr>
        </p:nvGraphicFramePr>
        <p:xfrm>
          <a:off x="7949323" y="3814076"/>
          <a:ext cx="990000" cy="990000"/>
        </p:xfrm>
        <a:graphic>
          <a:graphicData uri="http://schemas.openxmlformats.org/drawingml/2006/chart">
            <c:chart xmlns:c="http://schemas.openxmlformats.org/drawingml/2006/chart" xmlns:r="http://schemas.openxmlformats.org/officeDocument/2006/relationships" r:id="rId19"/>
          </a:graphicData>
        </a:graphic>
      </p:graphicFrame>
      <p:sp>
        <p:nvSpPr>
          <p:cNvPr id="27" name="Rectangle 26"/>
          <p:cNvSpPr/>
          <p:nvPr/>
        </p:nvSpPr>
        <p:spPr>
          <a:xfrm>
            <a:off x="1953044" y="3566712"/>
            <a:ext cx="952420" cy="584775"/>
          </a:xfrm>
          <a:prstGeom prst="rect">
            <a:avLst/>
          </a:prstGeom>
        </p:spPr>
        <p:txBody>
          <a:bodyPr wrap="square">
            <a:spAutoFit/>
          </a:bodyPr>
          <a:lstStyle/>
          <a:p>
            <a:pPr algn="ctr"/>
            <a:r>
              <a:rPr lang="en-US" sz="1600" b="1">
                <a:latin typeface="Calibri" panose="020F0502020204030204" pitchFamily="34" charset="0"/>
                <a:cs typeface="Calibri" panose="020F0502020204030204" pitchFamily="34" charset="0"/>
              </a:rPr>
              <a:t>Total </a:t>
            </a:r>
            <a:br>
              <a:rPr lang="en-US" sz="1600" b="1">
                <a:latin typeface="Calibri" panose="020F0502020204030204" pitchFamily="34" charset="0"/>
                <a:cs typeface="Calibri" panose="020F0502020204030204" pitchFamily="34" charset="0"/>
              </a:rPr>
            </a:br>
            <a:r>
              <a:rPr lang="en-US" sz="1600" b="1">
                <a:latin typeface="Calibri" panose="020F0502020204030204" pitchFamily="34" charset="0"/>
                <a:cs typeface="Calibri" panose="020F0502020204030204" pitchFamily="34" charset="0"/>
              </a:rPr>
              <a:t>market</a:t>
            </a:r>
            <a:endParaRPr lang="en-US" sz="1600" b="1" dirty="0">
              <a:latin typeface="Calibri" panose="020F0502020204030204" pitchFamily="34" charset="0"/>
              <a:cs typeface="Calibri" panose="020F0502020204030204" pitchFamily="34" charset="0"/>
            </a:endParaRPr>
          </a:p>
        </p:txBody>
      </p:sp>
      <p:sp>
        <p:nvSpPr>
          <p:cNvPr id="28" name="TextBox 27"/>
          <p:cNvSpPr txBox="1"/>
          <p:nvPr/>
        </p:nvSpPr>
        <p:spPr>
          <a:xfrm>
            <a:off x="10489997" y="2102443"/>
            <a:ext cx="1169894" cy="461665"/>
          </a:xfrm>
          <a:prstGeom prst="rect">
            <a:avLst/>
          </a:prstGeom>
          <a:noFill/>
        </p:spPr>
        <p:txBody>
          <a:bodyPr wrap="square" rtlCol="0">
            <a:spAutoFit/>
          </a:bodyPr>
          <a:lstStyle/>
          <a:p>
            <a:pPr algn="ctr"/>
            <a:r>
              <a:rPr lang="en-GB" sz="1200" dirty="0">
                <a:solidFill>
                  <a:schemeClr val="bg2"/>
                </a:solidFill>
                <a:latin typeface="Arial" charset="0"/>
                <a:ea typeface="Arial" charset="0"/>
                <a:cs typeface="Arial" charset="0"/>
              </a:rPr>
              <a:t>    Higher</a:t>
            </a:r>
            <a:br>
              <a:rPr lang="en-GB" sz="1200" dirty="0">
                <a:solidFill>
                  <a:schemeClr val="bg2"/>
                </a:solidFill>
                <a:latin typeface="Arial" charset="0"/>
                <a:ea typeface="Arial" charset="0"/>
                <a:cs typeface="Arial" charset="0"/>
              </a:rPr>
            </a:br>
            <a:r>
              <a:rPr lang="en-GB" sz="1200" dirty="0">
                <a:solidFill>
                  <a:schemeClr val="bg2"/>
                </a:solidFill>
                <a:latin typeface="Arial" charset="0"/>
                <a:ea typeface="Arial" charset="0"/>
                <a:cs typeface="Arial" charset="0"/>
              </a:rPr>
              <a:t>quality</a:t>
            </a:r>
            <a:endParaRPr lang="en-US" sz="1200" dirty="0">
              <a:solidFill>
                <a:schemeClr val="bg2"/>
              </a:solidFill>
              <a:latin typeface="Arial" charset="0"/>
              <a:ea typeface="Arial" charset="0"/>
              <a:cs typeface="Arial" charset="0"/>
            </a:endParaRPr>
          </a:p>
        </p:txBody>
      </p:sp>
      <p:sp>
        <p:nvSpPr>
          <p:cNvPr id="29" name="TextBox 28"/>
          <p:cNvSpPr txBox="1"/>
          <p:nvPr/>
        </p:nvSpPr>
        <p:spPr>
          <a:xfrm>
            <a:off x="8585229" y="5307461"/>
            <a:ext cx="1037042" cy="461665"/>
          </a:xfrm>
          <a:prstGeom prst="rect">
            <a:avLst/>
          </a:prstGeom>
          <a:noFill/>
        </p:spPr>
        <p:txBody>
          <a:bodyPr wrap="square" rtlCol="0">
            <a:spAutoFit/>
          </a:bodyPr>
          <a:lstStyle/>
          <a:p>
            <a:pPr algn="ctr"/>
            <a:r>
              <a:rPr lang="en-GB" sz="1200" dirty="0">
                <a:solidFill>
                  <a:schemeClr val="bg2"/>
                </a:solidFill>
                <a:latin typeface="Arial" charset="0"/>
                <a:ea typeface="Arial" charset="0"/>
                <a:cs typeface="Arial" charset="0"/>
              </a:rPr>
              <a:t>    Lower quality</a:t>
            </a:r>
            <a:endParaRPr lang="en-US" sz="1200" dirty="0">
              <a:solidFill>
                <a:schemeClr val="bg2"/>
              </a:solidFill>
              <a:latin typeface="Arial" charset="0"/>
              <a:ea typeface="Arial" charset="0"/>
              <a:cs typeface="Arial" charset="0"/>
            </a:endParaRPr>
          </a:p>
        </p:txBody>
      </p:sp>
      <p:sp>
        <p:nvSpPr>
          <p:cNvPr id="30" name="Down Arrow 4"/>
          <p:cNvSpPr/>
          <p:nvPr/>
        </p:nvSpPr>
        <p:spPr>
          <a:xfrm rot="1909557" flipV="1">
            <a:off x="9706284" y="1823899"/>
            <a:ext cx="113665" cy="4104065"/>
          </a:xfrm>
          <a:prstGeom prst="downArrow">
            <a:avLst>
              <a:gd name="adj1" fmla="val 50000"/>
              <a:gd name="adj2" fmla="val 102689"/>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accent6">
                  <a:lumMod val="50000"/>
                </a:schemeClr>
              </a:solidFill>
            </a:endParaRPr>
          </a:p>
        </p:txBody>
      </p:sp>
      <p:sp>
        <p:nvSpPr>
          <p:cNvPr id="31" name="Title 1">
            <a:extLst/>
          </p:cNvPr>
          <p:cNvSpPr txBox="1">
            <a:spLocks/>
          </p:cNvSpPr>
          <p:nvPr/>
        </p:nvSpPr>
        <p:spPr>
          <a:xfrm>
            <a:off x="254968" y="647043"/>
            <a:ext cx="9843188" cy="70159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pPr>
              <a:spcAft>
                <a:spcPts val="600"/>
              </a:spcAft>
            </a:pPr>
            <a:r>
              <a:rPr lang="en-GB" sz="2400" dirty="0"/>
              <a:t>Top quality content regardless of discipline, size, and type</a:t>
            </a:r>
            <a:endParaRPr lang="en-GB" sz="2000" dirty="0"/>
          </a:p>
          <a:p>
            <a:pPr>
              <a:spcAft>
                <a:spcPts val="600"/>
              </a:spcAft>
            </a:pPr>
            <a:r>
              <a:rPr lang="en-GB" b="0" dirty="0">
                <a:solidFill>
                  <a:schemeClr val="tx1">
                    <a:lumMod val="50000"/>
                  </a:schemeClr>
                </a:solidFill>
              </a:rPr>
              <a:t>Share of articles per journal quality tier</a:t>
            </a:r>
            <a:endParaRPr lang="en-GB" sz="2000" b="0" dirty="0">
              <a:solidFill>
                <a:schemeClr val="tx1">
                  <a:lumMod val="50000"/>
                </a:schemeClr>
              </a:solidFill>
            </a:endParaRPr>
          </a:p>
        </p:txBody>
      </p:sp>
      <p:sp>
        <p:nvSpPr>
          <p:cNvPr id="33" name="TextBox 32"/>
          <p:cNvSpPr txBox="1"/>
          <p:nvPr/>
        </p:nvSpPr>
        <p:spPr>
          <a:xfrm>
            <a:off x="259528" y="6033840"/>
            <a:ext cx="7419945" cy="646331"/>
          </a:xfrm>
          <a:prstGeom prst="rect">
            <a:avLst/>
          </a:prstGeom>
          <a:noFill/>
        </p:spPr>
        <p:txBody>
          <a:bodyPr wrap="square" rtlCol="0">
            <a:spAutoFit/>
          </a:bodyPr>
          <a:lstStyle>
            <a:defPPr>
              <a:defRPr lang="en-US"/>
            </a:defPPr>
            <a:lvl1pPr lvl="0">
              <a:defRPr kumimoji="0" sz="1200" b="0" i="1" u="none" strike="noStrike" kern="0" cap="none" spc="0" normalizeH="0" baseline="0">
                <a:ln>
                  <a:noFill/>
                </a:ln>
                <a:solidFill>
                  <a:schemeClr val="bg1">
                    <a:lumMod val="50000"/>
                  </a:schemeClr>
                </a:solidFill>
                <a:effectLst/>
                <a:uLnTx/>
                <a:uFillTx/>
                <a:latin typeface="Arial Narrow" panose="020B0606020202030204" pitchFamily="34" charset="0"/>
              </a:defRPr>
            </a:lvl1pPr>
          </a:lstStyle>
          <a:p>
            <a:pPr marL="58738" indent="-52388"/>
            <a:r>
              <a:rPr lang="en-US" i="0" dirty="0">
                <a:latin typeface="Arial" charset="0"/>
                <a:ea typeface="Arial" charset="0"/>
                <a:cs typeface="Arial" charset="0"/>
              </a:rPr>
              <a:t>*Article share (articles published in 2016) per journal Field Weighted Citation Impact (FWCI) tier. </a:t>
            </a:r>
            <a:br>
              <a:rPr lang="en-US" i="0" dirty="0">
                <a:latin typeface="Arial" charset="0"/>
                <a:ea typeface="Arial" charset="0"/>
                <a:cs typeface="Arial" charset="0"/>
              </a:rPr>
            </a:br>
            <a:r>
              <a:rPr lang="en-US" i="0" dirty="0">
                <a:latin typeface="Arial" charset="0"/>
                <a:ea typeface="Arial" charset="0"/>
                <a:cs typeface="Arial" charset="0"/>
              </a:rPr>
              <a:t>Field Weighted Citation Impact (FWCI) is calculated on the basis of citations in 2012-16 to articles published in 2012-16 and accounts for article type, publication year and subject field. Source: Scopus data</a:t>
            </a:r>
          </a:p>
        </p:txBody>
      </p:sp>
      <p:sp>
        <p:nvSpPr>
          <p:cNvPr id="34" name="Rectangle 33"/>
          <p:cNvSpPr/>
          <p:nvPr/>
        </p:nvSpPr>
        <p:spPr>
          <a:xfrm>
            <a:off x="7008138" y="3980737"/>
            <a:ext cx="957336" cy="646331"/>
          </a:xfrm>
          <a:prstGeom prst="rect">
            <a:avLst/>
          </a:prstGeom>
        </p:spPr>
        <p:txBody>
          <a:bodyPr wrap="square">
            <a:spAutoFit/>
          </a:bodyPr>
          <a:lstStyle/>
          <a:p>
            <a:pPr algn="r"/>
            <a:r>
              <a:rPr lang="en-US" sz="1200" b="1" dirty="0">
                <a:solidFill>
                  <a:schemeClr val="accent4"/>
                </a:solidFill>
                <a:latin typeface="Arial" charset="0"/>
                <a:ea typeface="Arial" charset="0"/>
                <a:cs typeface="Arial" charset="0"/>
              </a:rPr>
              <a:t>25-50%</a:t>
            </a:r>
            <a:r>
              <a:rPr lang="en-US" sz="1200" dirty="0">
                <a:latin typeface="Arial" charset="0"/>
                <a:ea typeface="Arial" charset="0"/>
                <a:cs typeface="Arial" charset="0"/>
              </a:rPr>
              <a:t> journal FWCI tier</a:t>
            </a:r>
          </a:p>
        </p:txBody>
      </p:sp>
      <p:graphicFrame>
        <p:nvGraphicFramePr>
          <p:cNvPr id="35" name="Object 71"/>
          <p:cNvGraphicFramePr>
            <a:graphicFrameLocks/>
          </p:cNvGraphicFramePr>
          <p:nvPr>
            <p:custDataLst>
              <p:tags r:id="rId13"/>
            </p:custDataLst>
            <p:extLst/>
          </p:nvPr>
        </p:nvGraphicFramePr>
        <p:xfrm>
          <a:off x="7279042" y="4888502"/>
          <a:ext cx="990000" cy="990000"/>
        </p:xfrm>
        <a:graphic>
          <a:graphicData uri="http://schemas.openxmlformats.org/drawingml/2006/chart">
            <c:chart xmlns:c="http://schemas.openxmlformats.org/drawingml/2006/chart" xmlns:r="http://schemas.openxmlformats.org/officeDocument/2006/relationships" r:id="rId20"/>
          </a:graphicData>
        </a:graphic>
      </p:graphicFrame>
      <p:sp>
        <p:nvSpPr>
          <p:cNvPr id="36" name="TextBox 35">
            <a:extLst/>
          </p:cNvPr>
          <p:cNvSpPr txBox="1"/>
          <p:nvPr/>
        </p:nvSpPr>
        <p:spPr>
          <a:xfrm>
            <a:off x="262457" y="1649370"/>
            <a:ext cx="4914105" cy="646331"/>
          </a:xfrm>
          <a:prstGeom prst="rect">
            <a:avLst/>
          </a:prstGeom>
          <a:noFill/>
        </p:spPr>
        <p:txBody>
          <a:bodyPr wrap="square" rtlCol="0">
            <a:spAutoFit/>
          </a:bodyPr>
          <a:lstStyle/>
          <a:p>
            <a:pPr lvl="0">
              <a:defRPr/>
            </a:pPr>
            <a:r>
              <a:rPr lang="en-GB" kern="0" dirty="0">
                <a:latin typeface="Arial" panose="020B0604020202020204" pitchFamily="34" charset="0"/>
                <a:cs typeface="Arial" panose="020B0604020202020204" pitchFamily="34" charset="0"/>
              </a:rPr>
              <a:t>Share of articles per journal Field Weighted Citation Impact Tier*</a:t>
            </a:r>
          </a:p>
        </p:txBody>
      </p:sp>
      <p:sp>
        <p:nvSpPr>
          <p:cNvPr id="37" name="Text Placeholder 87"/>
          <p:cNvSpPr>
            <a:spLocks noGrp="1"/>
          </p:cNvSpPr>
          <p:nvPr/>
        </p:nvSpPr>
        <p:spPr bwMode="gray">
          <a:xfrm>
            <a:off x="10172676" y="1773347"/>
            <a:ext cx="463550" cy="244475"/>
          </a:xfrm>
          <a:prstGeom prst="rect">
            <a:avLst/>
          </a:prstGeom>
          <a:noFill/>
          <a:extLst>
            <a:ext uri="{909E8E84-426E-40DD-AFC4-6F175D3DCCD1}">
              <a14:hiddenFill xmlns:a14="http://schemas.microsoft.com/office/drawing/2010/main">
                <a:solidFill>
                  <a:scrgbClr r="0" g="0" b="0"/>
                </a:solidFill>
              </a14:hiddenFill>
            </a:ext>
          </a:extLst>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200" b="1" dirty="0">
                <a:solidFill>
                  <a:schemeClr val="tx2"/>
                </a:solidFill>
                <a:latin typeface="Arial" charset="0"/>
                <a:ea typeface="Arial" charset="0"/>
                <a:cs typeface="Arial" charset="0"/>
                <a:sym typeface="Arial"/>
              </a:rPr>
              <a:t>30%</a:t>
            </a:r>
          </a:p>
        </p:txBody>
      </p:sp>
      <p:sp>
        <p:nvSpPr>
          <p:cNvPr id="38" name="Text Placeholder 87"/>
          <p:cNvSpPr>
            <a:spLocks noGrp="1"/>
          </p:cNvSpPr>
          <p:nvPr/>
        </p:nvSpPr>
        <p:spPr bwMode="gray">
          <a:xfrm>
            <a:off x="9566006" y="2796439"/>
            <a:ext cx="463550" cy="244475"/>
          </a:xfrm>
          <a:prstGeom prst="rect">
            <a:avLst/>
          </a:prstGeom>
          <a:noFill/>
          <a:extLst>
            <a:ext uri="{909E8E84-426E-40DD-AFC4-6F175D3DCCD1}">
              <a14:hiddenFill xmlns:a14="http://schemas.microsoft.com/office/drawing/2010/main">
                <a:solidFill>
                  <a:scrgbClr r="0" g="0" b="0"/>
                </a:solidFill>
              </a14:hiddenFill>
            </a:ext>
          </a:extLst>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200" b="1" dirty="0">
                <a:solidFill>
                  <a:schemeClr val="tx2"/>
                </a:solidFill>
                <a:latin typeface="Arial" charset="0"/>
                <a:ea typeface="Arial" charset="0"/>
                <a:cs typeface="Arial" charset="0"/>
                <a:sym typeface="Arial"/>
              </a:rPr>
              <a:t>29%</a:t>
            </a:r>
          </a:p>
        </p:txBody>
      </p:sp>
      <p:sp>
        <p:nvSpPr>
          <p:cNvPr id="39" name="Text Placeholder 87"/>
          <p:cNvSpPr>
            <a:spLocks noGrp="1"/>
          </p:cNvSpPr>
          <p:nvPr/>
        </p:nvSpPr>
        <p:spPr bwMode="gray">
          <a:xfrm>
            <a:off x="8820852" y="3820060"/>
            <a:ext cx="463550" cy="244475"/>
          </a:xfrm>
          <a:prstGeom prst="rect">
            <a:avLst/>
          </a:prstGeom>
          <a:noFill/>
          <a:extLst>
            <a:ext uri="{909E8E84-426E-40DD-AFC4-6F175D3DCCD1}">
              <a14:hiddenFill xmlns:a14="http://schemas.microsoft.com/office/drawing/2010/main">
                <a:solidFill>
                  <a:scrgbClr r="0" g="0" b="0"/>
                </a:solidFill>
              </a14:hiddenFill>
            </a:ext>
          </a:extLst>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200" b="1" dirty="0">
                <a:solidFill>
                  <a:schemeClr val="tx2"/>
                </a:solidFill>
                <a:latin typeface="Arial" charset="0"/>
                <a:ea typeface="Arial" charset="0"/>
                <a:cs typeface="Arial" charset="0"/>
                <a:sym typeface="Arial"/>
              </a:rPr>
              <a:t>15%</a:t>
            </a:r>
          </a:p>
        </p:txBody>
      </p:sp>
      <p:sp>
        <p:nvSpPr>
          <p:cNvPr id="40" name="Text Placeholder 87"/>
          <p:cNvSpPr>
            <a:spLocks noGrp="1"/>
          </p:cNvSpPr>
          <p:nvPr>
            <p:custDataLst>
              <p:tags r:id="rId14"/>
            </p:custDataLst>
          </p:nvPr>
        </p:nvSpPr>
        <p:spPr bwMode="gray">
          <a:xfrm>
            <a:off x="8125131" y="4863814"/>
            <a:ext cx="463550" cy="244475"/>
          </a:xfrm>
          <a:prstGeom prst="rect">
            <a:avLst/>
          </a:prstGeom>
          <a:noFill/>
          <a:extLst>
            <a:ext uri="{909E8E84-426E-40DD-AFC4-6F175D3DCCD1}">
              <a14:hiddenFill xmlns:a14="http://schemas.microsoft.com/office/drawing/2010/main">
                <a:solidFill>
                  <a:scrgbClr r="0" g="0" b="0"/>
                </a:solidFill>
              </a14:hiddenFill>
            </a:ext>
          </a:extLst>
        </p:spPr>
        <p:txBody>
          <a:bodyPr wrap="none" lIns="28575" tIns="0" rIns="28575" bIns="0" numCol="1" spcCol="0" anchor="ctr" anchorCtr="0">
            <a:noAutofit/>
          </a:bodyPr>
          <a:lst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0" indent="0" algn="ctr">
              <a:spcBef>
                <a:spcPct val="0"/>
              </a:spcBef>
              <a:spcAft>
                <a:spcPct val="0"/>
              </a:spcAft>
              <a:buNone/>
            </a:pPr>
            <a:r>
              <a:rPr lang="en-US" sz="1200" b="1" dirty="0">
                <a:solidFill>
                  <a:schemeClr val="tx2"/>
                </a:solidFill>
                <a:latin typeface="Arial" charset="0"/>
                <a:ea typeface="Arial" charset="0"/>
                <a:cs typeface="Arial" charset="0"/>
                <a:sym typeface="Arial"/>
              </a:rPr>
              <a:t>5%</a:t>
            </a:r>
          </a:p>
        </p:txBody>
      </p:sp>
      <p:cxnSp>
        <p:nvCxnSpPr>
          <p:cNvPr id="44" name="Straight Connector 43"/>
          <p:cNvCxnSpPr/>
          <p:nvPr/>
        </p:nvCxnSpPr>
        <p:spPr>
          <a:xfrm flipH="1">
            <a:off x="3113246" y="2754176"/>
            <a:ext cx="203710" cy="16917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0146" y="3828416"/>
            <a:ext cx="248672" cy="678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492375" y="4498718"/>
            <a:ext cx="243879" cy="97108"/>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3262649" y="4789958"/>
            <a:ext cx="185319" cy="1835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013465" y="4069723"/>
            <a:ext cx="291157" cy="6140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315793" y="1644301"/>
            <a:ext cx="3530825" cy="338554"/>
          </a:xfrm>
          <a:prstGeom prst="rect">
            <a:avLst/>
          </a:prstGeom>
        </p:spPr>
        <p:txBody>
          <a:bodyPr wrap="square">
            <a:spAutoFit/>
          </a:bodyPr>
          <a:lstStyle/>
          <a:p>
            <a:r>
              <a:rPr lang="en-US" sz="1600" dirty="0">
                <a:latin typeface="Arial" charset="0"/>
                <a:ea typeface="Arial" charset="0"/>
                <a:cs typeface="Arial" charset="0"/>
              </a:rPr>
              <a:t>Share of articles in</a:t>
            </a:r>
            <a:r>
              <a:rPr lang="is-IS" sz="1600" dirty="0">
                <a:latin typeface="Arial" charset="0"/>
                <a:ea typeface="Arial" charset="0"/>
                <a:cs typeface="Arial" charset="0"/>
              </a:rPr>
              <a:t>…</a:t>
            </a:r>
            <a:r>
              <a:rPr lang="en-US" sz="1600" dirty="0">
                <a:latin typeface="Arial" charset="0"/>
                <a:ea typeface="Arial" charset="0"/>
                <a:cs typeface="Arial" charset="0"/>
              </a:rPr>
              <a:t> </a:t>
            </a:r>
          </a:p>
        </p:txBody>
      </p:sp>
      <p:cxnSp>
        <p:nvCxnSpPr>
          <p:cNvPr id="56" name="Straight Connector 55"/>
          <p:cNvCxnSpPr/>
          <p:nvPr/>
        </p:nvCxnSpPr>
        <p:spPr>
          <a:xfrm flipH="1">
            <a:off x="10029556" y="1895584"/>
            <a:ext cx="143120" cy="711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9438237" y="2918676"/>
            <a:ext cx="143120" cy="711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8709582" y="3880151"/>
            <a:ext cx="143120" cy="711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843900" y="4994786"/>
            <a:ext cx="366275" cy="1449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8593321" y="5510676"/>
            <a:ext cx="198283" cy="19828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10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00"/>
                                        <p:tgtEl>
                                          <p:spTgt spid="44"/>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childTnLst>
                                </p:cTn>
                              </p:par>
                              <p:par>
                                <p:cTn id="56" presetID="10"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1000"/>
                                        <p:tgtEl>
                                          <p:spTgt spid="49"/>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10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10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1000"/>
                                        <p:tgtEl>
                                          <p:spTgt spid="3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1000"/>
                                        <p:tgtEl>
                                          <p:spTgt spid="3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1000"/>
                                        <p:tgtEl>
                                          <p:spTgt spid="3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1000"/>
                                        <p:tgtEl>
                                          <p:spTgt spid="4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fade">
                                      <p:cBhvr>
                                        <p:cTn id="111" dur="1000"/>
                                        <p:tgtEl>
                                          <p:spTgt spid="54"/>
                                        </p:tgtEl>
                                      </p:cBhvr>
                                    </p:animEffect>
                                  </p:childTnLst>
                                </p:cTn>
                              </p:par>
                              <p:par>
                                <p:cTn id="112" presetID="10" presetClass="entr" presetSubtype="0" fill="hold" nodeType="with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1000"/>
                                        <p:tgtEl>
                                          <p:spTgt spid="56"/>
                                        </p:tgtEl>
                                      </p:cBhvr>
                                    </p:animEffect>
                                  </p:childTnLst>
                                </p:cTn>
                              </p:par>
                              <p:par>
                                <p:cTn id="115" presetID="10" presetClass="entr" presetSubtype="0" fill="hold"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1000"/>
                                        <p:tgtEl>
                                          <p:spTgt spid="57"/>
                                        </p:tgtEl>
                                      </p:cBhvr>
                                    </p:animEffect>
                                  </p:childTnLst>
                                </p:cTn>
                              </p:par>
                              <p:par>
                                <p:cTn id="118" presetID="10" presetClass="entr" presetSubtype="0" fill="hold" nodeType="with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1000"/>
                                        <p:tgtEl>
                                          <p:spTgt spid="58"/>
                                        </p:tgtEl>
                                      </p:cBhvr>
                                    </p:animEffect>
                                  </p:childTnLst>
                                </p:cTn>
                              </p:par>
                              <p:par>
                                <p:cTn id="121" presetID="10" presetClass="entr" presetSubtype="0" fill="hold" nodeType="with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1000"/>
                                        <p:tgtEl>
                                          <p:spTgt spid="5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fade">
                                      <p:cBhvr>
                                        <p:cTn id="126"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8" grpId="0"/>
      <p:bldP spid="9" grpId="0"/>
      <p:bldP spid="15" grpId="0"/>
      <p:bldP spid="16" grpId="0"/>
      <p:bldP spid="17" grpId="0"/>
      <p:bldP spid="18" grpId="0"/>
      <p:bldP spid="19" grpId="0"/>
      <p:bldGraphic spid="20" grpId="0">
        <p:bldAsOne/>
      </p:bldGraphic>
      <p:bldP spid="22" grpId="0"/>
      <p:bldP spid="23" grpId="0"/>
      <p:bldP spid="24" grpId="0"/>
      <p:bldGraphic spid="25" grpId="0">
        <p:bldAsOne/>
      </p:bldGraphic>
      <p:bldGraphic spid="26" grpId="0">
        <p:bldAsOne/>
      </p:bldGraphic>
      <p:bldP spid="27" grpId="0"/>
      <p:bldP spid="28" grpId="0"/>
      <p:bldP spid="29" grpId="0"/>
      <p:bldP spid="30" grpId="0" animBg="1"/>
      <p:bldP spid="33" grpId="0"/>
      <p:bldP spid="34" grpId="0"/>
      <p:bldGraphic spid="35" grpId="0">
        <p:bldAsOne/>
      </p:bldGraphic>
      <p:bldP spid="36" grpId="0"/>
      <p:bldP spid="37" grpId="0"/>
      <p:bldP spid="38" grpId="0"/>
      <p:bldP spid="39" grpId="0"/>
      <p:bldP spid="40" grpId="0"/>
      <p:bldP spid="54" grpId="0"/>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03"/>
          <p:cNvSpPr txBox="1"/>
          <p:nvPr/>
        </p:nvSpPr>
        <p:spPr>
          <a:xfrm>
            <a:off x="1005690" y="6264692"/>
            <a:ext cx="4950784" cy="425725"/>
          </a:xfrm>
          <a:prstGeom prst="rect">
            <a:avLst/>
          </a:prstGeom>
          <a:noFill/>
        </p:spPr>
        <p:txBody>
          <a:bodyPr wrap="square" lIns="91400" tIns="45704" rIns="91400" bIns="45704" rtlCol="0">
            <a:spAutoFit/>
          </a:bodyPr>
          <a:lstStyle/>
          <a:p>
            <a:pPr fontAlgn="base">
              <a:spcBef>
                <a:spcPct val="0"/>
              </a:spcBef>
              <a:spcAft>
                <a:spcPct val="0"/>
              </a:spcAft>
            </a:pPr>
            <a:r>
              <a:rPr lang="en-US" altLang="ja-JP" sz="1000" dirty="0">
                <a:latin typeface="Arial" panose="020B0604020202020204" pitchFamily="34" charset="0"/>
                <a:cs typeface="Arial" panose="020B0604020202020204" pitchFamily="34" charset="0"/>
              </a:rPr>
              <a:t>* Includes one book series </a:t>
            </a:r>
            <a:r>
              <a:rPr lang="en-US" altLang="ja-JP" sz="1000" i="1" dirty="0">
                <a:latin typeface="Arial" panose="020B0604020202020204" pitchFamily="34" charset="0"/>
                <a:cs typeface="Arial" panose="020B0604020202020204" pitchFamily="34" charset="0"/>
              </a:rPr>
              <a:t>Advances in Organometallic Chemistry</a:t>
            </a:r>
            <a:endParaRPr kumimoji="1" lang="en-US" altLang="ja-JP" sz="1000" dirty="0">
              <a:latin typeface="Arial" panose="020B0604020202020204" pitchFamily="34" charset="0"/>
              <a:cs typeface="Arial" panose="020B0604020202020204" pitchFamily="34" charset="0"/>
            </a:endParaRPr>
          </a:p>
          <a:p>
            <a:pPr fontAlgn="base">
              <a:spcBef>
                <a:spcPts val="200"/>
              </a:spcBef>
              <a:spcAft>
                <a:spcPct val="0"/>
              </a:spcAft>
            </a:pPr>
            <a:r>
              <a:rPr kumimoji="1" lang="en-US" altLang="ja-JP" sz="1000" dirty="0">
                <a:latin typeface="Arial" panose="020B0604020202020204" pitchFamily="34" charset="0"/>
                <a:cs typeface="Arial" panose="020B0604020202020204" pitchFamily="34" charset="0"/>
              </a:rPr>
              <a:t>Source: Thomson Reuters Journal Citation Reports 2015</a:t>
            </a:r>
            <a:endParaRPr kumimoji="1" lang="ja-JP" altLang="en-US" sz="1000" dirty="0">
              <a:latin typeface="Arial" panose="020B0604020202020204" pitchFamily="34" charset="0"/>
              <a:cs typeface="Arial" panose="020B0604020202020204" pitchFamily="34" charset="0"/>
            </a:endParaRPr>
          </a:p>
        </p:txBody>
      </p:sp>
      <p:grpSp>
        <p:nvGrpSpPr>
          <p:cNvPr id="4" name="Group 3"/>
          <p:cNvGrpSpPr/>
          <p:nvPr/>
        </p:nvGrpSpPr>
        <p:grpSpPr>
          <a:xfrm>
            <a:off x="8930963" y="5582528"/>
            <a:ext cx="3261037" cy="839688"/>
            <a:chOff x="5768969" y="5428936"/>
            <a:chExt cx="3985442" cy="790648"/>
          </a:xfrm>
          <a:solidFill>
            <a:schemeClr val="tx2"/>
          </a:solidFill>
        </p:grpSpPr>
        <p:sp>
          <p:nvSpPr>
            <p:cNvPr id="3" name="Rectangular Callout 2"/>
            <p:cNvSpPr/>
            <p:nvPr/>
          </p:nvSpPr>
          <p:spPr>
            <a:xfrm flipH="1" flipV="1">
              <a:off x="5768969" y="5428936"/>
              <a:ext cx="3985442" cy="790648"/>
            </a:xfrm>
            <a:prstGeom prst="wedgeRectCallout">
              <a:avLst>
                <a:gd name="adj1" fmla="val 31441"/>
                <a:gd name="adj2" fmla="val 6790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874398" y="5572684"/>
              <a:ext cx="3796986" cy="434703"/>
            </a:xfrm>
            <a:prstGeom prst="rect">
              <a:avLst/>
            </a:prstGeom>
            <a:noFill/>
          </p:spPr>
          <p:txBody>
            <a:bodyPr wrap="square" rtlCol="0">
              <a:spAutoFit/>
            </a:bodyPr>
            <a:lstStyle/>
            <a:p>
              <a:r>
                <a:rPr lang="en-US" altLang="ja-JP" sz="1200" b="1" dirty="0">
                  <a:solidFill>
                    <a:schemeClr val="bg1"/>
                  </a:solidFill>
                  <a:latin typeface="Arial" panose="020B0604020202020204" pitchFamily="34" charset="0"/>
                  <a:cs typeface="Arial" panose="020B0604020202020204" pitchFamily="34" charset="0"/>
                </a:rPr>
                <a:t>2015: No.1 in 71 categories out of 235 *</a:t>
              </a:r>
            </a:p>
            <a:p>
              <a:r>
                <a:rPr lang="en-US" altLang="ja-JP" sz="1200" b="1" dirty="0">
                  <a:solidFill>
                    <a:schemeClr val="bg1"/>
                  </a:solidFill>
                  <a:latin typeface="Arial" panose="020B0604020202020204" pitchFamily="34" charset="0"/>
                  <a:cs typeface="Arial" panose="020B0604020202020204" pitchFamily="34" charset="0"/>
                </a:rPr>
                <a:t>2014: No.1 in 62 categories out of 232</a:t>
              </a:r>
            </a:p>
          </p:txBody>
        </p:sp>
      </p:grpSp>
      <p:pic>
        <p:nvPicPr>
          <p:cNvPr id="79" name="図 4"/>
          <p:cNvPicPr>
            <a:picLocks/>
          </p:cNvPicPr>
          <p:nvPr/>
        </p:nvPicPr>
        <p:blipFill>
          <a:blip r:embed="rId3">
            <a:extLst>
              <a:ext uri="{28A0092B-C50C-407E-A947-70E740481C1C}">
                <a14:useLocalDpi xmlns:a14="http://schemas.microsoft.com/office/drawing/2010/main" val="0"/>
              </a:ext>
            </a:extLst>
          </a:blip>
          <a:stretch>
            <a:fillRect/>
          </a:stretch>
        </p:blipFill>
        <p:spPr>
          <a:xfrm>
            <a:off x="1087878" y="1819170"/>
            <a:ext cx="541679" cy="722239"/>
          </a:xfrm>
          <a:prstGeom prst="rect">
            <a:avLst/>
          </a:prstGeom>
          <a:ln w="3175">
            <a:solidFill>
              <a:schemeClr val="bg1">
                <a:lumMod val="75000"/>
              </a:schemeClr>
            </a:solidFill>
          </a:ln>
        </p:spPr>
      </p:pic>
      <p:pic>
        <p:nvPicPr>
          <p:cNvPr id="80" name="図 6"/>
          <p:cNvPicPr>
            <a:picLocks/>
          </p:cNvPicPr>
          <p:nvPr/>
        </p:nvPicPr>
        <p:blipFill>
          <a:blip r:embed="rId4">
            <a:extLst>
              <a:ext uri="{28A0092B-C50C-407E-A947-70E740481C1C}">
                <a14:useLocalDpi xmlns:a14="http://schemas.microsoft.com/office/drawing/2010/main" val="0"/>
              </a:ext>
            </a:extLst>
          </a:blip>
          <a:stretch>
            <a:fillRect/>
          </a:stretch>
        </p:blipFill>
        <p:spPr>
          <a:xfrm>
            <a:off x="1087160" y="3522820"/>
            <a:ext cx="541679" cy="722239"/>
          </a:xfrm>
          <a:prstGeom prst="rect">
            <a:avLst/>
          </a:prstGeom>
          <a:ln w="3175">
            <a:solidFill>
              <a:schemeClr val="bg1">
                <a:lumMod val="75000"/>
              </a:schemeClr>
            </a:solidFill>
          </a:ln>
        </p:spPr>
      </p:pic>
      <p:pic>
        <p:nvPicPr>
          <p:cNvPr id="81" name="図 7"/>
          <p:cNvPicPr>
            <a:picLocks/>
          </p:cNvPicPr>
          <p:nvPr/>
        </p:nvPicPr>
        <p:blipFill>
          <a:blip r:embed="rId5">
            <a:extLst>
              <a:ext uri="{28A0092B-C50C-407E-A947-70E740481C1C}">
                <a14:useLocalDpi xmlns:a14="http://schemas.microsoft.com/office/drawing/2010/main" val="0"/>
              </a:ext>
            </a:extLst>
          </a:blip>
          <a:stretch>
            <a:fillRect/>
          </a:stretch>
        </p:blipFill>
        <p:spPr>
          <a:xfrm>
            <a:off x="1087159" y="4340139"/>
            <a:ext cx="541679" cy="722239"/>
          </a:xfrm>
          <a:prstGeom prst="rect">
            <a:avLst/>
          </a:prstGeom>
          <a:ln w="3175">
            <a:solidFill>
              <a:schemeClr val="bg1">
                <a:lumMod val="75000"/>
              </a:schemeClr>
            </a:solidFill>
          </a:ln>
        </p:spPr>
      </p:pic>
      <p:pic>
        <p:nvPicPr>
          <p:cNvPr id="82" name="図 8"/>
          <p:cNvPicPr>
            <a:picLocks/>
          </p:cNvPicPr>
          <p:nvPr/>
        </p:nvPicPr>
        <p:blipFill>
          <a:blip r:embed="rId6">
            <a:extLst>
              <a:ext uri="{28A0092B-C50C-407E-A947-70E740481C1C}">
                <a14:useLocalDpi xmlns:a14="http://schemas.microsoft.com/office/drawing/2010/main" val="0"/>
              </a:ext>
            </a:extLst>
          </a:blip>
          <a:stretch>
            <a:fillRect/>
          </a:stretch>
        </p:blipFill>
        <p:spPr>
          <a:xfrm>
            <a:off x="1087878" y="5191964"/>
            <a:ext cx="541679" cy="722239"/>
          </a:xfrm>
          <a:prstGeom prst="rect">
            <a:avLst/>
          </a:prstGeom>
          <a:ln w="3175">
            <a:solidFill>
              <a:schemeClr val="bg1">
                <a:lumMod val="75000"/>
              </a:schemeClr>
            </a:solidFill>
          </a:ln>
        </p:spPr>
      </p:pic>
      <p:pic>
        <p:nvPicPr>
          <p:cNvPr id="83" name="図 9"/>
          <p:cNvPicPr>
            <a:picLocks/>
          </p:cNvPicPr>
          <p:nvPr/>
        </p:nvPicPr>
        <p:blipFill>
          <a:blip r:embed="rId7">
            <a:extLst>
              <a:ext uri="{28A0092B-C50C-407E-A947-70E740481C1C}">
                <a14:useLocalDpi xmlns:a14="http://schemas.microsoft.com/office/drawing/2010/main" val="0"/>
              </a:ext>
            </a:extLst>
          </a:blip>
          <a:stretch>
            <a:fillRect/>
          </a:stretch>
        </p:blipFill>
        <p:spPr>
          <a:xfrm>
            <a:off x="7476068" y="5172513"/>
            <a:ext cx="541679" cy="722239"/>
          </a:xfrm>
          <a:prstGeom prst="rect">
            <a:avLst/>
          </a:prstGeom>
          <a:ln w="3175">
            <a:solidFill>
              <a:schemeClr val="bg1">
                <a:lumMod val="75000"/>
              </a:schemeClr>
            </a:solidFill>
          </a:ln>
        </p:spPr>
      </p:pic>
      <p:pic>
        <p:nvPicPr>
          <p:cNvPr id="84" name="図 10"/>
          <p:cNvPicPr>
            <a:picLocks/>
          </p:cNvPicPr>
          <p:nvPr/>
        </p:nvPicPr>
        <p:blipFill>
          <a:blip r:embed="rId8">
            <a:extLst>
              <a:ext uri="{28A0092B-C50C-407E-A947-70E740481C1C}">
                <a14:useLocalDpi xmlns:a14="http://schemas.microsoft.com/office/drawing/2010/main" val="0"/>
              </a:ext>
            </a:extLst>
          </a:blip>
          <a:stretch>
            <a:fillRect/>
          </a:stretch>
        </p:blipFill>
        <p:spPr>
          <a:xfrm>
            <a:off x="8265184" y="5149824"/>
            <a:ext cx="541679" cy="722239"/>
          </a:xfrm>
          <a:prstGeom prst="rect">
            <a:avLst/>
          </a:prstGeom>
          <a:ln w="3175">
            <a:solidFill>
              <a:schemeClr val="bg1">
                <a:lumMod val="75000"/>
              </a:schemeClr>
            </a:solidFill>
          </a:ln>
        </p:spPr>
      </p:pic>
      <p:pic>
        <p:nvPicPr>
          <p:cNvPr id="85" name="図 11"/>
          <p:cNvPicPr>
            <a:picLocks/>
          </p:cNvPicPr>
          <p:nvPr/>
        </p:nvPicPr>
        <p:blipFill>
          <a:blip r:embed="rId9">
            <a:extLst>
              <a:ext uri="{28A0092B-C50C-407E-A947-70E740481C1C}">
                <a14:useLocalDpi xmlns:a14="http://schemas.microsoft.com/office/drawing/2010/main" val="0"/>
              </a:ext>
            </a:extLst>
          </a:blip>
          <a:stretch>
            <a:fillRect/>
          </a:stretch>
        </p:blipFill>
        <p:spPr>
          <a:xfrm>
            <a:off x="10635882" y="4340139"/>
            <a:ext cx="541679" cy="722239"/>
          </a:xfrm>
          <a:prstGeom prst="rect">
            <a:avLst/>
          </a:prstGeom>
          <a:ln w="3175">
            <a:solidFill>
              <a:schemeClr val="bg1">
                <a:lumMod val="75000"/>
              </a:schemeClr>
            </a:solidFill>
          </a:ln>
        </p:spPr>
      </p:pic>
      <p:pic>
        <p:nvPicPr>
          <p:cNvPr id="86" name="図 12"/>
          <p:cNvPicPr>
            <a:picLocks/>
          </p:cNvPicPr>
          <p:nvPr/>
        </p:nvPicPr>
        <p:blipFill>
          <a:blip r:embed="rId10">
            <a:extLst>
              <a:ext uri="{28A0092B-C50C-407E-A947-70E740481C1C}">
                <a14:useLocalDpi xmlns:a14="http://schemas.microsoft.com/office/drawing/2010/main" val="0"/>
              </a:ext>
            </a:extLst>
          </a:blip>
          <a:stretch>
            <a:fillRect/>
          </a:stretch>
        </p:blipFill>
        <p:spPr>
          <a:xfrm>
            <a:off x="10663714" y="3511772"/>
            <a:ext cx="541679" cy="722239"/>
          </a:xfrm>
          <a:prstGeom prst="rect">
            <a:avLst/>
          </a:prstGeom>
          <a:ln w="3175">
            <a:solidFill>
              <a:schemeClr val="bg1">
                <a:lumMod val="75000"/>
              </a:schemeClr>
            </a:solidFill>
          </a:ln>
        </p:spPr>
      </p:pic>
      <p:pic>
        <p:nvPicPr>
          <p:cNvPr id="87" name="図 13"/>
          <p:cNvPicPr>
            <a:picLocks/>
          </p:cNvPicPr>
          <p:nvPr/>
        </p:nvPicPr>
        <p:blipFill>
          <a:blip r:embed="rId11">
            <a:extLst>
              <a:ext uri="{28A0092B-C50C-407E-A947-70E740481C1C}">
                <a14:useLocalDpi xmlns:a14="http://schemas.microsoft.com/office/drawing/2010/main" val="0"/>
              </a:ext>
            </a:extLst>
          </a:blip>
          <a:stretch>
            <a:fillRect/>
          </a:stretch>
        </p:blipFill>
        <p:spPr>
          <a:xfrm>
            <a:off x="10663715" y="2657505"/>
            <a:ext cx="541679" cy="722239"/>
          </a:xfrm>
          <a:prstGeom prst="rect">
            <a:avLst/>
          </a:prstGeom>
          <a:ln w="3175">
            <a:solidFill>
              <a:schemeClr val="bg1">
                <a:lumMod val="75000"/>
              </a:schemeClr>
            </a:solidFill>
          </a:ln>
        </p:spPr>
      </p:pic>
      <p:pic>
        <p:nvPicPr>
          <p:cNvPr id="88" name="図 14"/>
          <p:cNvPicPr>
            <a:picLocks/>
          </p:cNvPicPr>
          <p:nvPr/>
        </p:nvPicPr>
        <p:blipFill>
          <a:blip r:embed="rId12">
            <a:extLst>
              <a:ext uri="{28A0092B-C50C-407E-A947-70E740481C1C}">
                <a14:useLocalDpi xmlns:a14="http://schemas.microsoft.com/office/drawing/2010/main" val="0"/>
              </a:ext>
            </a:extLst>
          </a:blip>
          <a:stretch>
            <a:fillRect/>
          </a:stretch>
        </p:blipFill>
        <p:spPr>
          <a:xfrm>
            <a:off x="10642544" y="1803238"/>
            <a:ext cx="541679" cy="722239"/>
          </a:xfrm>
          <a:prstGeom prst="rect">
            <a:avLst/>
          </a:prstGeom>
          <a:ln w="3175">
            <a:solidFill>
              <a:schemeClr val="bg1">
                <a:lumMod val="75000"/>
              </a:schemeClr>
            </a:solidFill>
          </a:ln>
        </p:spPr>
      </p:pic>
      <p:pic>
        <p:nvPicPr>
          <p:cNvPr id="89" name="図 15"/>
          <p:cNvPicPr>
            <a:picLocks/>
          </p:cNvPicPr>
          <p:nvPr/>
        </p:nvPicPr>
        <p:blipFill>
          <a:blip r:embed="rId13">
            <a:extLst>
              <a:ext uri="{28A0092B-C50C-407E-A947-70E740481C1C}">
                <a14:useLocalDpi xmlns:a14="http://schemas.microsoft.com/office/drawing/2010/main" val="0"/>
              </a:ext>
            </a:extLst>
          </a:blip>
          <a:stretch>
            <a:fillRect/>
          </a:stretch>
        </p:blipFill>
        <p:spPr>
          <a:xfrm>
            <a:off x="1895089" y="1823800"/>
            <a:ext cx="541679" cy="722239"/>
          </a:xfrm>
          <a:prstGeom prst="rect">
            <a:avLst/>
          </a:prstGeom>
          <a:ln w="3175">
            <a:solidFill>
              <a:schemeClr val="bg1">
                <a:lumMod val="75000"/>
              </a:schemeClr>
            </a:solidFill>
          </a:ln>
        </p:spPr>
      </p:pic>
      <p:pic>
        <p:nvPicPr>
          <p:cNvPr id="90" name="図 16"/>
          <p:cNvPicPr>
            <a:picLocks/>
          </p:cNvPicPr>
          <p:nvPr/>
        </p:nvPicPr>
        <p:blipFill>
          <a:blip r:embed="rId14">
            <a:extLst>
              <a:ext uri="{28A0092B-C50C-407E-A947-70E740481C1C}">
                <a14:useLocalDpi xmlns:a14="http://schemas.microsoft.com/office/drawing/2010/main" val="0"/>
              </a:ext>
            </a:extLst>
          </a:blip>
          <a:stretch>
            <a:fillRect/>
          </a:stretch>
        </p:blipFill>
        <p:spPr>
          <a:xfrm>
            <a:off x="2683686" y="1819171"/>
            <a:ext cx="541679" cy="722239"/>
          </a:xfrm>
          <a:prstGeom prst="rect">
            <a:avLst/>
          </a:prstGeom>
          <a:ln w="3175">
            <a:solidFill>
              <a:schemeClr val="bg1">
                <a:lumMod val="75000"/>
              </a:schemeClr>
            </a:solidFill>
          </a:ln>
        </p:spPr>
      </p:pic>
      <p:pic>
        <p:nvPicPr>
          <p:cNvPr id="91" name="図 19"/>
          <p:cNvPicPr>
            <a:picLocks/>
          </p:cNvPicPr>
          <p:nvPr/>
        </p:nvPicPr>
        <p:blipFill>
          <a:blip r:embed="rId15">
            <a:extLst>
              <a:ext uri="{28A0092B-C50C-407E-A947-70E740481C1C}">
                <a14:useLocalDpi xmlns:a14="http://schemas.microsoft.com/office/drawing/2010/main" val="0"/>
              </a:ext>
            </a:extLst>
          </a:blip>
          <a:stretch>
            <a:fillRect/>
          </a:stretch>
        </p:blipFill>
        <p:spPr>
          <a:xfrm>
            <a:off x="3481228" y="1823927"/>
            <a:ext cx="541679" cy="722239"/>
          </a:xfrm>
          <a:prstGeom prst="rect">
            <a:avLst/>
          </a:prstGeom>
          <a:ln w="3175">
            <a:solidFill>
              <a:schemeClr val="bg1">
                <a:lumMod val="75000"/>
              </a:schemeClr>
            </a:solidFill>
          </a:ln>
        </p:spPr>
      </p:pic>
      <p:pic>
        <p:nvPicPr>
          <p:cNvPr id="92" name="図 20"/>
          <p:cNvPicPr>
            <a:picLocks/>
          </p:cNvPicPr>
          <p:nvPr/>
        </p:nvPicPr>
        <p:blipFill>
          <a:blip r:embed="rId16">
            <a:extLst>
              <a:ext uri="{28A0092B-C50C-407E-A947-70E740481C1C}">
                <a14:useLocalDpi xmlns:a14="http://schemas.microsoft.com/office/drawing/2010/main" val="0"/>
              </a:ext>
            </a:extLst>
          </a:blip>
          <a:stretch>
            <a:fillRect/>
          </a:stretch>
        </p:blipFill>
        <p:spPr>
          <a:xfrm>
            <a:off x="4277534" y="1823800"/>
            <a:ext cx="541679" cy="722239"/>
          </a:xfrm>
          <a:prstGeom prst="rect">
            <a:avLst/>
          </a:prstGeom>
          <a:ln w="3175">
            <a:solidFill>
              <a:schemeClr val="bg1">
                <a:lumMod val="75000"/>
              </a:schemeClr>
            </a:solidFill>
          </a:ln>
        </p:spPr>
      </p:pic>
      <p:pic>
        <p:nvPicPr>
          <p:cNvPr id="93" name="図 21"/>
          <p:cNvPicPr>
            <a:picLocks/>
          </p:cNvPicPr>
          <p:nvPr/>
        </p:nvPicPr>
        <p:blipFill>
          <a:blip r:embed="rId17">
            <a:extLst>
              <a:ext uri="{28A0092B-C50C-407E-A947-70E740481C1C}">
                <a14:useLocalDpi xmlns:a14="http://schemas.microsoft.com/office/drawing/2010/main" val="0"/>
              </a:ext>
            </a:extLst>
          </a:blip>
          <a:stretch>
            <a:fillRect/>
          </a:stretch>
        </p:blipFill>
        <p:spPr>
          <a:xfrm>
            <a:off x="5072922" y="1823927"/>
            <a:ext cx="541679" cy="722239"/>
          </a:xfrm>
          <a:prstGeom prst="rect">
            <a:avLst/>
          </a:prstGeom>
          <a:ln w="3175">
            <a:solidFill>
              <a:schemeClr val="bg1">
                <a:lumMod val="75000"/>
              </a:schemeClr>
            </a:solidFill>
          </a:ln>
        </p:spPr>
      </p:pic>
      <p:pic>
        <p:nvPicPr>
          <p:cNvPr id="94" name="図 22"/>
          <p:cNvPicPr>
            <a:picLocks/>
          </p:cNvPicPr>
          <p:nvPr/>
        </p:nvPicPr>
        <p:blipFill>
          <a:blip r:embed="rId18">
            <a:extLst>
              <a:ext uri="{28A0092B-C50C-407E-A947-70E740481C1C}">
                <a14:useLocalDpi xmlns:a14="http://schemas.microsoft.com/office/drawing/2010/main" val="0"/>
              </a:ext>
            </a:extLst>
          </a:blip>
          <a:stretch>
            <a:fillRect/>
          </a:stretch>
        </p:blipFill>
        <p:spPr>
          <a:xfrm>
            <a:off x="5871092" y="1822023"/>
            <a:ext cx="541679" cy="722239"/>
          </a:xfrm>
          <a:prstGeom prst="rect">
            <a:avLst/>
          </a:prstGeom>
          <a:ln w="3175">
            <a:solidFill>
              <a:schemeClr val="bg1">
                <a:lumMod val="75000"/>
              </a:schemeClr>
            </a:solidFill>
          </a:ln>
        </p:spPr>
      </p:pic>
      <p:pic>
        <p:nvPicPr>
          <p:cNvPr id="95" name="図 23"/>
          <p:cNvPicPr>
            <a:picLocks/>
          </p:cNvPicPr>
          <p:nvPr/>
        </p:nvPicPr>
        <p:blipFill>
          <a:blip r:embed="rId19">
            <a:extLst>
              <a:ext uri="{28A0092B-C50C-407E-A947-70E740481C1C}">
                <a14:useLocalDpi xmlns:a14="http://schemas.microsoft.com/office/drawing/2010/main" val="0"/>
              </a:ext>
            </a:extLst>
          </a:blip>
          <a:stretch>
            <a:fillRect/>
          </a:stretch>
        </p:blipFill>
        <p:spPr>
          <a:xfrm>
            <a:off x="6666541" y="1824255"/>
            <a:ext cx="541679" cy="722239"/>
          </a:xfrm>
          <a:prstGeom prst="rect">
            <a:avLst/>
          </a:prstGeom>
          <a:ln w="3175">
            <a:solidFill>
              <a:schemeClr val="bg1">
                <a:lumMod val="75000"/>
              </a:schemeClr>
            </a:solidFill>
          </a:ln>
        </p:spPr>
      </p:pic>
      <p:pic>
        <p:nvPicPr>
          <p:cNvPr id="96" name="図 24"/>
          <p:cNvPicPr>
            <a:picLocks/>
          </p:cNvPicPr>
          <p:nvPr/>
        </p:nvPicPr>
        <p:blipFill>
          <a:blip r:embed="rId20">
            <a:extLst>
              <a:ext uri="{28A0092B-C50C-407E-A947-70E740481C1C}">
                <a14:useLocalDpi xmlns:a14="http://schemas.microsoft.com/office/drawing/2010/main" val="0"/>
              </a:ext>
            </a:extLst>
          </a:blip>
          <a:stretch>
            <a:fillRect/>
          </a:stretch>
        </p:blipFill>
        <p:spPr>
          <a:xfrm>
            <a:off x="7466900" y="1819171"/>
            <a:ext cx="541679" cy="722239"/>
          </a:xfrm>
          <a:prstGeom prst="rect">
            <a:avLst/>
          </a:prstGeom>
          <a:ln w="3175">
            <a:solidFill>
              <a:schemeClr val="bg1">
                <a:lumMod val="75000"/>
              </a:schemeClr>
            </a:solidFill>
          </a:ln>
        </p:spPr>
      </p:pic>
      <p:pic>
        <p:nvPicPr>
          <p:cNvPr id="97" name="図 25"/>
          <p:cNvPicPr>
            <a:picLocks/>
          </p:cNvPicPr>
          <p:nvPr/>
        </p:nvPicPr>
        <p:blipFill>
          <a:blip r:embed="rId21">
            <a:extLst>
              <a:ext uri="{28A0092B-C50C-407E-A947-70E740481C1C}">
                <a14:useLocalDpi xmlns:a14="http://schemas.microsoft.com/office/drawing/2010/main" val="0"/>
              </a:ext>
            </a:extLst>
          </a:blip>
          <a:stretch>
            <a:fillRect/>
          </a:stretch>
        </p:blipFill>
        <p:spPr>
          <a:xfrm>
            <a:off x="8259289" y="1819171"/>
            <a:ext cx="541679" cy="722239"/>
          </a:xfrm>
          <a:prstGeom prst="rect">
            <a:avLst/>
          </a:prstGeom>
          <a:ln w="3175">
            <a:solidFill>
              <a:schemeClr val="bg1">
                <a:lumMod val="75000"/>
              </a:schemeClr>
            </a:solidFill>
          </a:ln>
        </p:spPr>
      </p:pic>
      <p:pic>
        <p:nvPicPr>
          <p:cNvPr id="98" name="図 26"/>
          <p:cNvPicPr>
            <a:picLocks/>
          </p:cNvPicPr>
          <p:nvPr/>
        </p:nvPicPr>
        <p:blipFill>
          <a:blip r:embed="rId22">
            <a:extLst>
              <a:ext uri="{28A0092B-C50C-407E-A947-70E740481C1C}">
                <a14:useLocalDpi xmlns:a14="http://schemas.microsoft.com/office/drawing/2010/main" val="0"/>
              </a:ext>
            </a:extLst>
          </a:blip>
          <a:stretch>
            <a:fillRect/>
          </a:stretch>
        </p:blipFill>
        <p:spPr>
          <a:xfrm>
            <a:off x="9057355" y="1819171"/>
            <a:ext cx="541679" cy="722239"/>
          </a:xfrm>
          <a:prstGeom prst="rect">
            <a:avLst/>
          </a:prstGeom>
          <a:ln w="3175">
            <a:solidFill>
              <a:schemeClr val="bg1">
                <a:lumMod val="75000"/>
              </a:schemeClr>
            </a:solidFill>
          </a:ln>
        </p:spPr>
      </p:pic>
      <p:pic>
        <p:nvPicPr>
          <p:cNvPr id="99" name="図 27"/>
          <p:cNvPicPr>
            <a:picLocks/>
          </p:cNvPicPr>
          <p:nvPr/>
        </p:nvPicPr>
        <p:blipFill>
          <a:blip r:embed="rId23">
            <a:extLst>
              <a:ext uri="{28A0092B-C50C-407E-A947-70E740481C1C}">
                <a14:useLocalDpi xmlns:a14="http://schemas.microsoft.com/office/drawing/2010/main" val="0"/>
              </a:ext>
            </a:extLst>
          </a:blip>
          <a:stretch>
            <a:fillRect/>
          </a:stretch>
        </p:blipFill>
        <p:spPr>
          <a:xfrm>
            <a:off x="9852771" y="1819171"/>
            <a:ext cx="541679" cy="722239"/>
          </a:xfrm>
          <a:prstGeom prst="rect">
            <a:avLst/>
          </a:prstGeom>
          <a:ln w="3175">
            <a:solidFill>
              <a:schemeClr val="bg1">
                <a:lumMod val="75000"/>
              </a:schemeClr>
            </a:solidFill>
          </a:ln>
        </p:spPr>
      </p:pic>
      <p:pic>
        <p:nvPicPr>
          <p:cNvPr id="100" name="図 28"/>
          <p:cNvPicPr>
            <a:picLocks/>
          </p:cNvPicPr>
          <p:nvPr/>
        </p:nvPicPr>
        <p:blipFill>
          <a:blip r:embed="rId24">
            <a:extLst>
              <a:ext uri="{28A0092B-C50C-407E-A947-70E740481C1C}">
                <a14:useLocalDpi xmlns:a14="http://schemas.microsoft.com/office/drawing/2010/main" val="0"/>
              </a:ext>
            </a:extLst>
          </a:blip>
          <a:stretch>
            <a:fillRect/>
          </a:stretch>
        </p:blipFill>
        <p:spPr>
          <a:xfrm>
            <a:off x="1895089" y="2660978"/>
            <a:ext cx="541679" cy="722239"/>
          </a:xfrm>
          <a:prstGeom prst="rect">
            <a:avLst/>
          </a:prstGeom>
          <a:ln w="3175">
            <a:solidFill>
              <a:schemeClr val="bg1">
                <a:lumMod val="75000"/>
              </a:schemeClr>
            </a:solidFill>
          </a:ln>
        </p:spPr>
      </p:pic>
      <p:pic>
        <p:nvPicPr>
          <p:cNvPr id="101" name="図 29"/>
          <p:cNvPicPr>
            <a:picLocks/>
          </p:cNvPicPr>
          <p:nvPr/>
        </p:nvPicPr>
        <p:blipFill>
          <a:blip r:embed="rId25">
            <a:extLst>
              <a:ext uri="{28A0092B-C50C-407E-A947-70E740481C1C}">
                <a14:useLocalDpi xmlns:a14="http://schemas.microsoft.com/office/drawing/2010/main" val="0"/>
              </a:ext>
            </a:extLst>
          </a:blip>
          <a:stretch>
            <a:fillRect/>
          </a:stretch>
        </p:blipFill>
        <p:spPr>
          <a:xfrm>
            <a:off x="2683909" y="2657506"/>
            <a:ext cx="541679" cy="722239"/>
          </a:xfrm>
          <a:prstGeom prst="rect">
            <a:avLst/>
          </a:prstGeom>
          <a:ln w="3175">
            <a:solidFill>
              <a:schemeClr val="bg1">
                <a:lumMod val="75000"/>
              </a:schemeClr>
            </a:solidFill>
          </a:ln>
        </p:spPr>
      </p:pic>
      <p:pic>
        <p:nvPicPr>
          <p:cNvPr id="102" name="図 30"/>
          <p:cNvPicPr>
            <a:picLocks/>
          </p:cNvPicPr>
          <p:nvPr/>
        </p:nvPicPr>
        <p:blipFill>
          <a:blip r:embed="rId26">
            <a:extLst>
              <a:ext uri="{28A0092B-C50C-407E-A947-70E740481C1C}">
                <a14:useLocalDpi xmlns:a14="http://schemas.microsoft.com/office/drawing/2010/main" val="0"/>
              </a:ext>
            </a:extLst>
          </a:blip>
          <a:stretch>
            <a:fillRect/>
          </a:stretch>
        </p:blipFill>
        <p:spPr>
          <a:xfrm>
            <a:off x="3485642" y="2661073"/>
            <a:ext cx="541679" cy="722239"/>
          </a:xfrm>
          <a:prstGeom prst="rect">
            <a:avLst/>
          </a:prstGeom>
          <a:ln w="3175">
            <a:solidFill>
              <a:schemeClr val="bg1">
                <a:lumMod val="75000"/>
              </a:schemeClr>
            </a:solidFill>
          </a:ln>
        </p:spPr>
      </p:pic>
      <p:pic>
        <p:nvPicPr>
          <p:cNvPr id="103" name="図 95"/>
          <p:cNvPicPr>
            <a:picLocks/>
          </p:cNvPicPr>
          <p:nvPr/>
        </p:nvPicPr>
        <p:blipFill>
          <a:blip r:embed="rId27">
            <a:extLst>
              <a:ext uri="{28A0092B-C50C-407E-A947-70E740481C1C}">
                <a14:useLocalDpi xmlns:a14="http://schemas.microsoft.com/office/drawing/2010/main" val="0"/>
              </a:ext>
            </a:extLst>
          </a:blip>
          <a:stretch>
            <a:fillRect/>
          </a:stretch>
        </p:blipFill>
        <p:spPr>
          <a:xfrm>
            <a:off x="4276954" y="2660978"/>
            <a:ext cx="541679" cy="722239"/>
          </a:xfrm>
          <a:prstGeom prst="rect">
            <a:avLst/>
          </a:prstGeom>
          <a:ln w="3175">
            <a:solidFill>
              <a:schemeClr val="bg1">
                <a:lumMod val="75000"/>
              </a:schemeClr>
            </a:solidFill>
          </a:ln>
        </p:spPr>
      </p:pic>
      <p:pic>
        <p:nvPicPr>
          <p:cNvPr id="104" name="図 96"/>
          <p:cNvPicPr>
            <a:picLocks/>
          </p:cNvPicPr>
          <p:nvPr/>
        </p:nvPicPr>
        <p:blipFill>
          <a:blip r:embed="rId28">
            <a:extLst>
              <a:ext uri="{28A0092B-C50C-407E-A947-70E740481C1C}">
                <a14:useLocalDpi xmlns:a14="http://schemas.microsoft.com/office/drawing/2010/main" val="0"/>
              </a:ext>
            </a:extLst>
          </a:blip>
          <a:stretch>
            <a:fillRect/>
          </a:stretch>
        </p:blipFill>
        <p:spPr>
          <a:xfrm>
            <a:off x="5071847" y="2661073"/>
            <a:ext cx="541679" cy="722239"/>
          </a:xfrm>
          <a:prstGeom prst="rect">
            <a:avLst/>
          </a:prstGeom>
          <a:ln w="3175">
            <a:solidFill>
              <a:schemeClr val="bg1">
                <a:lumMod val="75000"/>
              </a:schemeClr>
            </a:solidFill>
          </a:ln>
        </p:spPr>
      </p:pic>
      <p:pic>
        <p:nvPicPr>
          <p:cNvPr id="105" name="図 97"/>
          <p:cNvPicPr>
            <a:picLocks/>
          </p:cNvPicPr>
          <p:nvPr/>
        </p:nvPicPr>
        <p:blipFill>
          <a:blip r:embed="rId29">
            <a:extLst>
              <a:ext uri="{28A0092B-C50C-407E-A947-70E740481C1C}">
                <a14:useLocalDpi xmlns:a14="http://schemas.microsoft.com/office/drawing/2010/main" val="0"/>
              </a:ext>
            </a:extLst>
          </a:blip>
          <a:stretch>
            <a:fillRect/>
          </a:stretch>
        </p:blipFill>
        <p:spPr>
          <a:xfrm>
            <a:off x="5869552" y="2659646"/>
            <a:ext cx="541679" cy="722239"/>
          </a:xfrm>
          <a:prstGeom prst="rect">
            <a:avLst/>
          </a:prstGeom>
          <a:ln w="3175">
            <a:solidFill>
              <a:schemeClr val="bg1">
                <a:lumMod val="75000"/>
              </a:schemeClr>
            </a:solidFill>
          </a:ln>
        </p:spPr>
      </p:pic>
      <p:pic>
        <p:nvPicPr>
          <p:cNvPr id="106" name="図 98"/>
          <p:cNvPicPr>
            <a:picLocks/>
          </p:cNvPicPr>
          <p:nvPr/>
        </p:nvPicPr>
        <p:blipFill>
          <a:blip r:embed="rId30">
            <a:extLst>
              <a:ext uri="{28A0092B-C50C-407E-A947-70E740481C1C}">
                <a14:useLocalDpi xmlns:a14="http://schemas.microsoft.com/office/drawing/2010/main" val="0"/>
              </a:ext>
            </a:extLst>
          </a:blip>
          <a:stretch>
            <a:fillRect/>
          </a:stretch>
        </p:blipFill>
        <p:spPr>
          <a:xfrm>
            <a:off x="6668595" y="2661319"/>
            <a:ext cx="541679" cy="722239"/>
          </a:xfrm>
          <a:prstGeom prst="rect">
            <a:avLst/>
          </a:prstGeom>
          <a:ln w="3175">
            <a:solidFill>
              <a:schemeClr val="bg1">
                <a:lumMod val="75000"/>
              </a:schemeClr>
            </a:solidFill>
          </a:ln>
        </p:spPr>
      </p:pic>
      <p:pic>
        <p:nvPicPr>
          <p:cNvPr id="107" name="図 111"/>
          <p:cNvPicPr>
            <a:picLocks/>
          </p:cNvPicPr>
          <p:nvPr/>
        </p:nvPicPr>
        <p:blipFill>
          <a:blip r:embed="rId31">
            <a:extLst>
              <a:ext uri="{28A0092B-C50C-407E-A947-70E740481C1C}">
                <a14:useLocalDpi xmlns:a14="http://schemas.microsoft.com/office/drawing/2010/main" val="0"/>
              </a:ext>
            </a:extLst>
          </a:blip>
          <a:stretch>
            <a:fillRect/>
          </a:stretch>
        </p:blipFill>
        <p:spPr>
          <a:xfrm>
            <a:off x="7462798" y="2657506"/>
            <a:ext cx="541679" cy="722239"/>
          </a:xfrm>
          <a:prstGeom prst="rect">
            <a:avLst/>
          </a:prstGeom>
          <a:ln w="3175">
            <a:solidFill>
              <a:schemeClr val="bg1">
                <a:lumMod val="75000"/>
              </a:schemeClr>
            </a:solidFill>
          </a:ln>
        </p:spPr>
      </p:pic>
      <p:pic>
        <p:nvPicPr>
          <p:cNvPr id="108" name="図 112"/>
          <p:cNvPicPr>
            <a:picLocks/>
          </p:cNvPicPr>
          <p:nvPr/>
        </p:nvPicPr>
        <p:blipFill>
          <a:blip r:embed="rId32">
            <a:extLst>
              <a:ext uri="{28A0092B-C50C-407E-A947-70E740481C1C}">
                <a14:useLocalDpi xmlns:a14="http://schemas.microsoft.com/office/drawing/2010/main" val="0"/>
              </a:ext>
            </a:extLst>
          </a:blip>
          <a:stretch>
            <a:fillRect/>
          </a:stretch>
        </p:blipFill>
        <p:spPr>
          <a:xfrm>
            <a:off x="8261575" y="2657506"/>
            <a:ext cx="541679" cy="722239"/>
          </a:xfrm>
          <a:prstGeom prst="rect">
            <a:avLst/>
          </a:prstGeom>
          <a:ln w="3175">
            <a:solidFill>
              <a:schemeClr val="bg1">
                <a:lumMod val="75000"/>
              </a:schemeClr>
            </a:solidFill>
          </a:ln>
        </p:spPr>
      </p:pic>
      <p:pic>
        <p:nvPicPr>
          <p:cNvPr id="109" name="図 113"/>
          <p:cNvPicPr>
            <a:picLocks/>
          </p:cNvPicPr>
          <p:nvPr/>
        </p:nvPicPr>
        <p:blipFill>
          <a:blip r:embed="rId33">
            <a:extLst>
              <a:ext uri="{28A0092B-C50C-407E-A947-70E740481C1C}">
                <a14:useLocalDpi xmlns:a14="http://schemas.microsoft.com/office/drawing/2010/main" val="0"/>
              </a:ext>
            </a:extLst>
          </a:blip>
          <a:stretch>
            <a:fillRect/>
          </a:stretch>
        </p:blipFill>
        <p:spPr>
          <a:xfrm>
            <a:off x="9058532" y="2657506"/>
            <a:ext cx="541679" cy="722239"/>
          </a:xfrm>
          <a:prstGeom prst="rect">
            <a:avLst/>
          </a:prstGeom>
          <a:ln w="3175">
            <a:solidFill>
              <a:schemeClr val="bg1">
                <a:lumMod val="75000"/>
              </a:schemeClr>
            </a:solidFill>
          </a:ln>
        </p:spPr>
      </p:pic>
      <p:pic>
        <p:nvPicPr>
          <p:cNvPr id="110" name="図 114"/>
          <p:cNvPicPr>
            <a:picLocks/>
          </p:cNvPicPr>
          <p:nvPr/>
        </p:nvPicPr>
        <p:blipFill>
          <a:blip r:embed="rId34">
            <a:extLst>
              <a:ext uri="{28A0092B-C50C-407E-A947-70E740481C1C}">
                <a14:useLocalDpi xmlns:a14="http://schemas.microsoft.com/office/drawing/2010/main" val="0"/>
              </a:ext>
            </a:extLst>
          </a:blip>
          <a:stretch>
            <a:fillRect/>
          </a:stretch>
        </p:blipFill>
        <p:spPr>
          <a:xfrm>
            <a:off x="9851364" y="2657506"/>
            <a:ext cx="541679" cy="722239"/>
          </a:xfrm>
          <a:prstGeom prst="rect">
            <a:avLst/>
          </a:prstGeom>
          <a:ln w="3175">
            <a:solidFill>
              <a:schemeClr val="bg1">
                <a:lumMod val="75000"/>
              </a:schemeClr>
            </a:solidFill>
          </a:ln>
        </p:spPr>
      </p:pic>
      <p:pic>
        <p:nvPicPr>
          <p:cNvPr id="111" name="図 115"/>
          <p:cNvPicPr>
            <a:picLocks/>
          </p:cNvPicPr>
          <p:nvPr/>
        </p:nvPicPr>
        <p:blipFill>
          <a:blip r:embed="rId35">
            <a:extLst>
              <a:ext uri="{28A0092B-C50C-407E-A947-70E740481C1C}">
                <a14:useLocalDpi xmlns:a14="http://schemas.microsoft.com/office/drawing/2010/main" val="0"/>
              </a:ext>
            </a:extLst>
          </a:blip>
          <a:stretch>
            <a:fillRect/>
          </a:stretch>
        </p:blipFill>
        <p:spPr>
          <a:xfrm>
            <a:off x="1895089" y="3498156"/>
            <a:ext cx="541679" cy="722239"/>
          </a:xfrm>
          <a:prstGeom prst="rect">
            <a:avLst/>
          </a:prstGeom>
          <a:ln w="3175">
            <a:solidFill>
              <a:schemeClr val="bg1">
                <a:lumMod val="75000"/>
              </a:schemeClr>
            </a:solidFill>
          </a:ln>
        </p:spPr>
      </p:pic>
      <p:pic>
        <p:nvPicPr>
          <p:cNvPr id="112" name="図 116"/>
          <p:cNvPicPr>
            <a:picLocks/>
          </p:cNvPicPr>
          <p:nvPr/>
        </p:nvPicPr>
        <p:blipFill>
          <a:blip r:embed="rId36">
            <a:extLst>
              <a:ext uri="{28A0092B-C50C-407E-A947-70E740481C1C}">
                <a14:useLocalDpi xmlns:a14="http://schemas.microsoft.com/office/drawing/2010/main" val="0"/>
              </a:ext>
            </a:extLst>
          </a:blip>
          <a:stretch>
            <a:fillRect/>
          </a:stretch>
        </p:blipFill>
        <p:spPr>
          <a:xfrm>
            <a:off x="2684245" y="3495841"/>
            <a:ext cx="541679" cy="722239"/>
          </a:xfrm>
          <a:prstGeom prst="rect">
            <a:avLst/>
          </a:prstGeom>
          <a:ln w="3175">
            <a:solidFill>
              <a:schemeClr val="bg1">
                <a:lumMod val="75000"/>
              </a:schemeClr>
            </a:solidFill>
          </a:ln>
        </p:spPr>
      </p:pic>
      <p:pic>
        <p:nvPicPr>
          <p:cNvPr id="113" name="図 117"/>
          <p:cNvPicPr>
            <a:picLocks/>
          </p:cNvPicPr>
          <p:nvPr/>
        </p:nvPicPr>
        <p:blipFill>
          <a:blip r:embed="rId37">
            <a:extLst>
              <a:ext uri="{28A0092B-C50C-407E-A947-70E740481C1C}">
                <a14:useLocalDpi xmlns:a14="http://schemas.microsoft.com/office/drawing/2010/main" val="0"/>
              </a:ext>
            </a:extLst>
          </a:blip>
          <a:stretch>
            <a:fillRect/>
          </a:stretch>
        </p:blipFill>
        <p:spPr>
          <a:xfrm>
            <a:off x="3481266" y="3498219"/>
            <a:ext cx="541679" cy="722239"/>
          </a:xfrm>
          <a:prstGeom prst="rect">
            <a:avLst/>
          </a:prstGeom>
          <a:ln w="3175">
            <a:solidFill>
              <a:schemeClr val="bg1">
                <a:lumMod val="75000"/>
              </a:schemeClr>
            </a:solidFill>
          </a:ln>
        </p:spPr>
      </p:pic>
      <p:pic>
        <p:nvPicPr>
          <p:cNvPr id="114" name="図 118"/>
          <p:cNvPicPr>
            <a:picLocks/>
          </p:cNvPicPr>
          <p:nvPr/>
        </p:nvPicPr>
        <p:blipFill>
          <a:blip r:embed="rId38">
            <a:extLst>
              <a:ext uri="{28A0092B-C50C-407E-A947-70E740481C1C}">
                <a14:useLocalDpi xmlns:a14="http://schemas.microsoft.com/office/drawing/2010/main" val="0"/>
              </a:ext>
            </a:extLst>
          </a:blip>
          <a:stretch>
            <a:fillRect/>
          </a:stretch>
        </p:blipFill>
        <p:spPr>
          <a:xfrm>
            <a:off x="4278367" y="3498156"/>
            <a:ext cx="541679" cy="722239"/>
          </a:xfrm>
          <a:prstGeom prst="rect">
            <a:avLst/>
          </a:prstGeom>
          <a:ln w="3175">
            <a:solidFill>
              <a:schemeClr val="bg1">
                <a:lumMod val="75000"/>
              </a:schemeClr>
            </a:solidFill>
          </a:ln>
        </p:spPr>
      </p:pic>
      <p:pic>
        <p:nvPicPr>
          <p:cNvPr id="115" name="図 119"/>
          <p:cNvPicPr>
            <a:picLocks/>
          </p:cNvPicPr>
          <p:nvPr/>
        </p:nvPicPr>
        <p:blipFill>
          <a:blip r:embed="rId39">
            <a:extLst>
              <a:ext uri="{28A0092B-C50C-407E-A947-70E740481C1C}">
                <a14:useLocalDpi xmlns:a14="http://schemas.microsoft.com/office/drawing/2010/main" val="0"/>
              </a:ext>
            </a:extLst>
          </a:blip>
          <a:stretch>
            <a:fillRect/>
          </a:stretch>
        </p:blipFill>
        <p:spPr>
          <a:xfrm>
            <a:off x="5073423" y="3498219"/>
            <a:ext cx="541679" cy="722239"/>
          </a:xfrm>
          <a:prstGeom prst="rect">
            <a:avLst/>
          </a:prstGeom>
          <a:ln w="3175">
            <a:solidFill>
              <a:schemeClr val="bg1">
                <a:lumMod val="75000"/>
              </a:schemeClr>
            </a:solidFill>
          </a:ln>
        </p:spPr>
      </p:pic>
      <p:pic>
        <p:nvPicPr>
          <p:cNvPr id="116" name="図 120"/>
          <p:cNvPicPr>
            <a:picLocks/>
          </p:cNvPicPr>
          <p:nvPr/>
        </p:nvPicPr>
        <p:blipFill>
          <a:blip r:embed="rId40">
            <a:extLst>
              <a:ext uri="{28A0092B-C50C-407E-A947-70E740481C1C}">
                <a14:useLocalDpi xmlns:a14="http://schemas.microsoft.com/office/drawing/2010/main" val="0"/>
              </a:ext>
            </a:extLst>
          </a:blip>
          <a:stretch>
            <a:fillRect/>
          </a:stretch>
        </p:blipFill>
        <p:spPr>
          <a:xfrm>
            <a:off x="5870620" y="3497269"/>
            <a:ext cx="541679" cy="722239"/>
          </a:xfrm>
          <a:prstGeom prst="rect">
            <a:avLst/>
          </a:prstGeom>
          <a:ln w="3175">
            <a:solidFill>
              <a:schemeClr val="bg1">
                <a:lumMod val="75000"/>
              </a:schemeClr>
            </a:solidFill>
          </a:ln>
        </p:spPr>
      </p:pic>
      <p:pic>
        <p:nvPicPr>
          <p:cNvPr id="117" name="図 121"/>
          <p:cNvPicPr>
            <a:picLocks/>
          </p:cNvPicPr>
          <p:nvPr/>
        </p:nvPicPr>
        <p:blipFill>
          <a:blip r:embed="rId41">
            <a:extLst>
              <a:ext uri="{28A0092B-C50C-407E-A947-70E740481C1C}">
                <a14:useLocalDpi xmlns:a14="http://schemas.microsoft.com/office/drawing/2010/main" val="0"/>
              </a:ext>
            </a:extLst>
          </a:blip>
          <a:stretch>
            <a:fillRect/>
          </a:stretch>
        </p:blipFill>
        <p:spPr>
          <a:xfrm>
            <a:off x="6665925" y="3498383"/>
            <a:ext cx="541679" cy="722239"/>
          </a:xfrm>
          <a:prstGeom prst="rect">
            <a:avLst/>
          </a:prstGeom>
          <a:ln w="3175">
            <a:solidFill>
              <a:schemeClr val="bg1">
                <a:lumMod val="75000"/>
              </a:schemeClr>
            </a:solidFill>
          </a:ln>
        </p:spPr>
      </p:pic>
      <p:pic>
        <p:nvPicPr>
          <p:cNvPr id="118" name="図 122"/>
          <p:cNvPicPr>
            <a:picLocks/>
          </p:cNvPicPr>
          <p:nvPr/>
        </p:nvPicPr>
        <p:blipFill>
          <a:blip r:embed="rId42">
            <a:extLst>
              <a:ext uri="{28A0092B-C50C-407E-A947-70E740481C1C}">
                <a14:useLocalDpi xmlns:a14="http://schemas.microsoft.com/office/drawing/2010/main" val="0"/>
              </a:ext>
            </a:extLst>
          </a:blip>
          <a:stretch>
            <a:fillRect/>
          </a:stretch>
        </p:blipFill>
        <p:spPr>
          <a:xfrm>
            <a:off x="7462777" y="3495841"/>
            <a:ext cx="541679" cy="722239"/>
          </a:xfrm>
          <a:prstGeom prst="rect">
            <a:avLst/>
          </a:prstGeom>
          <a:ln w="3175">
            <a:solidFill>
              <a:schemeClr val="bg1">
                <a:lumMod val="75000"/>
              </a:schemeClr>
            </a:solidFill>
          </a:ln>
        </p:spPr>
      </p:pic>
      <p:pic>
        <p:nvPicPr>
          <p:cNvPr id="119" name="図 123"/>
          <p:cNvPicPr>
            <a:picLocks/>
          </p:cNvPicPr>
          <p:nvPr/>
        </p:nvPicPr>
        <p:blipFill>
          <a:blip r:embed="rId43">
            <a:extLst>
              <a:ext uri="{28A0092B-C50C-407E-A947-70E740481C1C}">
                <a14:useLocalDpi xmlns:a14="http://schemas.microsoft.com/office/drawing/2010/main" val="0"/>
              </a:ext>
            </a:extLst>
          </a:blip>
          <a:stretch>
            <a:fillRect/>
          </a:stretch>
        </p:blipFill>
        <p:spPr>
          <a:xfrm>
            <a:off x="8259127" y="3495841"/>
            <a:ext cx="541679" cy="722239"/>
          </a:xfrm>
          <a:prstGeom prst="rect">
            <a:avLst/>
          </a:prstGeom>
          <a:ln w="3175">
            <a:solidFill>
              <a:schemeClr val="bg1">
                <a:lumMod val="75000"/>
              </a:schemeClr>
            </a:solidFill>
          </a:ln>
        </p:spPr>
      </p:pic>
      <p:pic>
        <p:nvPicPr>
          <p:cNvPr id="120" name="図 124"/>
          <p:cNvPicPr>
            <a:picLocks/>
          </p:cNvPicPr>
          <p:nvPr/>
        </p:nvPicPr>
        <p:blipFill>
          <a:blip r:embed="rId44">
            <a:extLst>
              <a:ext uri="{28A0092B-C50C-407E-A947-70E740481C1C}">
                <a14:useLocalDpi xmlns:a14="http://schemas.microsoft.com/office/drawing/2010/main" val="0"/>
              </a:ext>
            </a:extLst>
          </a:blip>
          <a:stretch>
            <a:fillRect/>
          </a:stretch>
        </p:blipFill>
        <p:spPr>
          <a:xfrm>
            <a:off x="9056124" y="3495841"/>
            <a:ext cx="541679" cy="722239"/>
          </a:xfrm>
          <a:prstGeom prst="rect">
            <a:avLst/>
          </a:prstGeom>
          <a:ln w="3175">
            <a:solidFill>
              <a:schemeClr val="bg1">
                <a:lumMod val="75000"/>
              </a:schemeClr>
            </a:solidFill>
          </a:ln>
        </p:spPr>
      </p:pic>
      <p:pic>
        <p:nvPicPr>
          <p:cNvPr id="121" name="図 125"/>
          <p:cNvPicPr>
            <a:picLocks/>
          </p:cNvPicPr>
          <p:nvPr/>
        </p:nvPicPr>
        <p:blipFill>
          <a:blip r:embed="rId45">
            <a:extLst>
              <a:ext uri="{28A0092B-C50C-407E-A947-70E740481C1C}">
                <a14:useLocalDpi xmlns:a14="http://schemas.microsoft.com/office/drawing/2010/main" val="0"/>
              </a:ext>
            </a:extLst>
          </a:blip>
          <a:stretch>
            <a:fillRect/>
          </a:stretch>
        </p:blipFill>
        <p:spPr>
          <a:xfrm>
            <a:off x="9852390" y="3495841"/>
            <a:ext cx="541679" cy="722239"/>
          </a:xfrm>
          <a:prstGeom prst="rect">
            <a:avLst/>
          </a:prstGeom>
          <a:ln w="3175">
            <a:solidFill>
              <a:schemeClr val="bg1">
                <a:lumMod val="75000"/>
              </a:schemeClr>
            </a:solidFill>
          </a:ln>
        </p:spPr>
      </p:pic>
      <p:pic>
        <p:nvPicPr>
          <p:cNvPr id="122" name="図 126"/>
          <p:cNvPicPr>
            <a:picLocks/>
          </p:cNvPicPr>
          <p:nvPr/>
        </p:nvPicPr>
        <p:blipFill>
          <a:blip r:embed="rId46">
            <a:extLst>
              <a:ext uri="{28A0092B-C50C-407E-A947-70E740481C1C}">
                <a14:useLocalDpi xmlns:a14="http://schemas.microsoft.com/office/drawing/2010/main" val="0"/>
              </a:ext>
            </a:extLst>
          </a:blip>
          <a:stretch>
            <a:fillRect/>
          </a:stretch>
        </p:blipFill>
        <p:spPr>
          <a:xfrm>
            <a:off x="1895089" y="4334176"/>
            <a:ext cx="541679" cy="722239"/>
          </a:xfrm>
          <a:prstGeom prst="rect">
            <a:avLst/>
          </a:prstGeom>
          <a:ln w="3175">
            <a:solidFill>
              <a:schemeClr val="bg1">
                <a:lumMod val="75000"/>
              </a:schemeClr>
            </a:solidFill>
          </a:ln>
        </p:spPr>
      </p:pic>
      <p:pic>
        <p:nvPicPr>
          <p:cNvPr id="123" name="図 31"/>
          <p:cNvPicPr>
            <a:picLocks/>
          </p:cNvPicPr>
          <p:nvPr/>
        </p:nvPicPr>
        <p:blipFill>
          <a:blip r:embed="rId47">
            <a:extLst>
              <a:ext uri="{28A0092B-C50C-407E-A947-70E740481C1C}">
                <a14:useLocalDpi xmlns:a14="http://schemas.microsoft.com/office/drawing/2010/main" val="0"/>
              </a:ext>
            </a:extLst>
          </a:blip>
          <a:stretch>
            <a:fillRect/>
          </a:stretch>
        </p:blipFill>
        <p:spPr>
          <a:xfrm>
            <a:off x="2683264" y="4334176"/>
            <a:ext cx="541679" cy="722239"/>
          </a:xfrm>
          <a:prstGeom prst="rect">
            <a:avLst/>
          </a:prstGeom>
          <a:ln w="3175">
            <a:solidFill>
              <a:schemeClr val="bg1">
                <a:lumMod val="75000"/>
              </a:schemeClr>
            </a:solidFill>
          </a:ln>
        </p:spPr>
      </p:pic>
      <p:pic>
        <p:nvPicPr>
          <p:cNvPr id="124" name="図 32"/>
          <p:cNvPicPr>
            <a:picLocks/>
          </p:cNvPicPr>
          <p:nvPr/>
        </p:nvPicPr>
        <p:blipFill>
          <a:blip r:embed="rId48">
            <a:extLst>
              <a:ext uri="{28A0092B-C50C-407E-A947-70E740481C1C}">
                <a14:useLocalDpi xmlns:a14="http://schemas.microsoft.com/office/drawing/2010/main" val="0"/>
              </a:ext>
            </a:extLst>
          </a:blip>
          <a:stretch>
            <a:fillRect/>
          </a:stretch>
        </p:blipFill>
        <p:spPr>
          <a:xfrm>
            <a:off x="3481082" y="4334176"/>
            <a:ext cx="541679" cy="722239"/>
          </a:xfrm>
          <a:prstGeom prst="rect">
            <a:avLst/>
          </a:prstGeom>
          <a:ln w="3175">
            <a:solidFill>
              <a:schemeClr val="bg1">
                <a:lumMod val="75000"/>
              </a:schemeClr>
            </a:solidFill>
          </a:ln>
        </p:spPr>
      </p:pic>
      <p:pic>
        <p:nvPicPr>
          <p:cNvPr id="125" name="図 33"/>
          <p:cNvPicPr>
            <a:picLocks/>
          </p:cNvPicPr>
          <p:nvPr/>
        </p:nvPicPr>
        <p:blipFill>
          <a:blip r:embed="rId49">
            <a:extLst>
              <a:ext uri="{28A0092B-C50C-407E-A947-70E740481C1C}">
                <a14:useLocalDpi xmlns:a14="http://schemas.microsoft.com/office/drawing/2010/main" val="0"/>
              </a:ext>
            </a:extLst>
          </a:blip>
          <a:stretch>
            <a:fillRect/>
          </a:stretch>
        </p:blipFill>
        <p:spPr>
          <a:xfrm>
            <a:off x="4277329" y="4334176"/>
            <a:ext cx="541679" cy="722239"/>
          </a:xfrm>
          <a:prstGeom prst="rect">
            <a:avLst/>
          </a:prstGeom>
          <a:ln w="3175">
            <a:solidFill>
              <a:schemeClr val="bg1">
                <a:lumMod val="75000"/>
              </a:schemeClr>
            </a:solidFill>
          </a:ln>
        </p:spPr>
      </p:pic>
      <p:pic>
        <p:nvPicPr>
          <p:cNvPr id="126" name="図 34"/>
          <p:cNvPicPr>
            <a:picLocks/>
          </p:cNvPicPr>
          <p:nvPr/>
        </p:nvPicPr>
        <p:blipFill>
          <a:blip r:embed="rId50">
            <a:extLst>
              <a:ext uri="{28A0092B-C50C-407E-A947-70E740481C1C}">
                <a14:useLocalDpi xmlns:a14="http://schemas.microsoft.com/office/drawing/2010/main" val="0"/>
              </a:ext>
            </a:extLst>
          </a:blip>
          <a:stretch>
            <a:fillRect/>
          </a:stretch>
        </p:blipFill>
        <p:spPr>
          <a:xfrm>
            <a:off x="5071993" y="4334176"/>
            <a:ext cx="541679" cy="722239"/>
          </a:xfrm>
          <a:prstGeom prst="rect">
            <a:avLst/>
          </a:prstGeom>
          <a:ln w="3175">
            <a:solidFill>
              <a:schemeClr val="bg1">
                <a:lumMod val="75000"/>
              </a:schemeClr>
            </a:solidFill>
          </a:ln>
        </p:spPr>
      </p:pic>
      <p:pic>
        <p:nvPicPr>
          <p:cNvPr id="127" name="図 35"/>
          <p:cNvPicPr>
            <a:picLocks/>
          </p:cNvPicPr>
          <p:nvPr/>
        </p:nvPicPr>
        <p:blipFill>
          <a:blip r:embed="rId51">
            <a:extLst>
              <a:ext uri="{28A0092B-C50C-407E-A947-70E740481C1C}">
                <a14:useLocalDpi xmlns:a14="http://schemas.microsoft.com/office/drawing/2010/main" val="0"/>
              </a:ext>
            </a:extLst>
          </a:blip>
          <a:stretch>
            <a:fillRect/>
          </a:stretch>
        </p:blipFill>
        <p:spPr>
          <a:xfrm>
            <a:off x="5869555" y="4334176"/>
            <a:ext cx="541679" cy="722239"/>
          </a:xfrm>
          <a:prstGeom prst="rect">
            <a:avLst/>
          </a:prstGeom>
          <a:ln w="3175">
            <a:solidFill>
              <a:schemeClr val="bg1">
                <a:lumMod val="75000"/>
              </a:schemeClr>
            </a:solidFill>
          </a:ln>
        </p:spPr>
      </p:pic>
      <p:pic>
        <p:nvPicPr>
          <p:cNvPr id="128" name="図 36"/>
          <p:cNvPicPr>
            <a:picLocks/>
          </p:cNvPicPr>
          <p:nvPr/>
        </p:nvPicPr>
        <p:blipFill>
          <a:blip r:embed="rId52">
            <a:extLst>
              <a:ext uri="{28A0092B-C50C-407E-A947-70E740481C1C}">
                <a14:useLocalDpi xmlns:a14="http://schemas.microsoft.com/office/drawing/2010/main" val="0"/>
              </a:ext>
            </a:extLst>
          </a:blip>
          <a:stretch>
            <a:fillRect/>
          </a:stretch>
        </p:blipFill>
        <p:spPr>
          <a:xfrm>
            <a:off x="6665917" y="4334176"/>
            <a:ext cx="541679" cy="722239"/>
          </a:xfrm>
          <a:prstGeom prst="rect">
            <a:avLst/>
          </a:prstGeom>
          <a:ln w="3175">
            <a:solidFill>
              <a:schemeClr val="bg1">
                <a:lumMod val="75000"/>
              </a:schemeClr>
            </a:solidFill>
          </a:ln>
        </p:spPr>
      </p:pic>
      <p:pic>
        <p:nvPicPr>
          <p:cNvPr id="129" name="図 37"/>
          <p:cNvPicPr>
            <a:picLocks/>
          </p:cNvPicPr>
          <p:nvPr/>
        </p:nvPicPr>
        <p:blipFill>
          <a:blip r:embed="rId53">
            <a:extLst>
              <a:ext uri="{28A0092B-C50C-407E-A947-70E740481C1C}">
                <a14:useLocalDpi xmlns:a14="http://schemas.microsoft.com/office/drawing/2010/main" val="0"/>
              </a:ext>
            </a:extLst>
          </a:blip>
          <a:stretch>
            <a:fillRect/>
          </a:stretch>
        </p:blipFill>
        <p:spPr>
          <a:xfrm>
            <a:off x="7462769" y="4334176"/>
            <a:ext cx="541679" cy="722239"/>
          </a:xfrm>
          <a:prstGeom prst="rect">
            <a:avLst/>
          </a:prstGeom>
          <a:ln w="3175">
            <a:solidFill>
              <a:schemeClr val="bg1">
                <a:lumMod val="75000"/>
              </a:schemeClr>
            </a:solidFill>
          </a:ln>
        </p:spPr>
      </p:pic>
      <p:pic>
        <p:nvPicPr>
          <p:cNvPr id="130" name="図 38"/>
          <p:cNvPicPr>
            <a:picLocks/>
          </p:cNvPicPr>
          <p:nvPr/>
        </p:nvPicPr>
        <p:blipFill>
          <a:blip r:embed="rId54">
            <a:extLst>
              <a:ext uri="{28A0092B-C50C-407E-A947-70E740481C1C}">
                <a14:useLocalDpi xmlns:a14="http://schemas.microsoft.com/office/drawing/2010/main" val="0"/>
              </a:ext>
            </a:extLst>
          </a:blip>
          <a:stretch>
            <a:fillRect/>
          </a:stretch>
        </p:blipFill>
        <p:spPr>
          <a:xfrm>
            <a:off x="8257901" y="4334176"/>
            <a:ext cx="541679" cy="722239"/>
          </a:xfrm>
          <a:prstGeom prst="rect">
            <a:avLst/>
          </a:prstGeom>
          <a:ln w="3175">
            <a:solidFill>
              <a:schemeClr val="bg1">
                <a:lumMod val="75000"/>
              </a:schemeClr>
            </a:solidFill>
          </a:ln>
        </p:spPr>
      </p:pic>
      <p:pic>
        <p:nvPicPr>
          <p:cNvPr id="131" name="図 39"/>
          <p:cNvPicPr>
            <a:picLocks/>
          </p:cNvPicPr>
          <p:nvPr/>
        </p:nvPicPr>
        <p:blipFill>
          <a:blip r:embed="rId55">
            <a:extLst>
              <a:ext uri="{28A0092B-C50C-407E-A947-70E740481C1C}">
                <a14:useLocalDpi xmlns:a14="http://schemas.microsoft.com/office/drawing/2010/main" val="0"/>
              </a:ext>
            </a:extLst>
          </a:blip>
          <a:stretch>
            <a:fillRect/>
          </a:stretch>
        </p:blipFill>
        <p:spPr>
          <a:xfrm>
            <a:off x="9056677" y="4334176"/>
            <a:ext cx="541679" cy="722239"/>
          </a:xfrm>
          <a:prstGeom prst="rect">
            <a:avLst/>
          </a:prstGeom>
          <a:ln w="3175">
            <a:solidFill>
              <a:schemeClr val="bg1">
                <a:lumMod val="75000"/>
              </a:schemeClr>
            </a:solidFill>
          </a:ln>
        </p:spPr>
      </p:pic>
      <p:pic>
        <p:nvPicPr>
          <p:cNvPr id="132" name="図 40"/>
          <p:cNvPicPr>
            <a:picLocks/>
          </p:cNvPicPr>
          <p:nvPr/>
        </p:nvPicPr>
        <p:blipFill>
          <a:blip r:embed="rId56">
            <a:extLst>
              <a:ext uri="{28A0092B-C50C-407E-A947-70E740481C1C}">
                <a14:useLocalDpi xmlns:a14="http://schemas.microsoft.com/office/drawing/2010/main" val="0"/>
              </a:ext>
            </a:extLst>
          </a:blip>
          <a:stretch>
            <a:fillRect/>
          </a:stretch>
        </p:blipFill>
        <p:spPr>
          <a:xfrm>
            <a:off x="9851017" y="4334176"/>
            <a:ext cx="541679" cy="722239"/>
          </a:xfrm>
          <a:prstGeom prst="rect">
            <a:avLst/>
          </a:prstGeom>
          <a:ln w="3175">
            <a:solidFill>
              <a:schemeClr val="bg1">
                <a:lumMod val="75000"/>
              </a:schemeClr>
            </a:solidFill>
          </a:ln>
        </p:spPr>
      </p:pic>
      <p:pic>
        <p:nvPicPr>
          <p:cNvPr id="133" name="図 41"/>
          <p:cNvPicPr>
            <a:picLocks/>
          </p:cNvPicPr>
          <p:nvPr/>
        </p:nvPicPr>
        <p:blipFill>
          <a:blip r:embed="rId57">
            <a:extLst>
              <a:ext uri="{28A0092B-C50C-407E-A947-70E740481C1C}">
                <a14:useLocalDpi xmlns:a14="http://schemas.microsoft.com/office/drawing/2010/main" val="0"/>
              </a:ext>
            </a:extLst>
          </a:blip>
          <a:stretch>
            <a:fillRect/>
          </a:stretch>
        </p:blipFill>
        <p:spPr>
          <a:xfrm>
            <a:off x="1895089" y="5172513"/>
            <a:ext cx="541679" cy="722239"/>
          </a:xfrm>
          <a:prstGeom prst="rect">
            <a:avLst/>
          </a:prstGeom>
          <a:ln w="3175">
            <a:solidFill>
              <a:schemeClr val="bg1">
                <a:lumMod val="75000"/>
              </a:schemeClr>
            </a:solidFill>
          </a:ln>
        </p:spPr>
      </p:pic>
      <p:pic>
        <p:nvPicPr>
          <p:cNvPr id="134" name="図 42"/>
          <p:cNvPicPr>
            <a:picLocks/>
          </p:cNvPicPr>
          <p:nvPr/>
        </p:nvPicPr>
        <p:blipFill>
          <a:blip r:embed="rId58">
            <a:extLst>
              <a:ext uri="{28A0092B-C50C-407E-A947-70E740481C1C}">
                <a14:useLocalDpi xmlns:a14="http://schemas.microsoft.com/office/drawing/2010/main" val="0"/>
              </a:ext>
            </a:extLst>
          </a:blip>
          <a:stretch>
            <a:fillRect/>
          </a:stretch>
        </p:blipFill>
        <p:spPr>
          <a:xfrm>
            <a:off x="2683970" y="5172513"/>
            <a:ext cx="541679" cy="722239"/>
          </a:xfrm>
          <a:prstGeom prst="rect">
            <a:avLst/>
          </a:prstGeom>
          <a:ln w="3175">
            <a:solidFill>
              <a:schemeClr val="bg1">
                <a:lumMod val="75000"/>
              </a:schemeClr>
            </a:solidFill>
          </a:ln>
        </p:spPr>
      </p:pic>
      <p:pic>
        <p:nvPicPr>
          <p:cNvPr id="135" name="図 43"/>
          <p:cNvPicPr>
            <a:picLocks/>
          </p:cNvPicPr>
          <p:nvPr/>
        </p:nvPicPr>
        <p:blipFill>
          <a:blip r:embed="rId59">
            <a:extLst>
              <a:ext uri="{28A0092B-C50C-407E-A947-70E740481C1C}">
                <a14:useLocalDpi xmlns:a14="http://schemas.microsoft.com/office/drawing/2010/main" val="0"/>
              </a:ext>
            </a:extLst>
          </a:blip>
          <a:stretch>
            <a:fillRect/>
          </a:stretch>
        </p:blipFill>
        <p:spPr>
          <a:xfrm>
            <a:off x="3482646" y="5172513"/>
            <a:ext cx="541679" cy="722239"/>
          </a:xfrm>
          <a:prstGeom prst="rect">
            <a:avLst/>
          </a:prstGeom>
          <a:ln w="3175">
            <a:solidFill>
              <a:schemeClr val="bg1">
                <a:lumMod val="75000"/>
              </a:schemeClr>
            </a:solidFill>
          </a:ln>
        </p:spPr>
      </p:pic>
      <p:pic>
        <p:nvPicPr>
          <p:cNvPr id="136" name="図 48"/>
          <p:cNvPicPr>
            <a:picLocks/>
          </p:cNvPicPr>
          <p:nvPr/>
        </p:nvPicPr>
        <p:blipFill>
          <a:blip r:embed="rId60">
            <a:extLst>
              <a:ext uri="{28A0092B-C50C-407E-A947-70E740481C1C}">
                <a14:useLocalDpi xmlns:a14="http://schemas.microsoft.com/office/drawing/2010/main" val="0"/>
              </a:ext>
            </a:extLst>
          </a:blip>
          <a:stretch>
            <a:fillRect/>
          </a:stretch>
        </p:blipFill>
        <p:spPr>
          <a:xfrm>
            <a:off x="4276696" y="5172513"/>
            <a:ext cx="541679" cy="722239"/>
          </a:xfrm>
          <a:prstGeom prst="rect">
            <a:avLst/>
          </a:prstGeom>
          <a:ln w="3175">
            <a:solidFill>
              <a:schemeClr val="bg1">
                <a:lumMod val="75000"/>
              </a:schemeClr>
            </a:solidFill>
          </a:ln>
        </p:spPr>
      </p:pic>
      <p:pic>
        <p:nvPicPr>
          <p:cNvPr id="137" name="図 49"/>
          <p:cNvPicPr>
            <a:picLocks/>
          </p:cNvPicPr>
          <p:nvPr/>
        </p:nvPicPr>
        <p:blipFill>
          <a:blip r:embed="rId61">
            <a:extLst>
              <a:ext uri="{28A0092B-C50C-407E-A947-70E740481C1C}">
                <a14:useLocalDpi xmlns:a14="http://schemas.microsoft.com/office/drawing/2010/main" val="0"/>
              </a:ext>
            </a:extLst>
          </a:blip>
          <a:stretch>
            <a:fillRect/>
          </a:stretch>
        </p:blipFill>
        <p:spPr>
          <a:xfrm>
            <a:off x="5073347" y="5172513"/>
            <a:ext cx="541679" cy="722239"/>
          </a:xfrm>
          <a:prstGeom prst="rect">
            <a:avLst/>
          </a:prstGeom>
          <a:ln w="3175">
            <a:solidFill>
              <a:schemeClr val="bg1">
                <a:lumMod val="75000"/>
              </a:schemeClr>
            </a:solidFill>
          </a:ln>
        </p:spPr>
      </p:pic>
      <p:pic>
        <p:nvPicPr>
          <p:cNvPr id="138" name="図 50"/>
          <p:cNvPicPr>
            <a:picLocks/>
          </p:cNvPicPr>
          <p:nvPr/>
        </p:nvPicPr>
        <p:blipFill>
          <a:blip r:embed="rId62">
            <a:extLst>
              <a:ext uri="{28A0092B-C50C-407E-A947-70E740481C1C}">
                <a14:useLocalDpi xmlns:a14="http://schemas.microsoft.com/office/drawing/2010/main" val="0"/>
              </a:ext>
            </a:extLst>
          </a:blip>
          <a:stretch>
            <a:fillRect/>
          </a:stretch>
        </p:blipFill>
        <p:spPr>
          <a:xfrm>
            <a:off x="5870632" y="5172513"/>
            <a:ext cx="541679" cy="722239"/>
          </a:xfrm>
          <a:prstGeom prst="rect">
            <a:avLst/>
          </a:prstGeom>
          <a:ln w="3175">
            <a:solidFill>
              <a:schemeClr val="bg1">
                <a:lumMod val="75000"/>
              </a:schemeClr>
            </a:solidFill>
          </a:ln>
        </p:spPr>
      </p:pic>
      <p:pic>
        <p:nvPicPr>
          <p:cNvPr id="139" name="図 51"/>
          <p:cNvPicPr>
            <a:picLocks/>
          </p:cNvPicPr>
          <p:nvPr/>
        </p:nvPicPr>
        <p:blipFill>
          <a:blip r:embed="rId63">
            <a:extLst>
              <a:ext uri="{28A0092B-C50C-407E-A947-70E740481C1C}">
                <a14:useLocalDpi xmlns:a14="http://schemas.microsoft.com/office/drawing/2010/main" val="0"/>
              </a:ext>
            </a:extLst>
          </a:blip>
          <a:stretch>
            <a:fillRect/>
          </a:stretch>
        </p:blipFill>
        <p:spPr>
          <a:xfrm>
            <a:off x="6666600" y="5172513"/>
            <a:ext cx="541679" cy="722239"/>
          </a:xfrm>
          <a:prstGeom prst="rect">
            <a:avLst/>
          </a:prstGeom>
          <a:ln w="3175">
            <a:solidFill>
              <a:schemeClr val="bg1">
                <a:lumMod val="75000"/>
              </a:schemeClr>
            </a:solidFill>
          </a:ln>
        </p:spPr>
      </p:pic>
      <p:pic>
        <p:nvPicPr>
          <p:cNvPr id="140" name="図 2"/>
          <p:cNvPicPr>
            <a:picLocks/>
          </p:cNvPicPr>
          <p:nvPr/>
        </p:nvPicPr>
        <p:blipFill>
          <a:blip r:embed="rId64">
            <a:extLst>
              <a:ext uri="{28A0092B-C50C-407E-A947-70E740481C1C}">
                <a14:useLocalDpi xmlns:a14="http://schemas.microsoft.com/office/drawing/2010/main" val="0"/>
              </a:ext>
            </a:extLst>
          </a:blip>
          <a:stretch>
            <a:fillRect/>
          </a:stretch>
        </p:blipFill>
        <p:spPr>
          <a:xfrm>
            <a:off x="1087161" y="2670995"/>
            <a:ext cx="541679" cy="722239"/>
          </a:xfrm>
          <a:prstGeom prst="rect">
            <a:avLst/>
          </a:prstGeom>
          <a:ln w="6350">
            <a:solidFill>
              <a:schemeClr val="bg1">
                <a:lumMod val="75000"/>
              </a:schemeClr>
            </a:solidFill>
          </a:ln>
        </p:spPr>
      </p:pic>
      <p:sp>
        <p:nvSpPr>
          <p:cNvPr id="5" name="TextBox 4"/>
          <p:cNvSpPr txBox="1"/>
          <p:nvPr/>
        </p:nvSpPr>
        <p:spPr>
          <a:xfrm>
            <a:off x="4575545" y="-808074"/>
            <a:ext cx="184731" cy="369332"/>
          </a:xfrm>
          <a:prstGeom prst="rect">
            <a:avLst/>
          </a:prstGeom>
          <a:noFill/>
        </p:spPr>
        <p:txBody>
          <a:bodyPr wrap="none" rtlCol="0">
            <a:spAutoFit/>
          </a:bodyPr>
          <a:lstStyle/>
          <a:p>
            <a:endParaRPr lang="en-US" dirty="0"/>
          </a:p>
        </p:txBody>
      </p:sp>
      <p:sp>
        <p:nvSpPr>
          <p:cNvPr id="70" name="Title 2"/>
          <p:cNvSpPr txBox="1">
            <a:spLocks/>
          </p:cNvSpPr>
          <p:nvPr/>
        </p:nvSpPr>
        <p:spPr>
          <a:xfrm>
            <a:off x="252870" y="817721"/>
            <a:ext cx="7042452" cy="418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chemeClr val="tx1"/>
                </a:solidFill>
                <a:latin typeface="Arial" charset="0"/>
                <a:ea typeface="Arial" charset="0"/>
                <a:cs typeface="Arial" charset="0"/>
              </a:defRPr>
            </a:lvl1pPr>
          </a:lstStyle>
          <a:p>
            <a:pPr fontAlgn="base"/>
            <a:r>
              <a:rPr lang="en-US" sz="2400" b="1" dirty="0">
                <a:solidFill>
                  <a:schemeClr val="accent4"/>
                </a:solidFill>
              </a:rPr>
              <a:t>Top Journals in ScienceDirect</a:t>
            </a:r>
          </a:p>
        </p:txBody>
      </p:sp>
      <p:sp>
        <p:nvSpPr>
          <p:cNvPr id="71" name="Rectangle 70">
            <a:extLst/>
          </p:cNvPr>
          <p:cNvSpPr/>
          <p:nvPr/>
        </p:nvSpPr>
        <p:spPr>
          <a:xfrm rot="16200000" flipV="1">
            <a:off x="-408149" y="973390"/>
            <a:ext cx="955443" cy="139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228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www.thelancet.com/cms/attachment/2084317761/2073493673/cover.ti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488" y="1528369"/>
            <a:ext cx="2570601" cy="3451436"/>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55" name="Picture 31" descr="http://www.thelancet.com/cms/attachment/2082633327/2072861955/cover.ti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7752" y="2354903"/>
            <a:ext cx="1658704" cy="2227071"/>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51" name="Picture 27" descr="http://www.thelancet.com/cms/attachment/2082008933/2072665348/cover.ti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5117" y="2663432"/>
            <a:ext cx="1658704" cy="2227071"/>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53" name="Picture 29" descr="http://www.thelancet.com/cms/attachment/2084211884/2073473511/cover.ti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9797" y="3027161"/>
            <a:ext cx="1658704" cy="2227071"/>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61" name="Picture 37" descr="http://www.thelancet.com/cms/attachment/2082094430/2072691524/cover.ti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1201" y="3448177"/>
            <a:ext cx="1228105" cy="16489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1" name="Picture 17" descr="http://www.thelancet.com/cms/attachment/2081667249/2072567080/cover.ti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8378" y="3727539"/>
            <a:ext cx="1228105" cy="16489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57" name="Picture 33" descr="http://www.thelancet.com/cms/attachment/2082094403/2072691181/cover.tif.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58242" y="3444094"/>
            <a:ext cx="1228105" cy="16489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7" name="Picture 23" descr="http://www.thelancet.com/cms/attachment/2082494732/2072809703/cover.tif.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67818" y="3728801"/>
            <a:ext cx="1228105" cy="16489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9" name="Picture 25" descr="http://www.thelancet.com/cms/attachment/2082633010/2072860425/cover.tif.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15594" y="4022922"/>
            <a:ext cx="1228105" cy="16489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1877855855"/>
              </p:ext>
            </p:extLst>
          </p:nvPr>
        </p:nvGraphicFramePr>
        <p:xfrm>
          <a:off x="9410566" y="4310715"/>
          <a:ext cx="1223229" cy="1642960"/>
        </p:xfrm>
        <a:graphic>
          <a:graphicData uri="http://schemas.openxmlformats.org/presentationml/2006/ole">
            <mc:AlternateContent xmlns:mc="http://schemas.openxmlformats.org/markup-compatibility/2006">
              <mc:Choice xmlns:v="urn:schemas-microsoft-com:vml" Requires="v">
                <p:oleObj spid="_x0000_s2136" name="Acrobat Document" r:id="rId13" imgW="5667347" imgH="7610411" progId="AcroExch.Document.11">
                  <p:embed/>
                </p:oleObj>
              </mc:Choice>
              <mc:Fallback>
                <p:oleObj name="Acrobat Document" r:id="rId13" imgW="5667347" imgH="7610411" progId="AcroExch.Document.11">
                  <p:embed/>
                  <p:pic>
                    <p:nvPicPr>
                      <p:cNvPr id="2" name="Object 1"/>
                      <p:cNvPicPr/>
                      <p:nvPr/>
                    </p:nvPicPr>
                    <p:blipFill>
                      <a:blip r:embed="rId14"/>
                      <a:stretch>
                        <a:fillRect/>
                      </a:stretch>
                    </p:blipFill>
                    <p:spPr>
                      <a:xfrm>
                        <a:off x="9410566" y="4310715"/>
                        <a:ext cx="1223229" cy="1642960"/>
                      </a:xfrm>
                      <a:prstGeom prst="rect">
                        <a:avLst/>
                      </a:prstGeom>
                      <a:ln w="3175">
                        <a:solidFill>
                          <a:schemeClr val="bg1">
                            <a:lumMod val="85000"/>
                          </a:schemeClr>
                        </a:solidFill>
                      </a:ln>
                    </p:spPr>
                  </p:pic>
                </p:oleObj>
              </mc:Fallback>
            </mc:AlternateContent>
          </a:graphicData>
        </a:graphic>
      </p:graphicFrame>
      <p:sp>
        <p:nvSpPr>
          <p:cNvPr id="3" name="Slide Number Placeholder 2"/>
          <p:cNvSpPr>
            <a:spLocks noGrp="1"/>
          </p:cNvSpPr>
          <p:nvPr>
            <p:ph type="sldNum" sz="quarter" idx="12"/>
          </p:nvPr>
        </p:nvSpPr>
        <p:spPr/>
        <p:txBody>
          <a:bodyPr/>
          <a:lstStyle/>
          <a:p>
            <a:fld id="{DA15E891-66B8-4B28-AB8F-05A4B1DE573C}" type="slidenum">
              <a:rPr lang="en-US" smtClean="0">
                <a:solidFill>
                  <a:srgbClr val="FFFFFF"/>
                </a:solidFill>
              </a:rPr>
              <a:pPr/>
              <a:t>15</a:t>
            </a:fld>
            <a:endParaRPr lang="en-US" dirty="0">
              <a:solidFill>
                <a:srgbClr val="FFFFFF"/>
              </a:solidFill>
            </a:endParaRPr>
          </a:p>
        </p:txBody>
      </p:sp>
      <p:pic>
        <p:nvPicPr>
          <p:cNvPr id="1027"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a:stretch/>
        </p:blipFill>
        <p:spPr bwMode="auto">
          <a:xfrm>
            <a:off x="1012411" y="1602815"/>
            <a:ext cx="3432980" cy="60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descr="http://www.thelancet.com/cms/attachment/2084145080/2073424142/cover.tif.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7001" y="4022241"/>
            <a:ext cx="1228105" cy="16489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5" name="Picture 21" descr="http://www.thelancet.com/cms/attachment/2083635142/2073265794/cover.tif.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45589" y="4314244"/>
            <a:ext cx="1228105" cy="164892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59" name="Picture 35" descr="http://www.thelancet.com/cms/attachment/2083434179/2073198927/cover.tif.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89528" y="4560217"/>
            <a:ext cx="1237631" cy="1661714"/>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63" name="Picture 39" descr="http://www.thelancet.com/pb-assets/Lancet/lanplan/lanplan-cover.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20855" y="4822975"/>
            <a:ext cx="1305679" cy="1682785"/>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2" name="Content Placeholder 1"/>
          <p:cNvSpPr txBox="1">
            <a:spLocks/>
          </p:cNvSpPr>
          <p:nvPr/>
        </p:nvSpPr>
        <p:spPr>
          <a:xfrm>
            <a:off x="956291" y="2209275"/>
            <a:ext cx="5314139" cy="422614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b="1" dirty="0">
              <a:solidFill>
                <a:srgbClr val="53565A"/>
              </a:solidFill>
              <a:latin typeface="Arial Black" panose="020B0A04020102020204" pitchFamily="34" charset="0"/>
              <a:ea typeface="微软雅黑 Light" panose="020B0502040204020203" pitchFamily="34" charset="-122"/>
            </a:endParaRPr>
          </a:p>
          <a:p>
            <a:r>
              <a:rPr lang="en-US" sz="1800" b="1" dirty="0">
                <a:solidFill>
                  <a:srgbClr val="53565A"/>
                </a:solidFill>
                <a:latin typeface="Arial Black" panose="020B0A04020102020204" pitchFamily="34" charset="0"/>
                <a:ea typeface="微软雅黑 Light" panose="020B0502040204020203" pitchFamily="34" charset="-122"/>
              </a:rPr>
              <a:t>19</a:t>
            </a:r>
            <a:r>
              <a:rPr lang="zh-CN" altLang="en-US" sz="1800" b="1" dirty="0">
                <a:solidFill>
                  <a:srgbClr val="53565A"/>
                </a:solidFill>
                <a:latin typeface="Arial Black" panose="020B0A04020102020204" pitchFamily="34" charset="0"/>
                <a:ea typeface="微软雅黑 Light" panose="020B0502040204020203" pitchFamily="34" charset="-122"/>
              </a:rPr>
              <a:t>和</a:t>
            </a:r>
            <a:r>
              <a:rPr lang="en-US" sz="1800" b="1" dirty="0">
                <a:solidFill>
                  <a:srgbClr val="53565A"/>
                </a:solidFill>
                <a:latin typeface="Arial Black" panose="020B0A04020102020204" pitchFamily="34" charset="0"/>
                <a:ea typeface="微软雅黑 Light" panose="020B0502040204020203" pitchFamily="34" charset="-122"/>
              </a:rPr>
              <a:t>20</a:t>
            </a:r>
            <a:r>
              <a:rPr lang="zh-CN" altLang="en-US" sz="1800" b="1" dirty="0">
                <a:solidFill>
                  <a:srgbClr val="53565A"/>
                </a:solidFill>
                <a:latin typeface="Arial Black" panose="020B0A04020102020204" pitchFamily="34" charset="0"/>
                <a:ea typeface="微软雅黑 Light" panose="020B0502040204020203" pitchFamily="34" charset="-122"/>
              </a:rPr>
              <a:t>世纪</a:t>
            </a:r>
            <a:r>
              <a:rPr lang="en-US" sz="1800" b="1" dirty="0">
                <a:solidFill>
                  <a:srgbClr val="53565A"/>
                </a:solidFill>
                <a:latin typeface="Arial Black" panose="020B0A04020102020204" pitchFamily="34" charset="0"/>
                <a:ea typeface="微软雅黑 Light" panose="020B0502040204020203" pitchFamily="34" charset="-122"/>
              </a:rPr>
              <a:t>, </a:t>
            </a:r>
            <a:r>
              <a:rPr lang="en-US" sz="1800" b="1" i="1" dirty="0">
                <a:solidFill>
                  <a:srgbClr val="53565A"/>
                </a:solidFill>
                <a:latin typeface="Arial Black" panose="020B0A04020102020204" pitchFamily="34" charset="0"/>
                <a:ea typeface="微软雅黑 Light" panose="020B0502040204020203" pitchFamily="34" charset="-122"/>
              </a:rPr>
              <a:t>The Lancet </a:t>
            </a:r>
            <a:r>
              <a:rPr lang="zh-CN" altLang="en-US" sz="1800" b="1" dirty="0">
                <a:solidFill>
                  <a:srgbClr val="53565A"/>
                </a:solidFill>
                <a:latin typeface="Arial Black" panose="020B0A04020102020204" pitchFamily="34" charset="0"/>
                <a:ea typeface="微软雅黑 Light" panose="020B0502040204020203" pitchFamily="34" charset="-122"/>
              </a:rPr>
              <a:t>的目的是为了克服疾病给全球人类带来的困扰，为医疗社区提供高质量的，基于证据的内容。</a:t>
            </a:r>
            <a:r>
              <a:rPr lang="en-US" sz="1800" b="1" dirty="0">
                <a:solidFill>
                  <a:srgbClr val="53565A"/>
                </a:solidFill>
                <a:latin typeface="Arial Black" panose="020B0A04020102020204" pitchFamily="34" charset="0"/>
                <a:ea typeface="微软雅黑 Light" panose="020B0502040204020203" pitchFamily="34" charset="-122"/>
              </a:rPr>
              <a:t> </a:t>
            </a:r>
            <a:br>
              <a:rPr lang="en-US" sz="1800" b="1" dirty="0">
                <a:solidFill>
                  <a:srgbClr val="53565A"/>
                </a:solidFill>
                <a:latin typeface="Arial Black" panose="020B0A04020102020204" pitchFamily="34" charset="0"/>
                <a:ea typeface="微软雅黑 Light" panose="020B0502040204020203" pitchFamily="34" charset="-122"/>
              </a:rPr>
            </a:br>
            <a:endParaRPr lang="en-US" sz="1800" b="1" dirty="0">
              <a:solidFill>
                <a:srgbClr val="53565A"/>
              </a:solidFill>
              <a:latin typeface="Arial Black" panose="020B0A04020102020204" pitchFamily="34" charset="0"/>
              <a:ea typeface="微软雅黑 Light" panose="020B0502040204020203" pitchFamily="34" charset="-122"/>
            </a:endParaRPr>
          </a:p>
          <a:p>
            <a:r>
              <a:rPr lang="en-US" sz="1800" b="1" dirty="0">
                <a:solidFill>
                  <a:srgbClr val="53565A"/>
                </a:solidFill>
                <a:latin typeface="Arial Black" panose="020B0A04020102020204" pitchFamily="34" charset="0"/>
                <a:ea typeface="微软雅黑 Light" panose="020B0502040204020203" pitchFamily="34" charset="-122"/>
              </a:rPr>
              <a:t>T</a:t>
            </a:r>
            <a:r>
              <a:rPr lang="en-US" altLang="zh-CN" sz="1800" b="1" dirty="0">
                <a:solidFill>
                  <a:srgbClr val="53565A"/>
                </a:solidFill>
                <a:latin typeface="Arial Black" panose="020B0A04020102020204" pitchFamily="34" charset="0"/>
                <a:ea typeface="微软雅黑 Light" panose="020B0502040204020203" pitchFamily="34" charset="-122"/>
              </a:rPr>
              <a:t>he Lancet</a:t>
            </a:r>
            <a:r>
              <a:rPr lang="zh-CN" altLang="en-US" sz="1800" b="1" dirty="0">
                <a:solidFill>
                  <a:srgbClr val="53565A"/>
                </a:solidFill>
                <a:latin typeface="Arial Black" panose="020B0A04020102020204" pitchFamily="34" charset="0"/>
                <a:ea typeface="微软雅黑 Light" panose="020B0502040204020203" pitchFamily="34" charset="-122"/>
              </a:rPr>
              <a:t>的影响因子是</a:t>
            </a:r>
            <a:r>
              <a:rPr lang="en-US" sz="1800" b="1" dirty="0">
                <a:solidFill>
                  <a:srgbClr val="53565A"/>
                </a:solidFill>
                <a:latin typeface="Arial Black" panose="020B0A04020102020204" pitchFamily="34" charset="0"/>
                <a:ea typeface="微软雅黑 Light" panose="020B0502040204020203" pitchFamily="34" charset="-122"/>
              </a:rPr>
              <a:t> 44.002, </a:t>
            </a:r>
            <a:r>
              <a:rPr lang="zh-CN" altLang="en-US" sz="1800" b="1" dirty="0">
                <a:solidFill>
                  <a:srgbClr val="53565A"/>
                </a:solidFill>
                <a:latin typeface="Arial Black" panose="020B0A04020102020204" pitchFamily="34" charset="0"/>
                <a:ea typeface="微软雅黑 Light" panose="020B0502040204020203" pitchFamily="34" charset="-122"/>
              </a:rPr>
              <a:t>每年在</a:t>
            </a:r>
            <a:r>
              <a:rPr lang="en-US" altLang="zh-CN" sz="1800" b="1" dirty="0">
                <a:solidFill>
                  <a:srgbClr val="53565A"/>
                </a:solidFill>
                <a:latin typeface="Arial Black" panose="020B0A04020102020204" pitchFamily="34" charset="0"/>
                <a:ea typeface="微软雅黑 Light" panose="020B0502040204020203" pitchFamily="34" charset="-122"/>
              </a:rPr>
              <a:t>SD</a:t>
            </a:r>
            <a:r>
              <a:rPr lang="zh-CN" altLang="en-US" sz="1800" b="1" dirty="0">
                <a:solidFill>
                  <a:srgbClr val="53565A"/>
                </a:solidFill>
                <a:latin typeface="Arial Black" panose="020B0A04020102020204" pitchFamily="34" charset="0"/>
                <a:ea typeface="微软雅黑 Light" panose="020B0502040204020203" pitchFamily="34" charset="-122"/>
              </a:rPr>
              <a:t>上被下载</a:t>
            </a:r>
            <a:r>
              <a:rPr lang="en-US" altLang="zh-CN" sz="1800" b="1" dirty="0">
                <a:solidFill>
                  <a:srgbClr val="53565A"/>
                </a:solidFill>
                <a:latin typeface="Arial Black" panose="020B0A04020102020204" pitchFamily="34" charset="0"/>
                <a:ea typeface="微软雅黑 Light" panose="020B0502040204020203" pitchFamily="34" charset="-122"/>
              </a:rPr>
              <a:t>11</a:t>
            </a:r>
            <a:r>
              <a:rPr lang="zh-CN" altLang="en-US" sz="1800" b="1" dirty="0">
                <a:solidFill>
                  <a:srgbClr val="53565A"/>
                </a:solidFill>
                <a:latin typeface="Arial Black" panose="020B0A04020102020204" pitchFamily="34" charset="0"/>
                <a:ea typeface="微软雅黑 Light" panose="020B0502040204020203" pitchFamily="34" charset="-122"/>
              </a:rPr>
              <a:t>万次</a:t>
            </a:r>
            <a:r>
              <a:rPr lang="en-US" sz="1800" b="1" dirty="0">
                <a:solidFill>
                  <a:srgbClr val="53565A"/>
                </a:solidFill>
                <a:latin typeface="Arial Black" panose="020B0A04020102020204" pitchFamily="34" charset="0"/>
                <a:ea typeface="微软雅黑 Light" panose="020B0502040204020203" pitchFamily="34" charset="-122"/>
              </a:rPr>
              <a:t> </a:t>
            </a:r>
            <a:r>
              <a:rPr lang="zh-CN" altLang="en-US" sz="1800" b="1" dirty="0">
                <a:solidFill>
                  <a:srgbClr val="53565A"/>
                </a:solidFill>
                <a:latin typeface="Arial Black" panose="020B0A04020102020204" pitchFamily="34" charset="0"/>
                <a:ea typeface="微软雅黑 Light" panose="020B0502040204020203" pitchFamily="34" charset="-122"/>
              </a:rPr>
              <a:t>。</a:t>
            </a:r>
            <a:endParaRPr lang="en-US" altLang="zh-CN" sz="1800" b="1" dirty="0">
              <a:solidFill>
                <a:srgbClr val="53565A"/>
              </a:solidFill>
              <a:latin typeface="Arial Black" panose="020B0A04020102020204" pitchFamily="34" charset="0"/>
              <a:ea typeface="微软雅黑 Light" panose="020B0502040204020203" pitchFamily="34" charset="-122"/>
            </a:endParaRPr>
          </a:p>
          <a:p>
            <a:endParaRPr lang="en-US" sz="1800" b="1" dirty="0">
              <a:solidFill>
                <a:srgbClr val="53565A"/>
              </a:solidFill>
              <a:latin typeface="Arial Black" panose="020B0A04020102020204" pitchFamily="34" charset="0"/>
              <a:ea typeface="微软雅黑 Light" panose="020B0502040204020203" pitchFamily="34" charset="-122"/>
            </a:endParaRPr>
          </a:p>
          <a:p>
            <a:r>
              <a:rPr lang="zh-CN" altLang="en-US" sz="1800" b="1" dirty="0">
                <a:solidFill>
                  <a:srgbClr val="53565A"/>
                </a:solidFill>
                <a:latin typeface="Arial Black" panose="020B0A04020102020204" pitchFamily="34" charset="0"/>
                <a:ea typeface="微软雅黑 Light" panose="020B0502040204020203" pitchFamily="34" charset="-122"/>
              </a:rPr>
              <a:t>除了每周更新的</a:t>
            </a:r>
            <a:r>
              <a:rPr lang="en-US" sz="1800" b="1" i="1" dirty="0">
                <a:solidFill>
                  <a:srgbClr val="53565A"/>
                </a:solidFill>
                <a:latin typeface="Arial Black" panose="020B0A04020102020204" pitchFamily="34" charset="0"/>
                <a:ea typeface="微软雅黑 Light" panose="020B0502040204020203" pitchFamily="34" charset="-122"/>
              </a:rPr>
              <a:t>The Lancet</a:t>
            </a:r>
            <a:r>
              <a:rPr lang="zh-CN" altLang="en-US" sz="1800" b="1" dirty="0">
                <a:solidFill>
                  <a:srgbClr val="53565A"/>
                </a:solidFill>
                <a:latin typeface="Arial Black" panose="020B0A04020102020204" pitchFamily="34" charset="0"/>
                <a:ea typeface="微软雅黑 Light" panose="020B0502040204020203" pitchFamily="34" charset="-122"/>
              </a:rPr>
              <a:t>主刊</a:t>
            </a:r>
            <a:r>
              <a:rPr lang="zh-CN" altLang="en-US" sz="1800" b="1" i="1" dirty="0">
                <a:solidFill>
                  <a:srgbClr val="53565A"/>
                </a:solidFill>
                <a:latin typeface="Arial Black" panose="020B0A04020102020204" pitchFamily="34" charset="0"/>
                <a:ea typeface="微软雅黑 Light" panose="020B0502040204020203" pitchFamily="34" charset="-122"/>
              </a:rPr>
              <a:t>，</a:t>
            </a:r>
            <a:r>
              <a:rPr lang="en-US" sz="1800" b="1" i="1" dirty="0">
                <a:solidFill>
                  <a:srgbClr val="53565A"/>
                </a:solidFill>
                <a:latin typeface="Arial Black" panose="020B0A04020102020204" pitchFamily="34" charset="0"/>
                <a:ea typeface="微软雅黑 Light" panose="020B0502040204020203" pitchFamily="34" charset="-122"/>
              </a:rPr>
              <a:t> L</a:t>
            </a:r>
            <a:r>
              <a:rPr lang="en-US" altLang="zh-CN" sz="1800" b="1" i="1" dirty="0">
                <a:solidFill>
                  <a:srgbClr val="53565A"/>
                </a:solidFill>
                <a:latin typeface="Arial Black" panose="020B0A04020102020204" pitchFamily="34" charset="0"/>
                <a:ea typeface="微软雅黑 Light" panose="020B0502040204020203" pitchFamily="34" charset="-122"/>
              </a:rPr>
              <a:t>ancet</a:t>
            </a:r>
            <a:r>
              <a:rPr lang="zh-CN" altLang="en-US" sz="1800" b="1" dirty="0">
                <a:solidFill>
                  <a:srgbClr val="53565A"/>
                </a:solidFill>
                <a:latin typeface="Arial Black" panose="020B0A04020102020204" pitchFamily="34" charset="0"/>
                <a:ea typeface="微软雅黑 Light" panose="020B0502040204020203" pitchFamily="34" charset="-122"/>
              </a:rPr>
              <a:t>系列期刊有</a:t>
            </a:r>
            <a:r>
              <a:rPr lang="en-US" altLang="zh-CN" sz="1800" b="1" dirty="0">
                <a:solidFill>
                  <a:srgbClr val="53565A"/>
                </a:solidFill>
                <a:latin typeface="Arial Black" panose="020B0A04020102020204" pitchFamily="34" charset="0"/>
                <a:ea typeface="微软雅黑 Light" panose="020B0502040204020203" pitchFamily="34" charset="-122"/>
              </a:rPr>
              <a:t>10</a:t>
            </a:r>
            <a:r>
              <a:rPr lang="zh-CN" altLang="en-US" sz="1800" b="1" dirty="0">
                <a:solidFill>
                  <a:srgbClr val="53565A"/>
                </a:solidFill>
                <a:latin typeface="Arial Black" panose="020B0A04020102020204" pitchFamily="34" charset="0"/>
                <a:ea typeface="微软雅黑 Light" panose="020B0502040204020203" pitchFamily="34" charset="-122"/>
              </a:rPr>
              <a:t>本可订阅期刊以及三本完全公开获取的期刊。</a:t>
            </a:r>
            <a:br>
              <a:rPr lang="en-US" sz="1800" b="1" dirty="0">
                <a:solidFill>
                  <a:srgbClr val="53565A"/>
                </a:solidFill>
                <a:latin typeface="Arial Black" panose="020B0A04020102020204" pitchFamily="34" charset="0"/>
                <a:ea typeface="微软雅黑 Light" panose="020B0502040204020203" pitchFamily="34" charset="-122"/>
              </a:rPr>
            </a:br>
            <a:endParaRPr lang="en-US" sz="1800" b="1" dirty="0">
              <a:solidFill>
                <a:srgbClr val="53565A"/>
              </a:solidFill>
              <a:latin typeface="Arial Black" panose="020B0A04020102020204" pitchFamily="34" charset="0"/>
              <a:ea typeface="微软雅黑 Light" panose="020B0502040204020203" pitchFamily="34" charset="-122"/>
            </a:endParaRPr>
          </a:p>
          <a:p>
            <a:r>
              <a:rPr lang="en-US" sz="1800" b="1" dirty="0">
                <a:solidFill>
                  <a:srgbClr val="53565A"/>
                </a:solidFill>
                <a:latin typeface="Arial Black" panose="020B0A04020102020204" pitchFamily="34" charset="0"/>
                <a:ea typeface="微软雅黑 Light" panose="020B0502040204020203" pitchFamily="34" charset="-122"/>
              </a:rPr>
              <a:t>2017</a:t>
            </a:r>
            <a:r>
              <a:rPr lang="zh-CN" altLang="en-US" sz="1800" b="1" dirty="0">
                <a:solidFill>
                  <a:srgbClr val="53565A"/>
                </a:solidFill>
                <a:latin typeface="Arial Black" panose="020B0A04020102020204" pitchFamily="34" charset="0"/>
                <a:ea typeface="微软雅黑 Light" panose="020B0502040204020203" pitchFamily="34" charset="-122"/>
              </a:rPr>
              <a:t>年，我们创刊第</a:t>
            </a:r>
            <a:r>
              <a:rPr lang="en-US" altLang="zh-CN" sz="1800" b="1" dirty="0">
                <a:solidFill>
                  <a:srgbClr val="53565A"/>
                </a:solidFill>
                <a:latin typeface="Arial Black" panose="020B0A04020102020204" pitchFamily="34" charset="0"/>
                <a:ea typeface="微软雅黑 Light" panose="020B0502040204020203" pitchFamily="34" charset="-122"/>
              </a:rPr>
              <a:t>14</a:t>
            </a:r>
            <a:r>
              <a:rPr lang="zh-CN" altLang="en-US" sz="1800" b="1" dirty="0">
                <a:solidFill>
                  <a:srgbClr val="53565A"/>
                </a:solidFill>
                <a:latin typeface="Arial Black" panose="020B0A04020102020204" pitchFamily="34" charset="0"/>
                <a:ea typeface="微软雅黑 Light" panose="020B0502040204020203" pitchFamily="34" charset="-122"/>
              </a:rPr>
              <a:t>本期刊，名为：</a:t>
            </a:r>
            <a:r>
              <a:rPr lang="en-US" sz="1800" b="1" i="1" dirty="0">
                <a:solidFill>
                  <a:srgbClr val="53565A"/>
                </a:solidFill>
                <a:latin typeface="Arial Black" panose="020B0A04020102020204" pitchFamily="34" charset="0"/>
                <a:ea typeface="微软雅黑 Light" panose="020B0502040204020203" pitchFamily="34" charset="-122"/>
              </a:rPr>
              <a:t>The Lancet Child &amp; Adolescent Health.</a:t>
            </a:r>
            <a:endParaRPr lang="en-US" sz="1800" b="1" dirty="0">
              <a:latin typeface="Arial Black" panose="020B0A04020102020204" pitchFamily="34" charset="0"/>
              <a:ea typeface="微软雅黑 Light" panose="020B0502040204020203" pitchFamily="34" charset="-122"/>
            </a:endParaRPr>
          </a:p>
        </p:txBody>
      </p:sp>
      <p:sp>
        <p:nvSpPr>
          <p:cNvPr id="20" name="Title 2"/>
          <p:cNvSpPr txBox="1">
            <a:spLocks/>
          </p:cNvSpPr>
          <p:nvPr/>
        </p:nvSpPr>
        <p:spPr>
          <a:xfrm>
            <a:off x="252870" y="817721"/>
            <a:ext cx="7042452" cy="418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chemeClr val="tx1"/>
                </a:solidFill>
                <a:latin typeface="Arial" charset="0"/>
                <a:ea typeface="Arial" charset="0"/>
                <a:cs typeface="Arial" charset="0"/>
              </a:defRPr>
            </a:lvl1pPr>
          </a:lstStyle>
          <a:p>
            <a:pPr fontAlgn="base"/>
            <a:r>
              <a:rPr lang="en-US" sz="2400" b="1" dirty="0">
                <a:solidFill>
                  <a:schemeClr val="accent4"/>
                </a:solidFill>
              </a:rPr>
              <a:t>Top Journals in ScienceDirect</a:t>
            </a:r>
          </a:p>
        </p:txBody>
      </p:sp>
      <p:sp>
        <p:nvSpPr>
          <p:cNvPr id="23" name="Rectangle 22">
            <a:extLst/>
          </p:cNvPr>
          <p:cNvSpPr/>
          <p:nvPr/>
        </p:nvSpPr>
        <p:spPr>
          <a:xfrm rot="16200000" flipV="1">
            <a:off x="-408149" y="973390"/>
            <a:ext cx="955443" cy="139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141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p:nvPr/>
        </p:nvSpPr>
        <p:spPr>
          <a:xfrm>
            <a:off x="1282305" y="4192839"/>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New Features</a:t>
            </a:r>
          </a:p>
        </p:txBody>
      </p:sp>
      <p:sp>
        <p:nvSpPr>
          <p:cNvPr id="5" name="Rounded Rectangle 12"/>
          <p:cNvSpPr/>
          <p:nvPr/>
        </p:nvSpPr>
        <p:spPr>
          <a:xfrm>
            <a:off x="1282305" y="1846491"/>
            <a:ext cx="4850138"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History of Elsevier</a:t>
            </a:r>
          </a:p>
        </p:txBody>
      </p:sp>
      <p:sp>
        <p:nvSpPr>
          <p:cNvPr id="6" name="Rounded Rectangle 13"/>
          <p:cNvSpPr/>
          <p:nvPr/>
        </p:nvSpPr>
        <p:spPr>
          <a:xfrm>
            <a:off x="1282305" y="3417395"/>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tx1"/>
                </a:solidFill>
                <a:latin typeface="Arial" charset="0"/>
                <a:ea typeface="Arial" charset="0"/>
                <a:cs typeface="Arial" charset="0"/>
              </a:rPr>
              <a:t>Search T</a:t>
            </a:r>
            <a:r>
              <a:rPr lang="en-US" altLang="zh-CN" sz="3200" b="1" dirty="0" err="1">
                <a:solidFill>
                  <a:schemeClr val="tx1"/>
                </a:solidFill>
                <a:latin typeface="Arial" charset="0"/>
                <a:ea typeface="Arial" charset="0"/>
                <a:cs typeface="Arial" charset="0"/>
              </a:rPr>
              <a:t>ips</a:t>
            </a:r>
            <a:endParaRPr lang="en-GB" sz="3200" b="1" dirty="0">
              <a:solidFill>
                <a:schemeClr val="tx1"/>
              </a:solidFill>
              <a:latin typeface="Arial" charset="0"/>
              <a:ea typeface="Arial" charset="0"/>
              <a:cs typeface="Arial" charset="0"/>
            </a:endParaRPr>
          </a:p>
        </p:txBody>
      </p:sp>
      <p:sp>
        <p:nvSpPr>
          <p:cNvPr id="7" name="Rounded Rectangle 14"/>
          <p:cNvSpPr/>
          <p:nvPr/>
        </p:nvSpPr>
        <p:spPr>
          <a:xfrm>
            <a:off x="1282305" y="2641951"/>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ScienceDirect</a:t>
            </a:r>
          </a:p>
        </p:txBody>
      </p:sp>
      <p:sp>
        <p:nvSpPr>
          <p:cNvPr id="8" name="Rectangle 7"/>
          <p:cNvSpPr/>
          <p:nvPr/>
        </p:nvSpPr>
        <p:spPr>
          <a:xfrm>
            <a:off x="0" y="1958009"/>
            <a:ext cx="1143000" cy="268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758896"/>
            <a:ext cx="1143000" cy="268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524662"/>
            <a:ext cx="1143000" cy="2683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277253"/>
            <a:ext cx="1143000" cy="2683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6867937" y="371960"/>
            <a:ext cx="5324061" cy="6486040"/>
          </a:xfrm>
          <a:prstGeom prst="rect">
            <a:avLst/>
          </a:prstGeom>
        </p:spPr>
      </p:pic>
      <p:sp>
        <p:nvSpPr>
          <p:cNvPr id="12" name="Rounded Rectangle 11"/>
          <p:cNvSpPr/>
          <p:nvPr/>
        </p:nvSpPr>
        <p:spPr>
          <a:xfrm>
            <a:off x="1282305" y="4968283"/>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Q &amp; A</a:t>
            </a:r>
          </a:p>
        </p:txBody>
      </p:sp>
      <p:sp>
        <p:nvSpPr>
          <p:cNvPr id="14" name="Rectangle 13"/>
          <p:cNvSpPr/>
          <p:nvPr/>
        </p:nvSpPr>
        <p:spPr>
          <a:xfrm>
            <a:off x="0" y="5052697"/>
            <a:ext cx="1143000" cy="268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2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78278" y="1669459"/>
            <a:ext cx="4674652" cy="2823204"/>
            <a:chOff x="107504" y="923597"/>
            <a:chExt cx="4576272" cy="2872289"/>
          </a:xfrm>
        </p:grpSpPr>
        <p:pic>
          <p:nvPicPr>
            <p:cNvPr id="13"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9785" y="1793759"/>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4465" y="985855"/>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C.jpg                                                         0074CDB6Höllersche Dachkammer          BE95F00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615" y="1891734"/>
              <a:ext cx="704244" cy="914400"/>
            </a:xfrm>
            <a:prstGeom prst="rect">
              <a:avLst/>
            </a:prstGeom>
            <a:noFill/>
            <a:ln w="9525">
              <a:noFill/>
              <a:miter lim="800000"/>
              <a:headEnd/>
              <a:tailEnd/>
            </a:ln>
          </p:spPr>
        </p:pic>
        <p:pic>
          <p:nvPicPr>
            <p:cNvPr id="16" name="Picture 9" descr="cancerC2002.jpg                                                0074CDB6Höllersche Dachkammer          BE95F00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6282" y="1891734"/>
              <a:ext cx="704244" cy="914400"/>
            </a:xfrm>
            <a:prstGeom prst="rect">
              <a:avLst/>
            </a:prstGeom>
            <a:noFill/>
            <a:ln w="9525">
              <a:noFill/>
              <a:miter lim="800000"/>
              <a:headEnd/>
              <a:tailEnd/>
            </a:ln>
          </p:spPr>
        </p:pic>
        <p:pic>
          <p:nvPicPr>
            <p:cNvPr id="17" name="Picture 10" descr="cellmet.jpg                                                    0074CDB6Höllersche Dachkammer          BE95F00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33949" y="1891734"/>
              <a:ext cx="704244" cy="914400"/>
            </a:xfrm>
            <a:prstGeom prst="rect">
              <a:avLst/>
            </a:prstGeom>
            <a:noFill/>
            <a:ln w="9525">
              <a:noFill/>
              <a:miter lim="800000"/>
              <a:headEnd/>
              <a:tailEnd/>
            </a:ln>
          </p:spPr>
        </p:pic>
        <p:pic>
          <p:nvPicPr>
            <p:cNvPr id="18" name="Picture 11" descr="chm.jpg                                                        0074CDB6Höllersche Dachkammer          BE95F00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75850" y="1891734"/>
              <a:ext cx="704244" cy="914400"/>
            </a:xfrm>
            <a:prstGeom prst="rect">
              <a:avLst/>
            </a:prstGeom>
            <a:noFill/>
            <a:ln w="9525">
              <a:noFill/>
              <a:miter lim="800000"/>
              <a:headEnd/>
              <a:tailEnd/>
            </a:ln>
          </p:spPr>
        </p:pic>
        <p:pic>
          <p:nvPicPr>
            <p:cNvPr id="19" name="Picture 12" descr="csc.jpg                                                        0074CDB6Höllersche Dachkammer          BE95F00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8616" y="2881486"/>
              <a:ext cx="703729" cy="914400"/>
            </a:xfrm>
            <a:prstGeom prst="rect">
              <a:avLst/>
            </a:prstGeom>
            <a:noFill/>
            <a:ln w="9525">
              <a:noFill/>
              <a:miter lim="800000"/>
              <a:headEnd/>
              <a:tailEnd/>
            </a:ln>
          </p:spPr>
        </p:pic>
        <p:pic>
          <p:nvPicPr>
            <p:cNvPr id="20" name="Picture 14" descr="&#10;struct.jpg                                                     0074CDB6Höllersche Dachkammer          BE95F00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35373" y="2875136"/>
              <a:ext cx="703729" cy="914400"/>
            </a:xfrm>
            <a:prstGeom prst="rect">
              <a:avLst/>
            </a:prstGeom>
            <a:noFill/>
            <a:ln w="9525">
              <a:noFill/>
              <a:miter lim="800000"/>
              <a:headEnd/>
              <a:tailEnd/>
            </a:ln>
          </p:spPr>
        </p:pic>
        <p:pic>
          <p:nvPicPr>
            <p:cNvPr id="21" name="Picture 16" descr="biophys.jpg                                                    0074CDB6Höllersche Dachkammer          BE95F00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78926" y="2881486"/>
              <a:ext cx="704850" cy="914400"/>
            </a:xfrm>
            <a:prstGeom prst="rect">
              <a:avLst/>
            </a:prstGeom>
            <a:noFill/>
            <a:ln w="9525">
              <a:noFill/>
              <a:miter lim="800000"/>
              <a:headEnd/>
              <a:tailEnd/>
            </a:ln>
          </p:spPr>
        </p:pic>
        <p:pic>
          <p:nvPicPr>
            <p:cNvPr id="22" name="Picture 18" descr="ajhg cover.jpg                                                 0074CDB6Höllersche Dachkammer          BE95F00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11012" y="2875136"/>
              <a:ext cx="704850" cy="914400"/>
            </a:xfrm>
            <a:prstGeom prst="rect">
              <a:avLst/>
            </a:prstGeom>
            <a:noFill/>
            <a:ln w="9525">
              <a:noFill/>
              <a:miter lim="800000"/>
              <a:headEnd/>
              <a:tailEnd/>
            </a:ln>
          </p:spPr>
        </p:pic>
        <p:pic>
          <p:nvPicPr>
            <p:cNvPr id="23" name="Picture 19" descr="cb nauplius.jpg                                                0074CDB6Höllersche Dachkammer          BE95F007:"/>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6963" y="2881486"/>
              <a:ext cx="704850" cy="914400"/>
            </a:xfrm>
            <a:prstGeom prst="rect">
              <a:avLst/>
            </a:prstGeom>
            <a:noFill/>
            <a:ln w="9525">
              <a:noFill/>
              <a:miter lim="800000"/>
              <a:headEnd/>
              <a:tailEnd/>
            </a:ln>
          </p:spPr>
        </p:pic>
        <p:pic>
          <p:nvPicPr>
            <p:cNvPr id="24" name="Picture 3" descr="C:\Rostoma\2016\covers\Chemical biology.gi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43285" y="2875136"/>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ell.jpg                                                       0074CDB6Höllersche Dachkammer          BE95F007:"/>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7504" y="923597"/>
              <a:ext cx="704757" cy="914400"/>
            </a:xfrm>
            <a:prstGeom prst="rect">
              <a:avLst/>
            </a:prstGeom>
            <a:noFill/>
            <a:ln w="9525">
              <a:noFill/>
              <a:miter lim="800000"/>
              <a:headEnd/>
              <a:tailEnd/>
            </a:ln>
          </p:spPr>
        </p:pic>
        <p:pic>
          <p:nvPicPr>
            <p:cNvPr id="26" name="Picture 5" descr="&#10;neuron.jpg                                                     0074CDB6Höllersche Dachkammer          BE95F007:"/>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51197" y="923597"/>
              <a:ext cx="701411" cy="914400"/>
            </a:xfrm>
            <a:prstGeom prst="rect">
              <a:avLst/>
            </a:prstGeom>
            <a:noFill/>
            <a:ln w="9525">
              <a:noFill/>
              <a:miter lim="800000"/>
              <a:headEnd/>
              <a:tailEnd/>
            </a:ln>
          </p:spPr>
        </p:pic>
        <p:pic>
          <p:nvPicPr>
            <p:cNvPr id="27" name="Picture 6" descr="im.jpg                                                         0074CDB6Höllersche Dachkammer          BE95F007:"/>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606028" y="929947"/>
              <a:ext cx="707091" cy="914400"/>
            </a:xfrm>
            <a:prstGeom prst="rect">
              <a:avLst/>
            </a:prstGeom>
            <a:noFill/>
            <a:ln w="9525">
              <a:noFill/>
              <a:miter lim="800000"/>
              <a:headEnd/>
              <a:tailEnd/>
            </a:ln>
          </p:spPr>
        </p:pic>
        <p:pic>
          <p:nvPicPr>
            <p:cNvPr id="28" name="Picture 7" descr="mC.jpg                                                         0074CDB6Höllersche Dachkammer          BE95F007:"/>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82946" y="929947"/>
              <a:ext cx="703729" cy="914400"/>
            </a:xfrm>
            <a:prstGeom prst="rect">
              <a:avLst/>
            </a:prstGeom>
            <a:noFill/>
            <a:ln w="9525">
              <a:noFill/>
              <a:miter lim="800000"/>
              <a:headEnd/>
              <a:tailEnd/>
            </a:ln>
          </p:spPr>
        </p:pic>
        <p:pic>
          <p:nvPicPr>
            <p:cNvPr id="29" name="Picture 3" descr="C:\Users\rostoma\Pictures\Cell Systems\cover.tif.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172267" y="946606"/>
              <a:ext cx="703623" cy="914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4" descr="C:\Users\rostoma\Pictures\Trends in Cancer\cover.tif (1).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177227" y="1891734"/>
              <a:ext cx="698663" cy="9144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684558" y="4614269"/>
            <a:ext cx="1487148" cy="908458"/>
            <a:chOff x="406184" y="4485947"/>
            <a:chExt cx="1455851" cy="924253"/>
          </a:xfrm>
        </p:grpSpPr>
        <p:pic>
          <p:nvPicPr>
            <p:cNvPr id="34" name="Picture 2" descr="C:\Rostoma\2016\covers\Cogenitive.gif"/>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06184" y="4485947"/>
              <a:ext cx="6888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Rostoma\2016\covers\Mol Plant.gif"/>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148803" y="4495800"/>
              <a:ext cx="713232"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7144697" y="4614272"/>
            <a:ext cx="1493120" cy="898774"/>
            <a:chOff x="4933784" y="4242990"/>
            <a:chExt cx="1461697" cy="914400"/>
          </a:xfrm>
        </p:grpSpPr>
        <p:pic>
          <p:nvPicPr>
            <p:cNvPr id="38" name="Picture 6" descr="C:\Rostoma\2016\covers\Stem Cell reports.gif"/>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933784" y="4242990"/>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Rostoma\2016\covers\Cell reports.gif"/>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694441" y="4242990"/>
              <a:ext cx="70104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7462145" y="3574098"/>
            <a:ext cx="810514" cy="912324"/>
            <a:chOff x="6426671" y="2832125"/>
            <a:chExt cx="793457" cy="928186"/>
          </a:xfrm>
        </p:grpSpPr>
        <p:pic>
          <p:nvPicPr>
            <p:cNvPr id="41" name="Picture 9" descr="C:\Rostoma\2016\covers\chem_cover.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426671" y="2859781"/>
              <a:ext cx="665609" cy="9005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039285" y="2832125"/>
              <a:ext cx="180843" cy="277118"/>
            </a:xfrm>
            <a:prstGeom prst="rect">
              <a:avLst/>
            </a:prstGeom>
            <a:noFill/>
            <a:ln w="9525">
              <a:noFill/>
              <a:miter lim="800000"/>
              <a:headEnd/>
              <a:tailEnd/>
            </a:ln>
          </p:spPr>
          <p:txBody>
            <a:bodyPr wrap="none">
              <a:spAutoFit/>
            </a:bodyPr>
            <a:lstStyle>
              <a:defPPr>
                <a:defRPr lang="en-US"/>
              </a:defPPr>
              <a:lvl1pPr>
                <a:defRPr b="1">
                  <a:latin typeface="Nexus"/>
                </a:defRPr>
              </a:lvl1pPr>
            </a:lstStyle>
            <a:p>
              <a:endParaRPr lang="en-US" sz="1170" dirty="0"/>
            </a:p>
          </p:txBody>
        </p:sp>
      </p:grpSp>
      <p:pic>
        <p:nvPicPr>
          <p:cNvPr id="36" name="Picture 35"/>
          <p:cNvPicPr/>
          <p:nvPr/>
        </p:nvPicPr>
        <p:blipFill>
          <a:blip r:embed="rId25">
            <a:extLst>
              <a:ext uri="{28A0092B-C50C-407E-A947-70E740481C1C}">
                <a14:useLocalDpi xmlns:a14="http://schemas.microsoft.com/office/drawing/2010/main" val="0"/>
              </a:ext>
            </a:extLst>
          </a:blip>
          <a:stretch>
            <a:fillRect/>
          </a:stretch>
        </p:blipFill>
        <p:spPr>
          <a:xfrm>
            <a:off x="7123383" y="2599995"/>
            <a:ext cx="747894" cy="936223"/>
          </a:xfrm>
          <a:prstGeom prst="rect">
            <a:avLst/>
          </a:prstGeom>
        </p:spPr>
      </p:pic>
      <p:pic>
        <p:nvPicPr>
          <p:cNvPr id="43" name="Picture 42"/>
          <p:cNvPicPr/>
          <p:nvPr/>
        </p:nvPicPr>
        <p:blipFill>
          <a:blip r:embed="rId26">
            <a:extLst>
              <a:ext uri="{28A0092B-C50C-407E-A947-70E740481C1C}">
                <a14:useLocalDpi xmlns:a14="http://schemas.microsoft.com/office/drawing/2010/main" val="0"/>
              </a:ext>
            </a:extLst>
          </a:blip>
          <a:stretch>
            <a:fillRect/>
          </a:stretch>
        </p:blipFill>
        <p:spPr>
          <a:xfrm>
            <a:off x="7949906" y="2544432"/>
            <a:ext cx="398921" cy="383852"/>
          </a:xfrm>
          <a:prstGeom prst="rect">
            <a:avLst/>
          </a:prstGeom>
        </p:spPr>
      </p:pic>
      <p:pic>
        <p:nvPicPr>
          <p:cNvPr id="44" name="Picture 43"/>
          <p:cNvPicPr/>
          <p:nvPr/>
        </p:nvPicPr>
        <p:blipFill>
          <a:blip r:embed="rId26">
            <a:extLst>
              <a:ext uri="{28A0092B-C50C-407E-A947-70E740481C1C}">
                <a14:useLocalDpi xmlns:a14="http://schemas.microsoft.com/office/drawing/2010/main" val="0"/>
              </a:ext>
            </a:extLst>
          </a:blip>
          <a:stretch>
            <a:fillRect/>
          </a:stretch>
        </p:blipFill>
        <p:spPr>
          <a:xfrm>
            <a:off x="8173632" y="3409355"/>
            <a:ext cx="398921" cy="383852"/>
          </a:xfrm>
          <a:prstGeom prst="rect">
            <a:avLst/>
          </a:prstGeom>
        </p:spPr>
      </p:pic>
      <p:sp>
        <p:nvSpPr>
          <p:cNvPr id="46" name="Rectangle: Rounded Corners 45"/>
          <p:cNvSpPr/>
          <p:nvPr/>
        </p:nvSpPr>
        <p:spPr>
          <a:xfrm>
            <a:off x="1231853" y="1999077"/>
            <a:ext cx="6856075" cy="569155"/>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Rectangle: Rounded Corners 46"/>
          <p:cNvSpPr/>
          <p:nvPr/>
        </p:nvSpPr>
        <p:spPr>
          <a:xfrm>
            <a:off x="8474077" y="2199620"/>
            <a:ext cx="1330571" cy="344812"/>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1347056" y="2098598"/>
            <a:ext cx="1467582" cy="369332"/>
          </a:xfrm>
          <a:prstGeom prst="rect">
            <a:avLst/>
          </a:prstGeom>
          <a:solidFill>
            <a:schemeClr val="bg1"/>
          </a:solidFill>
        </p:spPr>
        <p:txBody>
          <a:bodyPr wrap="square" rtlCol="0">
            <a:spAutoFit/>
          </a:bodyPr>
          <a:lstStyle/>
          <a:p>
            <a:r>
              <a:rPr lang="en-US" altLang="zh-CN" b="1" dirty="0">
                <a:solidFill>
                  <a:schemeClr val="tx2"/>
                </a:solidFill>
              </a:rPr>
              <a:t> fishery</a:t>
            </a:r>
            <a:endParaRPr lang="en-US" b="1" dirty="0">
              <a:solidFill>
                <a:schemeClr val="tx2"/>
              </a:solidFill>
            </a:endParaRPr>
          </a:p>
        </p:txBody>
      </p:sp>
      <p:grpSp>
        <p:nvGrpSpPr>
          <p:cNvPr id="11" name="Group 10"/>
          <p:cNvGrpSpPr/>
          <p:nvPr/>
        </p:nvGrpSpPr>
        <p:grpSpPr>
          <a:xfrm>
            <a:off x="0" y="696621"/>
            <a:ext cx="12192000" cy="5464757"/>
            <a:chOff x="0" y="696621"/>
            <a:chExt cx="12192000" cy="5464757"/>
          </a:xfrm>
        </p:grpSpPr>
        <p:pic>
          <p:nvPicPr>
            <p:cNvPr id="4" name="Picture 3"/>
            <p:cNvPicPr>
              <a:picLocks noChangeAspect="1"/>
            </p:cNvPicPr>
            <p:nvPr/>
          </p:nvPicPr>
          <p:blipFill>
            <a:blip r:embed="rId27"/>
            <a:stretch>
              <a:fillRect/>
            </a:stretch>
          </p:blipFill>
          <p:spPr>
            <a:xfrm>
              <a:off x="0" y="696621"/>
              <a:ext cx="12192000" cy="5464757"/>
            </a:xfrm>
            <a:prstGeom prst="rect">
              <a:avLst/>
            </a:prstGeom>
          </p:spPr>
        </p:pic>
        <p:pic>
          <p:nvPicPr>
            <p:cNvPr id="10" name="Picture 9"/>
            <p:cNvPicPr>
              <a:picLocks noChangeAspect="1"/>
            </p:cNvPicPr>
            <p:nvPr/>
          </p:nvPicPr>
          <p:blipFill rotWithShape="1">
            <a:blip r:embed="rId28"/>
            <a:srcRect b="4109"/>
            <a:stretch/>
          </p:blipFill>
          <p:spPr>
            <a:xfrm>
              <a:off x="12424" y="2734861"/>
              <a:ext cx="12179576" cy="3426517"/>
            </a:xfrm>
            <a:prstGeom prst="rect">
              <a:avLst/>
            </a:prstGeom>
          </p:spPr>
        </p:pic>
      </p:grpSp>
      <p:sp>
        <p:nvSpPr>
          <p:cNvPr id="5" name="Rectangle 4"/>
          <p:cNvSpPr/>
          <p:nvPr/>
        </p:nvSpPr>
        <p:spPr>
          <a:xfrm>
            <a:off x="1231853" y="2568233"/>
            <a:ext cx="1530454"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简单检索</a:t>
            </a:r>
            <a:endParaRPr lang="en-US" sz="2000" b="1" dirty="0"/>
          </a:p>
        </p:txBody>
      </p:sp>
      <p:sp>
        <p:nvSpPr>
          <p:cNvPr id="48" name="Rectangle 47"/>
          <p:cNvSpPr/>
          <p:nvPr/>
        </p:nvSpPr>
        <p:spPr>
          <a:xfrm>
            <a:off x="8460008" y="2549010"/>
            <a:ext cx="1361667"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高级检索</a:t>
            </a:r>
            <a:endParaRPr lang="en-US" sz="2000" b="1" dirty="0"/>
          </a:p>
        </p:txBody>
      </p:sp>
    </p:spTree>
    <p:extLst>
      <p:ext uri="{BB962C8B-B14F-4D97-AF65-F5344CB8AC3E}">
        <p14:creationId xmlns:p14="http://schemas.microsoft.com/office/powerpoint/2010/main" val="3144611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7219" y="1275370"/>
            <a:ext cx="11584781" cy="5370256"/>
          </a:xfrm>
          <a:prstGeom prst="rect">
            <a:avLst/>
          </a:prstGeom>
        </p:spPr>
      </p:pic>
      <p:pic>
        <p:nvPicPr>
          <p:cNvPr id="5" name="Picture 4"/>
          <p:cNvPicPr>
            <a:picLocks noChangeAspect="1"/>
          </p:cNvPicPr>
          <p:nvPr/>
        </p:nvPicPr>
        <p:blipFill>
          <a:blip r:embed="rId4"/>
          <a:stretch>
            <a:fillRect/>
          </a:stretch>
        </p:blipFill>
        <p:spPr>
          <a:xfrm>
            <a:off x="2156612" y="895544"/>
            <a:ext cx="10035388" cy="470059"/>
          </a:xfrm>
          <a:prstGeom prst="rect">
            <a:avLst/>
          </a:prstGeom>
        </p:spPr>
      </p:pic>
      <p:sp>
        <p:nvSpPr>
          <p:cNvPr id="17" name="Rectangle: Rounded Corners 16"/>
          <p:cNvSpPr/>
          <p:nvPr/>
        </p:nvSpPr>
        <p:spPr>
          <a:xfrm>
            <a:off x="4359081" y="1999331"/>
            <a:ext cx="1328738" cy="257174"/>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p:cNvPicPr>
            <a:picLocks noChangeAspect="1"/>
          </p:cNvPicPr>
          <p:nvPr/>
        </p:nvPicPr>
        <p:blipFill>
          <a:blip r:embed="rId5"/>
          <a:stretch>
            <a:fillRect/>
          </a:stretch>
        </p:blipFill>
        <p:spPr>
          <a:xfrm>
            <a:off x="740555" y="5650010"/>
            <a:ext cx="2057400" cy="1085850"/>
          </a:xfrm>
          <a:prstGeom prst="rect">
            <a:avLst/>
          </a:prstGeom>
        </p:spPr>
      </p:pic>
      <p:sp>
        <p:nvSpPr>
          <p:cNvPr id="8" name="Rectangle 7"/>
          <p:cNvSpPr/>
          <p:nvPr/>
        </p:nvSpPr>
        <p:spPr>
          <a:xfrm>
            <a:off x="2318148" y="6242527"/>
            <a:ext cx="1028700" cy="403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4837237" y="4755722"/>
            <a:ext cx="1196613" cy="257174"/>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Rounded Corners 28"/>
          <p:cNvSpPr/>
          <p:nvPr/>
        </p:nvSpPr>
        <p:spPr>
          <a:xfrm>
            <a:off x="607219" y="1492648"/>
            <a:ext cx="2204785" cy="5152977"/>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简单检索</a:t>
            </a:r>
            <a:endParaRPr lang="en-US" sz="2000" b="1" dirty="0"/>
          </a:p>
        </p:txBody>
      </p:sp>
      <p:sp>
        <p:nvSpPr>
          <p:cNvPr id="13" name="Rectangle: Rounded Corners 12"/>
          <p:cNvSpPr/>
          <p:nvPr/>
        </p:nvSpPr>
        <p:spPr>
          <a:xfrm>
            <a:off x="10030536" y="1565219"/>
            <a:ext cx="2128805" cy="281226"/>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86485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06"/>
          <a:stretch/>
        </p:blipFill>
        <p:spPr>
          <a:xfrm>
            <a:off x="228600" y="895544"/>
            <a:ext cx="11673840" cy="5250298"/>
          </a:xfrm>
          <a:prstGeom prst="rect">
            <a:avLst/>
          </a:prstGeom>
        </p:spPr>
      </p:pic>
      <p:sp>
        <p:nvSpPr>
          <p:cNvPr id="3" name="Rectangle: Rounded Corners 2"/>
          <p:cNvSpPr/>
          <p:nvPr/>
        </p:nvSpPr>
        <p:spPr>
          <a:xfrm>
            <a:off x="228600" y="1998491"/>
            <a:ext cx="2824089" cy="2436349"/>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Rounded Corners 6"/>
          <p:cNvSpPr/>
          <p:nvPr/>
        </p:nvSpPr>
        <p:spPr>
          <a:xfrm>
            <a:off x="3281290" y="1574483"/>
            <a:ext cx="5634110" cy="4841557"/>
          </a:xfrm>
          <a:prstGeom prst="roundRect">
            <a:avLst>
              <a:gd name="adj" fmla="val 227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Rounded Corners 8"/>
          <p:cNvSpPr/>
          <p:nvPr/>
        </p:nvSpPr>
        <p:spPr>
          <a:xfrm>
            <a:off x="301170" y="3665253"/>
            <a:ext cx="845459" cy="221834"/>
          </a:xfrm>
          <a:prstGeom prst="roundRect">
            <a:avLst>
              <a:gd name="adj" fmla="val 2537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简单检索</a:t>
            </a:r>
            <a:endParaRPr lang="en-US" sz="2000" b="1" dirty="0"/>
          </a:p>
        </p:txBody>
      </p:sp>
      <p:pic>
        <p:nvPicPr>
          <p:cNvPr id="16" name="Picture 15"/>
          <p:cNvPicPr>
            <a:picLocks noChangeAspect="1"/>
          </p:cNvPicPr>
          <p:nvPr/>
        </p:nvPicPr>
        <p:blipFill>
          <a:blip r:embed="rId4"/>
          <a:stretch>
            <a:fillRect/>
          </a:stretch>
        </p:blipFill>
        <p:spPr>
          <a:xfrm>
            <a:off x="2134716" y="2695111"/>
            <a:ext cx="4243040" cy="3963602"/>
          </a:xfrm>
          <a:prstGeom prst="rect">
            <a:avLst/>
          </a:prstGeom>
          <a:ln w="63500">
            <a:solidFill>
              <a:srgbClr val="FF8200"/>
            </a:solidFill>
          </a:ln>
        </p:spPr>
      </p:pic>
      <p:cxnSp>
        <p:nvCxnSpPr>
          <p:cNvPr id="17" name="Straight Connector 16"/>
          <p:cNvCxnSpPr/>
          <p:nvPr/>
        </p:nvCxnSpPr>
        <p:spPr>
          <a:xfrm>
            <a:off x="1281612" y="3861687"/>
            <a:ext cx="853104"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4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p:nvPr/>
        </p:nvSpPr>
        <p:spPr>
          <a:xfrm>
            <a:off x="1282305" y="4192839"/>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New Features</a:t>
            </a:r>
          </a:p>
        </p:txBody>
      </p:sp>
      <p:sp>
        <p:nvSpPr>
          <p:cNvPr id="5" name="Rounded Rectangle 12"/>
          <p:cNvSpPr/>
          <p:nvPr/>
        </p:nvSpPr>
        <p:spPr>
          <a:xfrm>
            <a:off x="1282305" y="1846491"/>
            <a:ext cx="4850138"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tx1"/>
                </a:solidFill>
                <a:latin typeface="Arial" charset="0"/>
                <a:ea typeface="Arial" charset="0"/>
                <a:cs typeface="Arial" charset="0"/>
              </a:rPr>
              <a:t>History of Elsevier</a:t>
            </a:r>
          </a:p>
        </p:txBody>
      </p:sp>
      <p:sp>
        <p:nvSpPr>
          <p:cNvPr id="6" name="Rounded Rectangle 13"/>
          <p:cNvSpPr/>
          <p:nvPr/>
        </p:nvSpPr>
        <p:spPr>
          <a:xfrm>
            <a:off x="1282305" y="3417395"/>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Search T</a:t>
            </a:r>
            <a:r>
              <a:rPr lang="en-US" altLang="zh-CN" sz="3200" b="1" dirty="0" err="1">
                <a:solidFill>
                  <a:schemeClr val="bg2">
                    <a:lumMod val="60000"/>
                    <a:lumOff val="40000"/>
                  </a:schemeClr>
                </a:solidFill>
                <a:latin typeface="Arial" charset="0"/>
                <a:ea typeface="Arial" charset="0"/>
                <a:cs typeface="Arial" charset="0"/>
              </a:rPr>
              <a:t>ips</a:t>
            </a:r>
            <a:endParaRPr lang="en-GB" sz="3200" b="1" dirty="0">
              <a:solidFill>
                <a:schemeClr val="bg2">
                  <a:lumMod val="60000"/>
                  <a:lumOff val="40000"/>
                </a:schemeClr>
              </a:solidFill>
              <a:latin typeface="Arial" charset="0"/>
              <a:ea typeface="Arial" charset="0"/>
              <a:cs typeface="Arial" charset="0"/>
            </a:endParaRPr>
          </a:p>
        </p:txBody>
      </p:sp>
      <p:sp>
        <p:nvSpPr>
          <p:cNvPr id="7" name="Rounded Rectangle 14"/>
          <p:cNvSpPr/>
          <p:nvPr/>
        </p:nvSpPr>
        <p:spPr>
          <a:xfrm>
            <a:off x="1282305" y="2641951"/>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ScienceDirect</a:t>
            </a:r>
          </a:p>
        </p:txBody>
      </p:sp>
      <p:sp>
        <p:nvSpPr>
          <p:cNvPr id="8" name="Rectangle 7"/>
          <p:cNvSpPr/>
          <p:nvPr/>
        </p:nvSpPr>
        <p:spPr>
          <a:xfrm>
            <a:off x="0" y="1958009"/>
            <a:ext cx="1143000" cy="268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758896"/>
            <a:ext cx="1143000" cy="268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524662"/>
            <a:ext cx="1143000" cy="2683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277253"/>
            <a:ext cx="1143000" cy="2683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6867937" y="371960"/>
            <a:ext cx="5324061" cy="6486040"/>
          </a:xfrm>
          <a:prstGeom prst="rect">
            <a:avLst/>
          </a:prstGeom>
        </p:spPr>
      </p:pic>
      <p:sp>
        <p:nvSpPr>
          <p:cNvPr id="12" name="Rounded Rectangle 11"/>
          <p:cNvSpPr/>
          <p:nvPr/>
        </p:nvSpPr>
        <p:spPr>
          <a:xfrm>
            <a:off x="1282305" y="4968283"/>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Q &amp; A</a:t>
            </a:r>
          </a:p>
        </p:txBody>
      </p:sp>
      <p:sp>
        <p:nvSpPr>
          <p:cNvPr id="14" name="Rectangle 13"/>
          <p:cNvSpPr/>
          <p:nvPr/>
        </p:nvSpPr>
        <p:spPr>
          <a:xfrm>
            <a:off x="0" y="5052697"/>
            <a:ext cx="1143000" cy="268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39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06"/>
          <a:stretch/>
        </p:blipFill>
        <p:spPr>
          <a:xfrm>
            <a:off x="228600" y="895544"/>
            <a:ext cx="11673840" cy="5250298"/>
          </a:xfrm>
          <a:prstGeom prst="rect">
            <a:avLst/>
          </a:prstGeom>
        </p:spPr>
      </p:pic>
      <p:sp>
        <p:nvSpPr>
          <p:cNvPr id="3" name="Rectangle: Rounded Corners 2"/>
          <p:cNvSpPr/>
          <p:nvPr/>
        </p:nvSpPr>
        <p:spPr>
          <a:xfrm>
            <a:off x="228600" y="1998491"/>
            <a:ext cx="2824089" cy="2436349"/>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Rectangle: Rounded Corners 4"/>
          <p:cNvSpPr/>
          <p:nvPr/>
        </p:nvSpPr>
        <p:spPr>
          <a:xfrm>
            <a:off x="4953000" y="2209800"/>
            <a:ext cx="3886200" cy="981222"/>
          </a:xfrm>
          <a:prstGeom prst="roundRect">
            <a:avLst>
              <a:gd name="adj" fmla="val 3707"/>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Rounded Corners 6"/>
          <p:cNvSpPr/>
          <p:nvPr/>
        </p:nvSpPr>
        <p:spPr>
          <a:xfrm>
            <a:off x="3391102" y="1681163"/>
            <a:ext cx="1500938" cy="421956"/>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0" name="Group 9"/>
          <p:cNvGrpSpPr/>
          <p:nvPr/>
        </p:nvGrpSpPr>
        <p:grpSpPr>
          <a:xfrm>
            <a:off x="5554632" y="3516077"/>
            <a:ext cx="6510756" cy="3213056"/>
            <a:chOff x="4222186" y="3277771"/>
            <a:chExt cx="6510756" cy="3213056"/>
          </a:xfrm>
        </p:grpSpPr>
        <p:pic>
          <p:nvPicPr>
            <p:cNvPr id="6" name="Picture 5"/>
            <p:cNvPicPr>
              <a:picLocks noChangeAspect="1"/>
            </p:cNvPicPr>
            <p:nvPr/>
          </p:nvPicPr>
          <p:blipFill>
            <a:blip r:embed="rId4"/>
            <a:stretch>
              <a:fillRect/>
            </a:stretch>
          </p:blipFill>
          <p:spPr>
            <a:xfrm>
              <a:off x="4222186" y="3600923"/>
              <a:ext cx="6510756" cy="2889904"/>
            </a:xfrm>
            <a:prstGeom prst="rect">
              <a:avLst/>
            </a:prstGeom>
            <a:ln w="63500">
              <a:solidFill>
                <a:srgbClr val="FF9900"/>
              </a:solidFill>
            </a:ln>
          </p:spPr>
        </p:pic>
        <p:sp>
          <p:nvSpPr>
            <p:cNvPr id="11" name="Isosceles Triangle 10"/>
            <p:cNvSpPr/>
            <p:nvPr/>
          </p:nvSpPr>
          <p:spPr>
            <a:xfrm>
              <a:off x="5437042" y="3277771"/>
              <a:ext cx="900332" cy="2809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p:cNvSpPr/>
          <p:nvPr/>
        </p:nvSpPr>
        <p:spPr>
          <a:xfrm>
            <a:off x="9601559" y="5312317"/>
            <a:ext cx="994523" cy="221834"/>
          </a:xfrm>
          <a:prstGeom prst="roundRect">
            <a:avLst>
              <a:gd name="adj" fmla="val 2537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简单检索</a:t>
            </a:r>
            <a:endParaRPr lang="en-US" sz="2000" b="1" dirty="0"/>
          </a:p>
        </p:txBody>
      </p:sp>
    </p:spTree>
    <p:extLst>
      <p:ext uri="{BB962C8B-B14F-4D97-AF65-F5344CB8AC3E}">
        <p14:creationId xmlns:p14="http://schemas.microsoft.com/office/powerpoint/2010/main" val="6480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05215" y="433372"/>
            <a:ext cx="7796021" cy="4613031"/>
          </a:xfrm>
          <a:prstGeom prst="rect">
            <a:avLst/>
          </a:prstGeom>
        </p:spPr>
      </p:pic>
      <p:pic>
        <p:nvPicPr>
          <p:cNvPr id="7" name="Picture 6"/>
          <p:cNvPicPr>
            <a:picLocks noChangeAspect="1"/>
          </p:cNvPicPr>
          <p:nvPr/>
        </p:nvPicPr>
        <p:blipFill rotWithShape="1">
          <a:blip r:embed="rId3"/>
          <a:srcRect t="29716" b="19762"/>
          <a:stretch/>
        </p:blipFill>
        <p:spPr>
          <a:xfrm>
            <a:off x="2614912" y="4636496"/>
            <a:ext cx="7457555" cy="1999351"/>
          </a:xfrm>
          <a:prstGeom prst="rect">
            <a:avLst/>
          </a:prstGeom>
        </p:spPr>
      </p:pic>
      <p:sp>
        <p:nvSpPr>
          <p:cNvPr id="8" name="Rectangle: Rounded Corners 7"/>
          <p:cNvSpPr/>
          <p:nvPr/>
        </p:nvSpPr>
        <p:spPr>
          <a:xfrm>
            <a:off x="5089155" y="1837025"/>
            <a:ext cx="2015030" cy="667024"/>
          </a:xfrm>
          <a:prstGeom prst="roundRect">
            <a:avLst>
              <a:gd name="adj" fmla="val 8890"/>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Rounded Corners 8"/>
          <p:cNvSpPr/>
          <p:nvPr/>
        </p:nvSpPr>
        <p:spPr>
          <a:xfrm>
            <a:off x="2628980" y="2729132"/>
            <a:ext cx="2336410" cy="1842868"/>
          </a:xfrm>
          <a:prstGeom prst="roundRect">
            <a:avLst>
              <a:gd name="adj" fmla="val 533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Rounded Corners 9"/>
          <p:cNvSpPr/>
          <p:nvPr/>
        </p:nvSpPr>
        <p:spPr>
          <a:xfrm>
            <a:off x="2614912" y="4664632"/>
            <a:ext cx="2350478" cy="1999351"/>
          </a:xfrm>
          <a:prstGeom prst="roundRect">
            <a:avLst>
              <a:gd name="adj" fmla="val 5334"/>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简单检索</a:t>
            </a:r>
            <a:endParaRPr lang="en-US" sz="2000" b="1" dirty="0"/>
          </a:p>
        </p:txBody>
      </p:sp>
      <p:grpSp>
        <p:nvGrpSpPr>
          <p:cNvPr id="4" name="Group 3"/>
          <p:cNvGrpSpPr/>
          <p:nvPr/>
        </p:nvGrpSpPr>
        <p:grpSpPr>
          <a:xfrm>
            <a:off x="7494816" y="1454038"/>
            <a:ext cx="4069039" cy="3463918"/>
            <a:chOff x="7494817" y="1837025"/>
            <a:chExt cx="4069039" cy="3463918"/>
          </a:xfrm>
        </p:grpSpPr>
        <p:pic>
          <p:nvPicPr>
            <p:cNvPr id="2" name="Picture 1"/>
            <p:cNvPicPr>
              <a:picLocks noChangeAspect="1"/>
            </p:cNvPicPr>
            <p:nvPr/>
          </p:nvPicPr>
          <p:blipFill>
            <a:blip r:embed="rId4"/>
            <a:stretch>
              <a:fillRect/>
            </a:stretch>
          </p:blipFill>
          <p:spPr>
            <a:xfrm>
              <a:off x="7812393" y="1837025"/>
              <a:ext cx="3751463" cy="3463918"/>
            </a:xfrm>
            <a:prstGeom prst="rect">
              <a:avLst/>
            </a:prstGeom>
            <a:ln w="50800">
              <a:solidFill>
                <a:srgbClr val="FF9900"/>
              </a:solidFill>
            </a:ln>
          </p:spPr>
        </p:pic>
        <p:sp>
          <p:nvSpPr>
            <p:cNvPr id="3" name="Isosceles Triangle 2"/>
            <p:cNvSpPr/>
            <p:nvPr/>
          </p:nvSpPr>
          <p:spPr>
            <a:xfrm rot="16200000">
              <a:off x="7216231" y="2498597"/>
              <a:ext cx="852504" cy="2953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2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78278" y="1669459"/>
            <a:ext cx="4674652" cy="2823204"/>
            <a:chOff x="107504" y="923597"/>
            <a:chExt cx="4576272" cy="2872289"/>
          </a:xfrm>
        </p:grpSpPr>
        <p:pic>
          <p:nvPicPr>
            <p:cNvPr id="13"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9785" y="1793759"/>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rostoma\Pictures\Istock\HiRes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34465" y="985855"/>
              <a:ext cx="417951" cy="417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C.jpg                                                         0074CDB6Höllersche Dachkammer          BE95F00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615" y="1891734"/>
              <a:ext cx="704244" cy="914400"/>
            </a:xfrm>
            <a:prstGeom prst="rect">
              <a:avLst/>
            </a:prstGeom>
            <a:noFill/>
            <a:ln w="9525">
              <a:noFill/>
              <a:miter lim="800000"/>
              <a:headEnd/>
              <a:tailEnd/>
            </a:ln>
          </p:spPr>
        </p:pic>
        <p:pic>
          <p:nvPicPr>
            <p:cNvPr id="16" name="Picture 9" descr="cancerC2002.jpg                                                0074CDB6Höllersche Dachkammer          BE95F00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6282" y="1891734"/>
              <a:ext cx="704244" cy="914400"/>
            </a:xfrm>
            <a:prstGeom prst="rect">
              <a:avLst/>
            </a:prstGeom>
            <a:noFill/>
            <a:ln w="9525">
              <a:noFill/>
              <a:miter lim="800000"/>
              <a:headEnd/>
              <a:tailEnd/>
            </a:ln>
          </p:spPr>
        </p:pic>
        <p:pic>
          <p:nvPicPr>
            <p:cNvPr id="17" name="Picture 10" descr="cellmet.jpg                                                    0074CDB6Höllersche Dachkammer          BE95F00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33949" y="1891734"/>
              <a:ext cx="704244" cy="914400"/>
            </a:xfrm>
            <a:prstGeom prst="rect">
              <a:avLst/>
            </a:prstGeom>
            <a:noFill/>
            <a:ln w="9525">
              <a:noFill/>
              <a:miter lim="800000"/>
              <a:headEnd/>
              <a:tailEnd/>
            </a:ln>
          </p:spPr>
        </p:pic>
        <p:pic>
          <p:nvPicPr>
            <p:cNvPr id="18" name="Picture 11" descr="chm.jpg                                                        0074CDB6Höllersche Dachkammer          BE95F00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75850" y="1891734"/>
              <a:ext cx="704244" cy="914400"/>
            </a:xfrm>
            <a:prstGeom prst="rect">
              <a:avLst/>
            </a:prstGeom>
            <a:noFill/>
            <a:ln w="9525">
              <a:noFill/>
              <a:miter lim="800000"/>
              <a:headEnd/>
              <a:tailEnd/>
            </a:ln>
          </p:spPr>
        </p:pic>
        <p:pic>
          <p:nvPicPr>
            <p:cNvPr id="19" name="Picture 12" descr="csc.jpg                                                        0074CDB6Höllersche Dachkammer          BE95F00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8616" y="2881486"/>
              <a:ext cx="703729" cy="914400"/>
            </a:xfrm>
            <a:prstGeom prst="rect">
              <a:avLst/>
            </a:prstGeom>
            <a:noFill/>
            <a:ln w="9525">
              <a:noFill/>
              <a:miter lim="800000"/>
              <a:headEnd/>
              <a:tailEnd/>
            </a:ln>
          </p:spPr>
        </p:pic>
        <p:pic>
          <p:nvPicPr>
            <p:cNvPr id="20" name="Picture 14" descr="&#10;struct.jpg                                                     0074CDB6Höllersche Dachkammer          BE95F00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35373" y="2875136"/>
              <a:ext cx="703729" cy="914400"/>
            </a:xfrm>
            <a:prstGeom prst="rect">
              <a:avLst/>
            </a:prstGeom>
            <a:noFill/>
            <a:ln w="9525">
              <a:noFill/>
              <a:miter lim="800000"/>
              <a:headEnd/>
              <a:tailEnd/>
            </a:ln>
          </p:spPr>
        </p:pic>
        <p:pic>
          <p:nvPicPr>
            <p:cNvPr id="21" name="Picture 16" descr="biophys.jpg                                                    0074CDB6Höllersche Dachkammer          BE95F00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78926" y="2881486"/>
              <a:ext cx="704850" cy="914400"/>
            </a:xfrm>
            <a:prstGeom prst="rect">
              <a:avLst/>
            </a:prstGeom>
            <a:noFill/>
            <a:ln w="9525">
              <a:noFill/>
              <a:miter lim="800000"/>
              <a:headEnd/>
              <a:tailEnd/>
            </a:ln>
          </p:spPr>
        </p:pic>
        <p:pic>
          <p:nvPicPr>
            <p:cNvPr id="22" name="Picture 18" descr="ajhg cover.jpg                                                 0074CDB6Höllersche Dachkammer          BE95F00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11012" y="2875136"/>
              <a:ext cx="704850" cy="914400"/>
            </a:xfrm>
            <a:prstGeom prst="rect">
              <a:avLst/>
            </a:prstGeom>
            <a:noFill/>
            <a:ln w="9525">
              <a:noFill/>
              <a:miter lim="800000"/>
              <a:headEnd/>
              <a:tailEnd/>
            </a:ln>
          </p:spPr>
        </p:pic>
        <p:pic>
          <p:nvPicPr>
            <p:cNvPr id="23" name="Picture 19" descr="cb nauplius.jpg                                                0074CDB6Höllersche Dachkammer          BE95F007:"/>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6963" y="2881486"/>
              <a:ext cx="704850" cy="914400"/>
            </a:xfrm>
            <a:prstGeom prst="rect">
              <a:avLst/>
            </a:prstGeom>
            <a:noFill/>
            <a:ln w="9525">
              <a:noFill/>
              <a:miter lim="800000"/>
              <a:headEnd/>
              <a:tailEnd/>
            </a:ln>
          </p:spPr>
        </p:pic>
        <p:pic>
          <p:nvPicPr>
            <p:cNvPr id="24" name="Picture 3" descr="C:\Rostoma\2016\covers\Chemical biology.gi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43285" y="2875136"/>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ell.jpg                                                       0074CDB6Höllersche Dachkammer          BE95F007:"/>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7504" y="923597"/>
              <a:ext cx="704757" cy="914400"/>
            </a:xfrm>
            <a:prstGeom prst="rect">
              <a:avLst/>
            </a:prstGeom>
            <a:noFill/>
            <a:ln w="9525">
              <a:noFill/>
              <a:miter lim="800000"/>
              <a:headEnd/>
              <a:tailEnd/>
            </a:ln>
          </p:spPr>
        </p:pic>
        <p:pic>
          <p:nvPicPr>
            <p:cNvPr id="26" name="Picture 5" descr="&#10;neuron.jpg                                                     0074CDB6Höllersche Dachkammer          BE95F007:"/>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51197" y="923597"/>
              <a:ext cx="701411" cy="914400"/>
            </a:xfrm>
            <a:prstGeom prst="rect">
              <a:avLst/>
            </a:prstGeom>
            <a:noFill/>
            <a:ln w="9525">
              <a:noFill/>
              <a:miter lim="800000"/>
              <a:headEnd/>
              <a:tailEnd/>
            </a:ln>
          </p:spPr>
        </p:pic>
        <p:pic>
          <p:nvPicPr>
            <p:cNvPr id="27" name="Picture 6" descr="im.jpg                                                         0074CDB6Höllersche Dachkammer          BE95F007:"/>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606028" y="929947"/>
              <a:ext cx="707091" cy="914400"/>
            </a:xfrm>
            <a:prstGeom prst="rect">
              <a:avLst/>
            </a:prstGeom>
            <a:noFill/>
            <a:ln w="9525">
              <a:noFill/>
              <a:miter lim="800000"/>
              <a:headEnd/>
              <a:tailEnd/>
            </a:ln>
          </p:spPr>
        </p:pic>
        <p:pic>
          <p:nvPicPr>
            <p:cNvPr id="28" name="Picture 7" descr="mC.jpg                                                         0074CDB6Höllersche Dachkammer          BE95F007:"/>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82946" y="929947"/>
              <a:ext cx="703729" cy="914400"/>
            </a:xfrm>
            <a:prstGeom prst="rect">
              <a:avLst/>
            </a:prstGeom>
            <a:noFill/>
            <a:ln w="9525">
              <a:noFill/>
              <a:miter lim="800000"/>
              <a:headEnd/>
              <a:tailEnd/>
            </a:ln>
          </p:spPr>
        </p:pic>
        <p:pic>
          <p:nvPicPr>
            <p:cNvPr id="29" name="Picture 3" descr="C:\Users\rostoma\Pictures\Cell Systems\cover.tif.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172267" y="946606"/>
              <a:ext cx="703623" cy="9144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4" descr="C:\Users\rostoma\Pictures\Trends in Cancer\cover.tif (1).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177227" y="1891734"/>
              <a:ext cx="698663" cy="9144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684558" y="4614269"/>
            <a:ext cx="1487148" cy="908458"/>
            <a:chOff x="406184" y="4485947"/>
            <a:chExt cx="1455851" cy="924253"/>
          </a:xfrm>
        </p:grpSpPr>
        <p:pic>
          <p:nvPicPr>
            <p:cNvPr id="34" name="Picture 2" descr="C:\Rostoma\2016\covers\Cogenitive.gif"/>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06184" y="4485947"/>
              <a:ext cx="6888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Rostoma\2016\covers\Mol Plant.gif"/>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148803" y="4495800"/>
              <a:ext cx="713232"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7144697" y="4614272"/>
            <a:ext cx="1493120" cy="898774"/>
            <a:chOff x="4933784" y="4242990"/>
            <a:chExt cx="1461697" cy="914400"/>
          </a:xfrm>
        </p:grpSpPr>
        <p:pic>
          <p:nvPicPr>
            <p:cNvPr id="38" name="Picture 6" descr="C:\Rostoma\2016\covers\Stem Cell reports.gif"/>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933784" y="4242990"/>
              <a:ext cx="701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Rostoma\2016\covers\Cell reports.gif"/>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694441" y="4242990"/>
              <a:ext cx="70104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7462145" y="3574098"/>
            <a:ext cx="810514" cy="912324"/>
            <a:chOff x="6426671" y="2832125"/>
            <a:chExt cx="793457" cy="928186"/>
          </a:xfrm>
        </p:grpSpPr>
        <p:pic>
          <p:nvPicPr>
            <p:cNvPr id="41" name="Picture 9" descr="C:\Rostoma\2016\covers\chem_cover.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426671" y="2859781"/>
              <a:ext cx="665609" cy="9005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039285" y="2832125"/>
              <a:ext cx="180843" cy="277118"/>
            </a:xfrm>
            <a:prstGeom prst="rect">
              <a:avLst/>
            </a:prstGeom>
            <a:noFill/>
            <a:ln w="9525">
              <a:noFill/>
              <a:miter lim="800000"/>
              <a:headEnd/>
              <a:tailEnd/>
            </a:ln>
          </p:spPr>
          <p:txBody>
            <a:bodyPr wrap="none">
              <a:spAutoFit/>
            </a:bodyPr>
            <a:lstStyle>
              <a:defPPr>
                <a:defRPr lang="en-US"/>
              </a:defPPr>
              <a:lvl1pPr>
                <a:defRPr b="1">
                  <a:latin typeface="Nexus"/>
                </a:defRPr>
              </a:lvl1pPr>
            </a:lstStyle>
            <a:p>
              <a:endParaRPr lang="en-US" sz="1170" dirty="0"/>
            </a:p>
          </p:txBody>
        </p:sp>
      </p:grpSp>
      <p:pic>
        <p:nvPicPr>
          <p:cNvPr id="36" name="Picture 35"/>
          <p:cNvPicPr/>
          <p:nvPr/>
        </p:nvPicPr>
        <p:blipFill>
          <a:blip r:embed="rId25">
            <a:extLst>
              <a:ext uri="{28A0092B-C50C-407E-A947-70E740481C1C}">
                <a14:useLocalDpi xmlns:a14="http://schemas.microsoft.com/office/drawing/2010/main" val="0"/>
              </a:ext>
            </a:extLst>
          </a:blip>
          <a:stretch>
            <a:fillRect/>
          </a:stretch>
        </p:blipFill>
        <p:spPr>
          <a:xfrm>
            <a:off x="7123383" y="2599995"/>
            <a:ext cx="747894" cy="936223"/>
          </a:xfrm>
          <a:prstGeom prst="rect">
            <a:avLst/>
          </a:prstGeom>
        </p:spPr>
      </p:pic>
      <p:pic>
        <p:nvPicPr>
          <p:cNvPr id="43" name="Picture 42"/>
          <p:cNvPicPr/>
          <p:nvPr/>
        </p:nvPicPr>
        <p:blipFill>
          <a:blip r:embed="rId26">
            <a:extLst>
              <a:ext uri="{28A0092B-C50C-407E-A947-70E740481C1C}">
                <a14:useLocalDpi xmlns:a14="http://schemas.microsoft.com/office/drawing/2010/main" val="0"/>
              </a:ext>
            </a:extLst>
          </a:blip>
          <a:stretch>
            <a:fillRect/>
          </a:stretch>
        </p:blipFill>
        <p:spPr>
          <a:xfrm>
            <a:off x="7949906" y="2544432"/>
            <a:ext cx="398921" cy="383852"/>
          </a:xfrm>
          <a:prstGeom prst="rect">
            <a:avLst/>
          </a:prstGeom>
        </p:spPr>
      </p:pic>
      <p:pic>
        <p:nvPicPr>
          <p:cNvPr id="44" name="Picture 43"/>
          <p:cNvPicPr/>
          <p:nvPr/>
        </p:nvPicPr>
        <p:blipFill>
          <a:blip r:embed="rId26">
            <a:extLst>
              <a:ext uri="{28A0092B-C50C-407E-A947-70E740481C1C}">
                <a14:useLocalDpi xmlns:a14="http://schemas.microsoft.com/office/drawing/2010/main" val="0"/>
              </a:ext>
            </a:extLst>
          </a:blip>
          <a:stretch>
            <a:fillRect/>
          </a:stretch>
        </p:blipFill>
        <p:spPr>
          <a:xfrm>
            <a:off x="8173632" y="3409355"/>
            <a:ext cx="398921" cy="383852"/>
          </a:xfrm>
          <a:prstGeom prst="rect">
            <a:avLst/>
          </a:prstGeom>
        </p:spPr>
      </p:pic>
      <p:pic>
        <p:nvPicPr>
          <p:cNvPr id="4" name="Picture 3"/>
          <p:cNvPicPr>
            <a:picLocks noChangeAspect="1"/>
          </p:cNvPicPr>
          <p:nvPr/>
        </p:nvPicPr>
        <p:blipFill>
          <a:blip r:embed="rId27"/>
          <a:stretch>
            <a:fillRect/>
          </a:stretch>
        </p:blipFill>
        <p:spPr>
          <a:xfrm>
            <a:off x="0" y="696621"/>
            <a:ext cx="12192000" cy="5464757"/>
          </a:xfrm>
          <a:prstGeom prst="rect">
            <a:avLst/>
          </a:prstGeom>
        </p:spPr>
      </p:pic>
      <p:sp>
        <p:nvSpPr>
          <p:cNvPr id="47" name="Rectangle: Rounded Corners 46"/>
          <p:cNvSpPr/>
          <p:nvPr/>
        </p:nvSpPr>
        <p:spPr>
          <a:xfrm>
            <a:off x="8474077" y="2199620"/>
            <a:ext cx="1330571" cy="344812"/>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p:nvPicPr>
        <p:blipFill rotWithShape="1">
          <a:blip r:embed="rId28"/>
          <a:srcRect b="4109"/>
          <a:stretch/>
        </p:blipFill>
        <p:spPr>
          <a:xfrm>
            <a:off x="12424" y="2734861"/>
            <a:ext cx="12179576" cy="3426517"/>
          </a:xfrm>
          <a:prstGeom prst="rect">
            <a:avLst/>
          </a:prstGeom>
        </p:spPr>
      </p:pic>
      <p:sp>
        <p:nvSpPr>
          <p:cNvPr id="48" name="Rectangle 47"/>
          <p:cNvSpPr/>
          <p:nvPr/>
        </p:nvSpPr>
        <p:spPr>
          <a:xfrm>
            <a:off x="8460008" y="2549010"/>
            <a:ext cx="1361667"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高级检索</a:t>
            </a:r>
            <a:endParaRPr lang="en-US" sz="2000" b="1" dirty="0"/>
          </a:p>
        </p:txBody>
      </p:sp>
    </p:spTree>
    <p:extLst>
      <p:ext uri="{BB962C8B-B14F-4D97-AF65-F5344CB8AC3E}">
        <p14:creationId xmlns:p14="http://schemas.microsoft.com/office/powerpoint/2010/main" val="4131358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高级检索</a:t>
            </a:r>
            <a:endParaRPr lang="en-US" sz="2000" b="1" dirty="0"/>
          </a:p>
        </p:txBody>
      </p:sp>
      <p:pic>
        <p:nvPicPr>
          <p:cNvPr id="5" name="Picture 4"/>
          <p:cNvPicPr>
            <a:picLocks noChangeAspect="1"/>
          </p:cNvPicPr>
          <p:nvPr/>
        </p:nvPicPr>
        <p:blipFill>
          <a:blip r:embed="rId2"/>
          <a:stretch>
            <a:fillRect/>
          </a:stretch>
        </p:blipFill>
        <p:spPr>
          <a:xfrm>
            <a:off x="2911930" y="924572"/>
            <a:ext cx="7739742" cy="5730817"/>
          </a:xfrm>
          <a:prstGeom prst="rect">
            <a:avLst/>
          </a:prstGeom>
          <a:ln w="50800">
            <a:solidFill>
              <a:srgbClr val="FF8200"/>
            </a:solidFill>
          </a:ln>
        </p:spPr>
      </p:pic>
      <p:cxnSp>
        <p:nvCxnSpPr>
          <p:cNvPr id="8" name="Straight Connector 7"/>
          <p:cNvCxnSpPr/>
          <p:nvPr/>
        </p:nvCxnSpPr>
        <p:spPr>
          <a:xfrm>
            <a:off x="3497944" y="1435527"/>
            <a:ext cx="275771" cy="0"/>
          </a:xfrm>
          <a:prstGeom prst="line">
            <a:avLst/>
          </a:prstGeom>
          <a:ln w="50800"/>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6035169" y="1729266"/>
            <a:ext cx="1933174" cy="369332"/>
          </a:xfrm>
          <a:prstGeom prst="rect">
            <a:avLst/>
          </a:prstGeom>
          <a:noFill/>
        </p:spPr>
        <p:txBody>
          <a:bodyPr wrap="square" rtlCol="0">
            <a:spAutoFit/>
          </a:bodyPr>
          <a:lstStyle/>
          <a:p>
            <a:r>
              <a:rPr lang="en-US" altLang="zh-CN" b="1" dirty="0">
                <a:solidFill>
                  <a:schemeClr val="tx2"/>
                </a:solidFill>
              </a:rPr>
              <a:t> fisheries research</a:t>
            </a:r>
            <a:endParaRPr lang="en-US" b="1" dirty="0">
              <a:solidFill>
                <a:schemeClr val="tx2"/>
              </a:solidFill>
            </a:endParaRPr>
          </a:p>
        </p:txBody>
      </p:sp>
      <p:sp>
        <p:nvSpPr>
          <p:cNvPr id="14" name="TextBox 13"/>
          <p:cNvSpPr txBox="1"/>
          <p:nvPr/>
        </p:nvSpPr>
        <p:spPr>
          <a:xfrm>
            <a:off x="9235569" y="1697000"/>
            <a:ext cx="1011517" cy="369332"/>
          </a:xfrm>
          <a:prstGeom prst="rect">
            <a:avLst/>
          </a:prstGeom>
          <a:noFill/>
        </p:spPr>
        <p:txBody>
          <a:bodyPr wrap="square" rtlCol="0">
            <a:spAutoFit/>
          </a:bodyPr>
          <a:lstStyle/>
          <a:p>
            <a:r>
              <a:rPr lang="en-US" altLang="zh-CN" b="1" dirty="0">
                <a:solidFill>
                  <a:schemeClr val="tx2"/>
                </a:solidFill>
              </a:rPr>
              <a:t>2018</a:t>
            </a:r>
            <a:endParaRPr lang="en-US" b="1" dirty="0">
              <a:solidFill>
                <a:schemeClr val="tx2"/>
              </a:solidFill>
            </a:endParaRPr>
          </a:p>
        </p:txBody>
      </p:sp>
      <p:sp>
        <p:nvSpPr>
          <p:cNvPr id="15" name="TextBox 14"/>
          <p:cNvSpPr txBox="1"/>
          <p:nvPr/>
        </p:nvSpPr>
        <p:spPr>
          <a:xfrm>
            <a:off x="6093225" y="2704558"/>
            <a:ext cx="2136375" cy="369332"/>
          </a:xfrm>
          <a:prstGeom prst="rect">
            <a:avLst/>
          </a:prstGeom>
          <a:noFill/>
        </p:spPr>
        <p:txBody>
          <a:bodyPr wrap="square" rtlCol="0">
            <a:spAutoFit/>
          </a:bodyPr>
          <a:lstStyle/>
          <a:p>
            <a:r>
              <a:rPr lang="en-US" altLang="zh-CN" b="1" dirty="0">
                <a:solidFill>
                  <a:schemeClr val="tx2"/>
                </a:solidFill>
              </a:rPr>
              <a:t>management</a:t>
            </a:r>
            <a:endParaRPr lang="en-US" b="1" dirty="0">
              <a:solidFill>
                <a:schemeClr val="tx2"/>
              </a:solidFill>
            </a:endParaRPr>
          </a:p>
        </p:txBody>
      </p:sp>
    </p:spTree>
    <p:extLst>
      <p:ext uri="{BB962C8B-B14F-4D97-AF65-F5344CB8AC3E}">
        <p14:creationId xmlns:p14="http://schemas.microsoft.com/office/powerpoint/2010/main" val="42262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3955" y="895543"/>
            <a:ext cx="10526486" cy="5650400"/>
          </a:xfrm>
          <a:prstGeom prst="rect">
            <a:avLst/>
          </a:prstGeom>
        </p:spPr>
      </p:pic>
      <p:sp>
        <p:nvSpPr>
          <p:cNvPr id="4" name="Rectangle 3"/>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高级检索</a:t>
            </a:r>
            <a:endParaRPr lang="en-US" sz="2000" b="1" dirty="0"/>
          </a:p>
        </p:txBody>
      </p:sp>
      <p:sp>
        <p:nvSpPr>
          <p:cNvPr id="7" name="Rectangle: Rounded Corners 6"/>
          <p:cNvSpPr/>
          <p:nvPr/>
        </p:nvSpPr>
        <p:spPr>
          <a:xfrm>
            <a:off x="3423105" y="1370920"/>
            <a:ext cx="4908095" cy="544966"/>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Rounded Corners 9"/>
          <p:cNvSpPr/>
          <p:nvPr/>
        </p:nvSpPr>
        <p:spPr>
          <a:xfrm>
            <a:off x="1125415" y="2306999"/>
            <a:ext cx="1125416" cy="344812"/>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p:cNvPicPr>
            <a:picLocks noChangeAspect="1"/>
          </p:cNvPicPr>
          <p:nvPr/>
        </p:nvPicPr>
        <p:blipFill>
          <a:blip r:embed="rId3"/>
          <a:stretch>
            <a:fillRect/>
          </a:stretch>
        </p:blipFill>
        <p:spPr>
          <a:xfrm>
            <a:off x="2677047" y="2321513"/>
            <a:ext cx="3838575" cy="3590925"/>
          </a:xfrm>
          <a:prstGeom prst="rect">
            <a:avLst/>
          </a:prstGeom>
          <a:ln w="63500">
            <a:solidFill>
              <a:schemeClr val="accent1"/>
            </a:solidFill>
          </a:ln>
        </p:spPr>
      </p:pic>
      <p:sp>
        <p:nvSpPr>
          <p:cNvPr id="13" name="Isosceles Triangle 12"/>
          <p:cNvSpPr/>
          <p:nvPr/>
        </p:nvSpPr>
        <p:spPr>
          <a:xfrm rot="16200000">
            <a:off x="2201763" y="2507529"/>
            <a:ext cx="610372" cy="2093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5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11930" y="924572"/>
            <a:ext cx="7739742" cy="5730817"/>
          </a:xfrm>
          <a:prstGeom prst="rect">
            <a:avLst/>
          </a:prstGeom>
          <a:ln w="50800">
            <a:solidFill>
              <a:srgbClr val="FF8200"/>
            </a:solidFill>
          </a:ln>
        </p:spPr>
      </p:pic>
      <p:cxnSp>
        <p:nvCxnSpPr>
          <p:cNvPr id="8" name="Straight Connector 7"/>
          <p:cNvCxnSpPr/>
          <p:nvPr/>
        </p:nvCxnSpPr>
        <p:spPr>
          <a:xfrm>
            <a:off x="3497944" y="1435527"/>
            <a:ext cx="275771" cy="0"/>
          </a:xfrm>
          <a:prstGeom prst="line">
            <a:avLst/>
          </a:prstGeom>
          <a:ln w="50800"/>
        </p:spPr>
        <p:style>
          <a:lnRef idx="3">
            <a:schemeClr val="accent1"/>
          </a:lnRef>
          <a:fillRef idx="0">
            <a:schemeClr val="accent1"/>
          </a:fillRef>
          <a:effectRef idx="2">
            <a:schemeClr val="accent1"/>
          </a:effectRef>
          <a:fontRef idx="minor">
            <a:schemeClr val="tx1"/>
          </a:fontRef>
        </p:style>
      </p:cxnSp>
      <p:grpSp>
        <p:nvGrpSpPr>
          <p:cNvPr id="12" name="Group 11"/>
          <p:cNvGrpSpPr/>
          <p:nvPr/>
        </p:nvGrpSpPr>
        <p:grpSpPr>
          <a:xfrm>
            <a:off x="368609" y="1639596"/>
            <a:ext cx="4914591" cy="3527490"/>
            <a:chOff x="368609" y="1635375"/>
            <a:chExt cx="5877493" cy="3894568"/>
          </a:xfrm>
        </p:grpSpPr>
        <p:pic>
          <p:nvPicPr>
            <p:cNvPr id="10" name="Picture 9"/>
            <p:cNvPicPr>
              <a:picLocks noChangeAspect="1"/>
            </p:cNvPicPr>
            <p:nvPr/>
          </p:nvPicPr>
          <p:blipFill>
            <a:blip r:embed="rId3"/>
            <a:stretch>
              <a:fillRect/>
            </a:stretch>
          </p:blipFill>
          <p:spPr>
            <a:xfrm>
              <a:off x="368609" y="1988457"/>
              <a:ext cx="5877493" cy="3541486"/>
            </a:xfrm>
            <a:prstGeom prst="rect">
              <a:avLst/>
            </a:prstGeom>
            <a:ln w="63500">
              <a:solidFill>
                <a:schemeClr val="accent1"/>
              </a:solidFill>
            </a:ln>
          </p:spPr>
        </p:pic>
        <p:sp>
          <p:nvSpPr>
            <p:cNvPr id="11" name="Isosceles Triangle 10"/>
            <p:cNvSpPr/>
            <p:nvPr/>
          </p:nvSpPr>
          <p:spPr>
            <a:xfrm>
              <a:off x="3825800" y="1635375"/>
              <a:ext cx="900332" cy="2809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高级检索</a:t>
            </a:r>
            <a:endParaRPr lang="en-US" sz="2000" b="1" dirty="0"/>
          </a:p>
        </p:txBody>
      </p:sp>
    </p:spTree>
    <p:extLst>
      <p:ext uri="{BB962C8B-B14F-4D97-AF65-F5344CB8AC3E}">
        <p14:creationId xmlns:p14="http://schemas.microsoft.com/office/powerpoint/2010/main" val="29415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5199" y="953600"/>
            <a:ext cx="8118265" cy="5273027"/>
          </a:xfrm>
          <a:prstGeom prst="rect">
            <a:avLst/>
          </a:prstGeom>
          <a:ln w="63500">
            <a:solidFill>
              <a:schemeClr val="accent1"/>
            </a:solidFill>
          </a:ln>
        </p:spPr>
      </p:pic>
      <p:sp>
        <p:nvSpPr>
          <p:cNvPr id="9" name="Rectangle 8"/>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高级检索</a:t>
            </a:r>
            <a:endParaRPr lang="en-US" sz="2000" b="1" dirty="0"/>
          </a:p>
        </p:txBody>
      </p:sp>
      <p:cxnSp>
        <p:nvCxnSpPr>
          <p:cNvPr id="11" name="Straight Connector 10"/>
          <p:cNvCxnSpPr/>
          <p:nvPr/>
        </p:nvCxnSpPr>
        <p:spPr>
          <a:xfrm>
            <a:off x="8926286" y="3149600"/>
            <a:ext cx="1727200"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04972" y="3403600"/>
            <a:ext cx="135708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70172" y="3933371"/>
            <a:ext cx="169817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120743" y="4971143"/>
            <a:ext cx="124097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07201" y="5522686"/>
            <a:ext cx="2119085"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441849"/>
            <a:ext cx="12192000" cy="5212260"/>
          </a:xfrm>
          <a:prstGeom prst="rect">
            <a:avLst/>
          </a:prstGeom>
        </p:spPr>
      </p:pic>
      <p:sp>
        <p:nvSpPr>
          <p:cNvPr id="4" name="Rectangle: Rounded Corners 3"/>
          <p:cNvSpPr/>
          <p:nvPr/>
        </p:nvSpPr>
        <p:spPr>
          <a:xfrm>
            <a:off x="10006013" y="1581120"/>
            <a:ext cx="868314" cy="415264"/>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p:cNvPicPr>
            <a:picLocks noChangeAspect="1"/>
          </p:cNvPicPr>
          <p:nvPr/>
        </p:nvPicPr>
        <p:blipFill>
          <a:blip r:embed="rId3"/>
          <a:stretch>
            <a:fillRect/>
          </a:stretch>
        </p:blipFill>
        <p:spPr>
          <a:xfrm>
            <a:off x="6502352" y="2135655"/>
            <a:ext cx="4371975" cy="4657725"/>
          </a:xfrm>
          <a:prstGeom prst="rect">
            <a:avLst/>
          </a:prstGeom>
        </p:spPr>
      </p:pic>
      <p:sp>
        <p:nvSpPr>
          <p:cNvPr id="8" name="Rectangle 7"/>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个人账号</a:t>
            </a:r>
            <a:endParaRPr lang="en-US" sz="2000" b="1" dirty="0"/>
          </a:p>
        </p:txBody>
      </p:sp>
    </p:spTree>
    <p:extLst>
      <p:ext uri="{BB962C8B-B14F-4D97-AF65-F5344CB8AC3E}">
        <p14:creationId xmlns:p14="http://schemas.microsoft.com/office/powerpoint/2010/main" val="371096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9115"/>
            <a:ext cx="12192000" cy="4678748"/>
          </a:xfrm>
          <a:prstGeom prst="rect">
            <a:avLst/>
          </a:prstGeom>
        </p:spPr>
      </p:pic>
      <p:sp>
        <p:nvSpPr>
          <p:cNvPr id="3" name="Rectangle 2"/>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个人账号</a:t>
            </a:r>
            <a:endParaRPr lang="en-US" sz="2000" b="1" dirty="0"/>
          </a:p>
        </p:txBody>
      </p:sp>
      <p:sp>
        <p:nvSpPr>
          <p:cNvPr id="4" name="Rectangle: Rounded Corners 3"/>
          <p:cNvSpPr/>
          <p:nvPr/>
        </p:nvSpPr>
        <p:spPr>
          <a:xfrm>
            <a:off x="8922800" y="2959754"/>
            <a:ext cx="1402885" cy="514966"/>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8546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82520"/>
            <a:ext cx="12192001" cy="4892960"/>
          </a:xfrm>
          <a:prstGeom prst="rect">
            <a:avLst/>
          </a:prstGeom>
        </p:spPr>
      </p:pic>
      <p:sp>
        <p:nvSpPr>
          <p:cNvPr id="3" name="Rectangle: Rounded Corners 2"/>
          <p:cNvSpPr/>
          <p:nvPr/>
        </p:nvSpPr>
        <p:spPr>
          <a:xfrm>
            <a:off x="3038621" y="1674056"/>
            <a:ext cx="801860" cy="422031"/>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个人账号</a:t>
            </a:r>
            <a:endParaRPr lang="en-US" sz="2000" b="1" dirty="0"/>
          </a:p>
        </p:txBody>
      </p:sp>
    </p:spTree>
    <p:extLst>
      <p:ext uri="{BB962C8B-B14F-4D97-AF65-F5344CB8AC3E}">
        <p14:creationId xmlns:p14="http://schemas.microsoft.com/office/powerpoint/2010/main" val="17517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187" y="1699442"/>
            <a:ext cx="3462961" cy="3825024"/>
          </a:xfrm>
          <a:prstGeom prst="rect">
            <a:avLst/>
          </a:prstGeom>
        </p:spPr>
      </p:pic>
      <p:pic>
        <p:nvPicPr>
          <p:cNvPr id="4" name="Picture 6" descr="425-125 Anniversa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384"/>
          <a:stretch/>
        </p:blipFill>
        <p:spPr bwMode="auto">
          <a:xfrm>
            <a:off x="6648153" y="1731240"/>
            <a:ext cx="4308052" cy="3793226"/>
          </a:xfrm>
          <a:prstGeom prst="rect">
            <a:avLst/>
          </a:prstGeom>
          <a:noFill/>
          <a:ln w="25400">
            <a:solidFill>
              <a:schemeClr val="tx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243069" y="440059"/>
            <a:ext cx="4022311" cy="837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nl-NL" sz="2400" b="1" dirty="0">
                <a:solidFill>
                  <a:schemeClr val="accent4"/>
                </a:solidFill>
              </a:rPr>
              <a:t>History of Elsevier</a:t>
            </a:r>
          </a:p>
        </p:txBody>
      </p:sp>
      <p:sp>
        <p:nvSpPr>
          <p:cNvPr id="7" name="Rectangle 6">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74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82520"/>
            <a:ext cx="12192000" cy="4892960"/>
          </a:xfrm>
          <a:prstGeom prst="rect">
            <a:avLst/>
          </a:prstGeom>
        </p:spPr>
      </p:pic>
      <p:pic>
        <p:nvPicPr>
          <p:cNvPr id="2" name="Picture 1"/>
          <p:cNvPicPr>
            <a:picLocks noChangeAspect="1"/>
          </p:cNvPicPr>
          <p:nvPr/>
        </p:nvPicPr>
        <p:blipFill>
          <a:blip r:embed="rId3"/>
          <a:stretch>
            <a:fillRect/>
          </a:stretch>
        </p:blipFill>
        <p:spPr>
          <a:xfrm>
            <a:off x="0" y="1713369"/>
            <a:ext cx="12192000" cy="5316332"/>
          </a:xfrm>
          <a:prstGeom prst="rect">
            <a:avLst/>
          </a:prstGeom>
        </p:spPr>
      </p:pic>
      <p:sp>
        <p:nvSpPr>
          <p:cNvPr id="3" name="Rectangle: Rounded Corners 2"/>
          <p:cNvSpPr/>
          <p:nvPr/>
        </p:nvSpPr>
        <p:spPr>
          <a:xfrm>
            <a:off x="1280159" y="1682343"/>
            <a:ext cx="1730326" cy="436096"/>
          </a:xfrm>
          <a:prstGeom prst="roundRect">
            <a:avLst/>
          </a:prstGeom>
          <a:noFill/>
          <a:ln w="508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个人账号</a:t>
            </a:r>
            <a:endParaRPr lang="en-US" sz="2000" b="1" dirty="0"/>
          </a:p>
        </p:txBody>
      </p:sp>
    </p:spTree>
    <p:extLst>
      <p:ext uri="{BB962C8B-B14F-4D97-AF65-F5344CB8AC3E}">
        <p14:creationId xmlns:p14="http://schemas.microsoft.com/office/powerpoint/2010/main" val="20632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FC43F0-A154-CE44-A266-DC037F6733B1}"/>
              </a:ext>
            </a:extLst>
          </p:cNvPr>
          <p:cNvSpPr>
            <a:spLocks noGrp="1"/>
          </p:cNvSpPr>
          <p:nvPr>
            <p:ph type="title"/>
          </p:nvPr>
        </p:nvSpPr>
        <p:spPr>
          <a:xfrm>
            <a:off x="254884" y="650293"/>
            <a:ext cx="11286648" cy="749136"/>
          </a:xfrm>
        </p:spPr>
        <p:txBody>
          <a:bodyPr>
            <a:noAutofit/>
          </a:bodyPr>
          <a:lstStyle/>
          <a:p>
            <a:r>
              <a:rPr lang="en-US" sz="2400" b="1" dirty="0" err="1">
                <a:solidFill>
                  <a:schemeClr val="accent4"/>
                </a:solidFill>
              </a:rPr>
              <a:t>ScienceDirect</a:t>
            </a:r>
            <a:r>
              <a:rPr lang="en-US" sz="2400" b="1" dirty="0">
                <a:solidFill>
                  <a:schemeClr val="accent4"/>
                </a:solidFill>
              </a:rPr>
              <a:t> </a:t>
            </a:r>
            <a:r>
              <a:rPr lang="en-US" sz="2400" b="1" dirty="0">
                <a:solidFill>
                  <a:srgbClr val="007398"/>
                </a:solidFill>
              </a:rPr>
              <a:t>invests continually to ensure continuous optimization and meet the most vigorous standards</a:t>
            </a:r>
            <a:endParaRPr lang="en-US" sz="2400" b="1" dirty="0">
              <a:solidFill>
                <a:schemeClr val="accent4"/>
              </a:solidFill>
            </a:endParaRPr>
          </a:p>
        </p:txBody>
      </p:sp>
      <p:sp>
        <p:nvSpPr>
          <p:cNvPr id="7" name="Rectangle 6">
            <a:extLst>
              <a:ext uri="{FF2B5EF4-FFF2-40B4-BE49-F238E27FC236}">
                <a16:creationId xmlns:a16="http://schemas.microsoft.com/office/drawing/2014/main" id="{0366BF76-7726-0347-BE60-19FC7A0A1EF8}"/>
              </a:ext>
            </a:extLst>
          </p:cNvPr>
          <p:cNvSpPr/>
          <p:nvPr/>
        </p:nvSpPr>
        <p:spPr>
          <a:xfrm>
            <a:off x="246931" y="1455919"/>
            <a:ext cx="10638319" cy="369332"/>
          </a:xfrm>
          <a:prstGeom prst="rect">
            <a:avLst/>
          </a:prstGeom>
        </p:spPr>
        <p:txBody>
          <a:bodyPr wrap="square">
            <a:spAutoFit/>
          </a:bodyPr>
          <a:lstStyle/>
          <a:p>
            <a:pPr defTabSz="457200"/>
            <a:r>
              <a:rPr lang="en-US" dirty="0">
                <a:solidFill>
                  <a:srgbClr val="53565A"/>
                </a:solidFill>
                <a:latin typeface="Arial"/>
              </a:rPr>
              <a:t>We focus on 3 key areas to ensure the best possible customer experience:</a:t>
            </a:r>
          </a:p>
        </p:txBody>
      </p:sp>
      <p:grpSp>
        <p:nvGrpSpPr>
          <p:cNvPr id="2" name="Group 1"/>
          <p:cNvGrpSpPr/>
          <p:nvPr/>
        </p:nvGrpSpPr>
        <p:grpSpPr>
          <a:xfrm>
            <a:off x="625700" y="2235083"/>
            <a:ext cx="5194650" cy="1154162"/>
            <a:chOff x="625700" y="2235083"/>
            <a:chExt cx="5194650" cy="1154162"/>
          </a:xfrm>
        </p:grpSpPr>
        <p:grpSp>
          <p:nvGrpSpPr>
            <p:cNvPr id="36" name="Group 35"/>
            <p:cNvGrpSpPr/>
            <p:nvPr/>
          </p:nvGrpSpPr>
          <p:grpSpPr>
            <a:xfrm>
              <a:off x="625700" y="2355314"/>
              <a:ext cx="747013" cy="747013"/>
              <a:chOff x="508883" y="2339412"/>
              <a:chExt cx="747013" cy="747013"/>
            </a:xfrm>
          </p:grpSpPr>
          <p:sp>
            <p:nvSpPr>
              <p:cNvPr id="30" name="Oval 29"/>
              <p:cNvSpPr/>
              <p:nvPr/>
            </p:nvSpPr>
            <p:spPr>
              <a:xfrm>
                <a:off x="508883" y="2339412"/>
                <a:ext cx="747013" cy="74701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087" y="2404058"/>
                <a:ext cx="662605" cy="617720"/>
              </a:xfrm>
              <a:prstGeom prst="rect">
                <a:avLst/>
              </a:prstGeom>
            </p:spPr>
          </p:pic>
        </p:grpSp>
        <p:sp>
          <p:nvSpPr>
            <p:cNvPr id="29" name="Rectangle 28"/>
            <p:cNvSpPr/>
            <p:nvPr/>
          </p:nvSpPr>
          <p:spPr>
            <a:xfrm>
              <a:off x="1568439" y="2235083"/>
              <a:ext cx="4251911" cy="1154162"/>
            </a:xfrm>
            <a:prstGeom prst="rect">
              <a:avLst/>
            </a:prstGeom>
          </p:spPr>
          <p:txBody>
            <a:bodyPr wrap="square">
              <a:spAutoFit/>
            </a:bodyPr>
            <a:lstStyle/>
            <a:p>
              <a:pPr>
                <a:defRPr/>
              </a:pPr>
              <a:r>
                <a:rPr lang="en-US" b="1" dirty="0">
                  <a:solidFill>
                    <a:srgbClr val="53565A"/>
                  </a:solidFill>
                  <a:latin typeface="Arial"/>
                  <a:cs typeface="Arial" panose="020B0604020202020204" pitchFamily="34" charset="0"/>
                </a:rPr>
                <a:t>Better performance</a:t>
              </a:r>
            </a:p>
            <a:p>
              <a:pPr>
                <a:spcBef>
                  <a:spcPts val="600"/>
                </a:spcBef>
                <a:defRPr/>
              </a:pPr>
              <a:r>
                <a:rPr lang="en-US" sz="1400" dirty="0">
                  <a:solidFill>
                    <a:srgbClr val="53565A"/>
                  </a:solidFill>
                  <a:latin typeface="Arial"/>
                </a:rPr>
                <a:t>Optimized architecture for journal homepages ensures pages load within 1 second</a:t>
              </a:r>
            </a:p>
            <a:p>
              <a:pPr>
                <a:defRPr/>
              </a:pPr>
              <a:endParaRPr lang="en-US" b="1" dirty="0">
                <a:solidFill>
                  <a:srgbClr val="53565A"/>
                </a:solidFill>
                <a:latin typeface="Arial"/>
              </a:endParaRPr>
            </a:p>
          </p:txBody>
        </p:sp>
      </p:grpSp>
      <p:grpSp>
        <p:nvGrpSpPr>
          <p:cNvPr id="3" name="Group 2"/>
          <p:cNvGrpSpPr/>
          <p:nvPr/>
        </p:nvGrpSpPr>
        <p:grpSpPr>
          <a:xfrm>
            <a:off x="625700" y="3566773"/>
            <a:ext cx="5194650" cy="1092607"/>
            <a:chOff x="625700" y="3566773"/>
            <a:chExt cx="5194650" cy="1092607"/>
          </a:xfrm>
        </p:grpSpPr>
        <p:grpSp>
          <p:nvGrpSpPr>
            <p:cNvPr id="35" name="Group 34"/>
            <p:cNvGrpSpPr/>
            <p:nvPr/>
          </p:nvGrpSpPr>
          <p:grpSpPr>
            <a:xfrm>
              <a:off x="625700" y="3679205"/>
              <a:ext cx="747013" cy="747013"/>
              <a:chOff x="500932" y="3532107"/>
              <a:chExt cx="747013" cy="747013"/>
            </a:xfrm>
          </p:grpSpPr>
          <p:sp>
            <p:nvSpPr>
              <p:cNvPr id="31" name="Oval 30"/>
              <p:cNvSpPr/>
              <p:nvPr/>
            </p:nvSpPr>
            <p:spPr>
              <a:xfrm>
                <a:off x="500932" y="3532107"/>
                <a:ext cx="747013" cy="74701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631" y="3654159"/>
                <a:ext cx="713614" cy="585206"/>
              </a:xfrm>
              <a:prstGeom prst="rect">
                <a:avLst/>
              </a:prstGeom>
            </p:spPr>
          </p:pic>
        </p:grpSp>
        <p:sp>
          <p:nvSpPr>
            <p:cNvPr id="34" name="Rectangle 33"/>
            <p:cNvSpPr/>
            <p:nvPr/>
          </p:nvSpPr>
          <p:spPr>
            <a:xfrm>
              <a:off x="1568440" y="3566773"/>
              <a:ext cx="4251910" cy="1092607"/>
            </a:xfrm>
            <a:prstGeom prst="rect">
              <a:avLst/>
            </a:prstGeom>
          </p:spPr>
          <p:txBody>
            <a:bodyPr wrap="square">
              <a:spAutoFit/>
            </a:bodyPr>
            <a:lstStyle/>
            <a:p>
              <a:pPr>
                <a:defRPr/>
              </a:pPr>
              <a:r>
                <a:rPr lang="en-US" b="1" dirty="0">
                  <a:solidFill>
                    <a:srgbClr val="53565A"/>
                  </a:solidFill>
                  <a:latin typeface="Arial"/>
                  <a:cs typeface="Arial" panose="020B0604020202020204" pitchFamily="34" charset="0"/>
                </a:rPr>
                <a:t>100% results</a:t>
              </a:r>
              <a:endParaRPr lang="en-US" b="1" dirty="0">
                <a:solidFill>
                  <a:srgbClr val="53565A"/>
                </a:solidFill>
                <a:latin typeface="Arial"/>
              </a:endParaRPr>
            </a:p>
            <a:p>
              <a:pPr>
                <a:spcBef>
                  <a:spcPts val="600"/>
                </a:spcBef>
                <a:spcAft>
                  <a:spcPts val="1800"/>
                </a:spcAft>
                <a:defRPr/>
              </a:pPr>
              <a:r>
                <a:rPr lang="en-US" sz="1400" dirty="0">
                  <a:solidFill>
                    <a:srgbClr val="53565A"/>
                  </a:solidFill>
                  <a:latin typeface="Arial"/>
                </a:rPr>
                <a:t>The most relevant information is prioritized (latest articles and issues, articles in press, special issues, alerts and journal information)</a:t>
              </a:r>
            </a:p>
          </p:txBody>
        </p:sp>
      </p:grpSp>
      <p:grpSp>
        <p:nvGrpSpPr>
          <p:cNvPr id="4" name="Group 3"/>
          <p:cNvGrpSpPr/>
          <p:nvPr/>
        </p:nvGrpSpPr>
        <p:grpSpPr>
          <a:xfrm>
            <a:off x="625700" y="4892535"/>
            <a:ext cx="5194650" cy="1092607"/>
            <a:chOff x="625700" y="4892535"/>
            <a:chExt cx="5194650" cy="1092607"/>
          </a:xfrm>
        </p:grpSpPr>
        <p:grpSp>
          <p:nvGrpSpPr>
            <p:cNvPr id="41" name="Group 40"/>
            <p:cNvGrpSpPr/>
            <p:nvPr/>
          </p:nvGrpSpPr>
          <p:grpSpPr>
            <a:xfrm>
              <a:off x="625700" y="5003095"/>
              <a:ext cx="747013" cy="747013"/>
              <a:chOff x="458728" y="4859975"/>
              <a:chExt cx="747013" cy="747013"/>
            </a:xfrm>
          </p:grpSpPr>
          <p:sp>
            <p:nvSpPr>
              <p:cNvPr id="38" name="Oval 37"/>
              <p:cNvSpPr/>
              <p:nvPr/>
            </p:nvSpPr>
            <p:spPr>
              <a:xfrm>
                <a:off x="458728" y="4859975"/>
                <a:ext cx="747013" cy="74701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769" y="5001848"/>
                <a:ext cx="496930" cy="463266"/>
              </a:xfrm>
              <a:prstGeom prst="rect">
                <a:avLst/>
              </a:prstGeom>
            </p:spPr>
          </p:pic>
        </p:grpSp>
        <p:sp>
          <p:nvSpPr>
            <p:cNvPr id="42" name="Rectangle 41"/>
            <p:cNvSpPr/>
            <p:nvPr/>
          </p:nvSpPr>
          <p:spPr>
            <a:xfrm>
              <a:off x="1568439" y="4892535"/>
              <a:ext cx="4251911" cy="1092607"/>
            </a:xfrm>
            <a:prstGeom prst="rect">
              <a:avLst/>
            </a:prstGeom>
          </p:spPr>
          <p:txBody>
            <a:bodyPr wrap="square">
              <a:spAutoFit/>
            </a:bodyPr>
            <a:lstStyle/>
            <a:p>
              <a:pPr>
                <a:defRPr/>
              </a:pPr>
              <a:r>
                <a:rPr lang="en-US" b="1" dirty="0">
                  <a:solidFill>
                    <a:srgbClr val="53565A"/>
                  </a:solidFill>
                  <a:latin typeface="Arial"/>
                  <a:cs typeface="Arial" panose="020B0604020202020204" pitchFamily="34" charset="0"/>
                </a:rPr>
                <a:t>Ease of use</a:t>
              </a:r>
              <a:endParaRPr lang="en-US" b="1" dirty="0">
                <a:solidFill>
                  <a:srgbClr val="53565A"/>
                </a:solidFill>
                <a:latin typeface="Arial"/>
              </a:endParaRPr>
            </a:p>
            <a:p>
              <a:pPr>
                <a:spcBef>
                  <a:spcPts val="600"/>
                </a:spcBef>
                <a:spcAft>
                  <a:spcPts val="1800"/>
                </a:spcAft>
                <a:defRPr/>
              </a:pPr>
              <a:r>
                <a:rPr lang="en-US" sz="1400" dirty="0">
                  <a:solidFill>
                    <a:srgbClr val="53565A"/>
                  </a:solidFill>
                  <a:latin typeface="Arial"/>
                </a:rPr>
                <a:t>A modern and clean look on any screen size with each journal instantly recognizable to the user thanks to custom colors</a:t>
              </a:r>
            </a:p>
          </p:txBody>
        </p:sp>
      </p:gr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687" y="1881741"/>
            <a:ext cx="5104845" cy="4183357"/>
          </a:xfrm>
          <a:prstGeom prst="rect">
            <a:avLst/>
          </a:prstGeom>
        </p:spPr>
      </p:pic>
      <p:sp>
        <p:nvSpPr>
          <p:cNvPr id="50" name="Rectangle 49">
            <a:extLst/>
          </p:cNvPr>
          <p:cNvSpPr/>
          <p:nvPr/>
        </p:nvSpPr>
        <p:spPr>
          <a:xfrm rot="16200000" flipV="1">
            <a:off x="-408149" y="973390"/>
            <a:ext cx="955443" cy="139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18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7015968-A4A4-674F-AEE5-E75940D507F1}"/>
              </a:ext>
            </a:extLst>
          </p:cNvPr>
          <p:cNvSpPr txBox="1"/>
          <p:nvPr/>
        </p:nvSpPr>
        <p:spPr>
          <a:xfrm>
            <a:off x="2074445" y="5960558"/>
            <a:ext cx="2660073" cy="369332"/>
          </a:xfrm>
          <a:prstGeom prst="rect">
            <a:avLst/>
          </a:prstGeom>
          <a:noFill/>
        </p:spPr>
        <p:txBody>
          <a:bodyPr wrap="square" rtlCol="0">
            <a:spAutoFit/>
          </a:bodyPr>
          <a:lstStyle/>
          <a:p>
            <a:pPr algn="ctr" defTabSz="457200"/>
            <a:r>
              <a:rPr lang="en-US" b="1" dirty="0">
                <a:solidFill>
                  <a:srgbClr val="53565A"/>
                </a:solidFill>
                <a:latin typeface="Arial"/>
              </a:rPr>
              <a:t>Then (1997)</a:t>
            </a:r>
          </a:p>
        </p:txBody>
      </p:sp>
      <p:sp>
        <p:nvSpPr>
          <p:cNvPr id="9" name="TextBox 8">
            <a:extLst>
              <a:ext uri="{FF2B5EF4-FFF2-40B4-BE49-F238E27FC236}">
                <a16:creationId xmlns:a16="http://schemas.microsoft.com/office/drawing/2014/main" id="{A7856417-E1AA-6341-8E5E-D2140F76586C}"/>
              </a:ext>
            </a:extLst>
          </p:cNvPr>
          <p:cNvSpPr txBox="1"/>
          <p:nvPr/>
        </p:nvSpPr>
        <p:spPr>
          <a:xfrm>
            <a:off x="7626159" y="5960558"/>
            <a:ext cx="2660073" cy="369332"/>
          </a:xfrm>
          <a:prstGeom prst="rect">
            <a:avLst/>
          </a:prstGeom>
          <a:noFill/>
        </p:spPr>
        <p:txBody>
          <a:bodyPr wrap="square" rtlCol="0">
            <a:spAutoFit/>
          </a:bodyPr>
          <a:lstStyle/>
          <a:p>
            <a:pPr algn="ctr" defTabSz="457200"/>
            <a:r>
              <a:rPr lang="en-US" b="1" dirty="0">
                <a:solidFill>
                  <a:srgbClr val="53565A"/>
                </a:solidFill>
                <a:latin typeface="Arial"/>
              </a:rPr>
              <a:t>Now (2018)</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18688" b="18333"/>
          <a:stretch/>
        </p:blipFill>
        <p:spPr>
          <a:xfrm>
            <a:off x="347794" y="1677607"/>
            <a:ext cx="10311170" cy="3652787"/>
          </a:xfrm>
          <a:prstGeom prst="rect">
            <a:avLst/>
          </a:prstGeom>
        </p:spPr>
      </p:pic>
      <p:sp>
        <p:nvSpPr>
          <p:cNvPr id="10" name="Rectangle 9"/>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手机检索</a:t>
            </a:r>
            <a:endParaRPr lang="en-US" sz="2000" b="1" dirty="0"/>
          </a:p>
        </p:txBody>
      </p:sp>
      <p:grpSp>
        <p:nvGrpSpPr>
          <p:cNvPr id="3" name="Group 2"/>
          <p:cNvGrpSpPr/>
          <p:nvPr/>
        </p:nvGrpSpPr>
        <p:grpSpPr>
          <a:xfrm>
            <a:off x="10057983" y="2648736"/>
            <a:ext cx="984810" cy="1910818"/>
            <a:chOff x="9886666" y="2589531"/>
            <a:chExt cx="1412482" cy="2740626"/>
          </a:xfrm>
        </p:grpSpPr>
        <p:grpSp>
          <p:nvGrpSpPr>
            <p:cNvPr id="11" name="Group 10"/>
            <p:cNvGrpSpPr>
              <a:grpSpLocks noChangeAspect="1"/>
            </p:cNvGrpSpPr>
            <p:nvPr/>
          </p:nvGrpSpPr>
          <p:grpSpPr>
            <a:xfrm>
              <a:off x="9886666" y="2589531"/>
              <a:ext cx="1412482" cy="2740626"/>
              <a:chOff x="3681774" y="2601486"/>
              <a:chExt cx="972000" cy="1296000"/>
            </a:xfrm>
          </p:grpSpPr>
          <p:sp>
            <p:nvSpPr>
              <p:cNvPr id="12"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sp>
            <p:nvSpPr>
              <p:cNvPr id="13" name="Oval 12"/>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cxnSp>
            <p:nvCxnSpPr>
              <p:cNvPr id="14" name="Straight Connector 13"/>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sp>
            <p:nvSpPr>
              <p:cNvPr id="15" name="Rectangle 14"/>
              <p:cNvSpPr/>
              <p:nvPr/>
            </p:nvSpPr>
            <p:spPr bwMode="auto">
              <a:xfrm>
                <a:off x="3735774" y="2758138"/>
                <a:ext cx="864000" cy="972000"/>
              </a:xfrm>
              <a:prstGeom prst="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grpSp>
        <p:pic>
          <p:nvPicPr>
            <p:cNvPr id="16" name="Picture 15"/>
            <p:cNvPicPr>
              <a:picLocks noChangeAspect="1"/>
            </p:cNvPicPr>
            <p:nvPr/>
          </p:nvPicPr>
          <p:blipFill rotWithShape="1">
            <a:blip r:embed="rId3"/>
            <a:srcRect b="7896"/>
            <a:stretch/>
          </p:blipFill>
          <p:spPr>
            <a:xfrm>
              <a:off x="9979651" y="2920800"/>
              <a:ext cx="1251266" cy="2049837"/>
            </a:xfrm>
            <a:prstGeom prst="rect">
              <a:avLst/>
            </a:prstGeom>
          </p:spPr>
        </p:pic>
      </p:grpSp>
    </p:spTree>
    <p:extLst>
      <p:ext uri="{BB962C8B-B14F-4D97-AF65-F5344CB8AC3E}">
        <p14:creationId xmlns:p14="http://schemas.microsoft.com/office/powerpoint/2010/main" val="311231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2936838" y="480004"/>
            <a:ext cx="3233192" cy="6273334"/>
            <a:chOff x="3681774" y="2601486"/>
            <a:chExt cx="972000" cy="1296000"/>
          </a:xfrm>
        </p:grpSpPr>
        <p:sp>
          <p:nvSpPr>
            <p:cNvPr id="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dirty="0">
                <a:solidFill>
                  <a:srgbClr val="333333"/>
                </a:solidFill>
                <a:latin typeface="Arial Narrow" pitchFamily="34" charset="0"/>
              </a:endParaRPr>
            </a:p>
          </p:txBody>
        </p:sp>
        <p:sp>
          <p:nvSpPr>
            <p:cNvPr id="5" name="Oval 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cxnSp>
          <p:nvCxnSpPr>
            <p:cNvPr id="6" name="Straight Connector 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0" name="Picture 9"/>
          <p:cNvPicPr>
            <a:picLocks noChangeAspect="1"/>
          </p:cNvPicPr>
          <p:nvPr/>
        </p:nvPicPr>
        <p:blipFill rotWithShape="1">
          <a:blip r:embed="rId3"/>
          <a:srcRect b="7896"/>
          <a:stretch/>
        </p:blipFill>
        <p:spPr>
          <a:xfrm>
            <a:off x="3143357" y="1247707"/>
            <a:ext cx="2858412" cy="4682682"/>
          </a:xfrm>
          <a:prstGeom prst="rect">
            <a:avLst/>
          </a:prstGeom>
        </p:spPr>
      </p:pic>
      <p:sp>
        <p:nvSpPr>
          <p:cNvPr id="11" name="Rectangle: Rounded Corners 10"/>
          <p:cNvSpPr/>
          <p:nvPr/>
        </p:nvSpPr>
        <p:spPr>
          <a:xfrm>
            <a:off x="3539594" y="3285741"/>
            <a:ext cx="2082019" cy="253219"/>
          </a:xfrm>
          <a:prstGeom prst="roundRect">
            <a:avLst/>
          </a:prstGeom>
          <a:solidFill>
            <a:schemeClr val="bg2"/>
          </a:solid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p:cNvSpPr/>
          <p:nvPr/>
        </p:nvSpPr>
        <p:spPr>
          <a:xfrm>
            <a:off x="3345995" y="4207400"/>
            <a:ext cx="991688"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手机检索</a:t>
            </a:r>
            <a:endParaRPr lang="en-US" sz="2000" b="1" dirty="0"/>
          </a:p>
        </p:txBody>
      </p:sp>
      <p:grpSp>
        <p:nvGrpSpPr>
          <p:cNvPr id="2" name="Group 1"/>
          <p:cNvGrpSpPr/>
          <p:nvPr/>
        </p:nvGrpSpPr>
        <p:grpSpPr>
          <a:xfrm>
            <a:off x="7036305" y="480004"/>
            <a:ext cx="3233192" cy="6273334"/>
            <a:chOff x="7036305" y="480004"/>
            <a:chExt cx="3233192" cy="6273334"/>
          </a:xfrm>
        </p:grpSpPr>
        <p:grpSp>
          <p:nvGrpSpPr>
            <p:cNvPr id="12" name="Group 11"/>
            <p:cNvGrpSpPr>
              <a:grpSpLocks noChangeAspect="1"/>
            </p:cNvGrpSpPr>
            <p:nvPr/>
          </p:nvGrpSpPr>
          <p:grpSpPr>
            <a:xfrm>
              <a:off x="7036305" y="480004"/>
              <a:ext cx="3233192" cy="6273334"/>
              <a:chOff x="3681774" y="2601486"/>
              <a:chExt cx="972000" cy="1296000"/>
            </a:xfrm>
          </p:grpSpPr>
          <p:sp>
            <p:nvSpPr>
              <p:cNvPr id="1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dirty="0">
                  <a:solidFill>
                    <a:srgbClr val="333333"/>
                  </a:solidFill>
                  <a:latin typeface="Arial Narrow" pitchFamily="34" charset="0"/>
                </a:endParaRPr>
              </a:p>
            </p:txBody>
          </p:sp>
          <p:sp>
            <p:nvSpPr>
              <p:cNvPr id="15" name="Oval 1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cxnSp>
            <p:nvCxnSpPr>
              <p:cNvPr id="16" name="Straight Connector 1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7" name="Picture 16"/>
            <p:cNvPicPr>
              <a:picLocks noChangeAspect="1"/>
            </p:cNvPicPr>
            <p:nvPr/>
          </p:nvPicPr>
          <p:blipFill rotWithShape="1">
            <a:blip r:embed="rId3"/>
            <a:srcRect b="7896"/>
            <a:stretch/>
          </p:blipFill>
          <p:spPr>
            <a:xfrm>
              <a:off x="7242824" y="1247707"/>
              <a:ext cx="2858412" cy="4682682"/>
            </a:xfrm>
            <a:prstGeom prst="rect">
              <a:avLst/>
            </a:prstGeom>
          </p:spPr>
        </p:pic>
        <p:pic>
          <p:nvPicPr>
            <p:cNvPr id="18" name="Picture 17"/>
            <p:cNvPicPr>
              <a:picLocks noChangeAspect="1"/>
            </p:cNvPicPr>
            <p:nvPr/>
          </p:nvPicPr>
          <p:blipFill rotWithShape="1">
            <a:blip r:embed="rId4"/>
            <a:srcRect b="7897"/>
            <a:stretch/>
          </p:blipFill>
          <p:spPr>
            <a:xfrm>
              <a:off x="7242825" y="1247707"/>
              <a:ext cx="2858412" cy="4682682"/>
            </a:xfrm>
            <a:prstGeom prst="rect">
              <a:avLst/>
            </a:prstGeom>
          </p:spPr>
        </p:pic>
        <p:sp>
          <p:nvSpPr>
            <p:cNvPr id="19" name="Rectangle: Rounded Corners 18"/>
            <p:cNvSpPr/>
            <p:nvPr/>
          </p:nvSpPr>
          <p:spPr>
            <a:xfrm>
              <a:off x="7387406" y="2966428"/>
              <a:ext cx="2319160"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p:cNvSpPr/>
            <p:nvPr/>
          </p:nvSpPr>
          <p:spPr>
            <a:xfrm>
              <a:off x="7387406" y="4047743"/>
              <a:ext cx="991688"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344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2925136" y="472036"/>
            <a:ext cx="3233192" cy="6273334"/>
            <a:chOff x="3681774" y="2601486"/>
            <a:chExt cx="972000" cy="1296000"/>
          </a:xfrm>
        </p:grpSpPr>
        <p:sp>
          <p:nvSpPr>
            <p:cNvPr id="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dirty="0">
                <a:solidFill>
                  <a:srgbClr val="333333"/>
                </a:solidFill>
                <a:latin typeface="Arial Narrow" pitchFamily="34" charset="0"/>
              </a:endParaRPr>
            </a:p>
          </p:txBody>
        </p:sp>
        <p:sp>
          <p:nvSpPr>
            <p:cNvPr id="5" name="Oval 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cxnSp>
          <p:nvCxnSpPr>
            <p:cNvPr id="6" name="Straight Connector 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0" name="Picture 9"/>
          <p:cNvPicPr>
            <a:picLocks noChangeAspect="1"/>
          </p:cNvPicPr>
          <p:nvPr/>
        </p:nvPicPr>
        <p:blipFill rotWithShape="1">
          <a:blip r:embed="rId3"/>
          <a:srcRect b="7896"/>
          <a:stretch/>
        </p:blipFill>
        <p:spPr>
          <a:xfrm>
            <a:off x="3117587" y="1239739"/>
            <a:ext cx="2858412" cy="4682682"/>
          </a:xfrm>
          <a:prstGeom prst="rect">
            <a:avLst/>
          </a:prstGeom>
        </p:spPr>
      </p:pic>
      <p:sp>
        <p:nvSpPr>
          <p:cNvPr id="9" name="Rectangle: Rounded Corners 8"/>
          <p:cNvSpPr/>
          <p:nvPr/>
        </p:nvSpPr>
        <p:spPr>
          <a:xfrm>
            <a:off x="3262169" y="2958460"/>
            <a:ext cx="2319160"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Rounded Corners 10"/>
          <p:cNvSpPr/>
          <p:nvPr/>
        </p:nvSpPr>
        <p:spPr>
          <a:xfrm>
            <a:off x="3262169" y="4039775"/>
            <a:ext cx="991688"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p:nvPicPr>
        <p:blipFill rotWithShape="1">
          <a:blip r:embed="rId4"/>
          <a:srcRect b="8756"/>
          <a:stretch/>
        </p:blipFill>
        <p:spPr>
          <a:xfrm>
            <a:off x="3117588" y="1239739"/>
            <a:ext cx="2885325" cy="4682682"/>
          </a:xfrm>
          <a:prstGeom prst="rect">
            <a:avLst/>
          </a:prstGeom>
        </p:spPr>
      </p:pic>
      <p:sp>
        <p:nvSpPr>
          <p:cNvPr id="12" name="Rectangle: Rounded Corners 11"/>
          <p:cNvSpPr/>
          <p:nvPr/>
        </p:nvSpPr>
        <p:spPr>
          <a:xfrm>
            <a:off x="3262169" y="2105129"/>
            <a:ext cx="780516"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手机检索</a:t>
            </a:r>
            <a:endParaRPr lang="en-US" sz="2000" b="1" dirty="0"/>
          </a:p>
        </p:txBody>
      </p:sp>
      <p:grpSp>
        <p:nvGrpSpPr>
          <p:cNvPr id="14" name="Group 13"/>
          <p:cNvGrpSpPr>
            <a:grpSpLocks noChangeAspect="1"/>
          </p:cNvGrpSpPr>
          <p:nvPr/>
        </p:nvGrpSpPr>
        <p:grpSpPr>
          <a:xfrm>
            <a:off x="7007643" y="472036"/>
            <a:ext cx="3233192" cy="6273334"/>
            <a:chOff x="3681774" y="2601486"/>
            <a:chExt cx="972000" cy="1296000"/>
          </a:xfrm>
        </p:grpSpPr>
        <p:sp>
          <p:nvSpPr>
            <p:cNvPr id="15"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dirty="0">
                <a:solidFill>
                  <a:srgbClr val="333333"/>
                </a:solidFill>
                <a:latin typeface="Arial Narrow" pitchFamily="34" charset="0"/>
              </a:endParaRPr>
            </a:p>
          </p:txBody>
        </p:sp>
        <p:sp>
          <p:nvSpPr>
            <p:cNvPr id="16" name="Oval 15"/>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cxnSp>
          <p:nvCxnSpPr>
            <p:cNvPr id="17" name="Straight Connector 16"/>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8" name="Picture 17"/>
          <p:cNvPicPr>
            <a:picLocks noChangeAspect="1"/>
          </p:cNvPicPr>
          <p:nvPr/>
        </p:nvPicPr>
        <p:blipFill rotWithShape="1">
          <a:blip r:embed="rId3"/>
          <a:srcRect b="7896"/>
          <a:stretch/>
        </p:blipFill>
        <p:spPr>
          <a:xfrm>
            <a:off x="7214162" y="1239739"/>
            <a:ext cx="2858412" cy="4682682"/>
          </a:xfrm>
          <a:prstGeom prst="rect">
            <a:avLst/>
          </a:prstGeom>
        </p:spPr>
      </p:pic>
      <p:pic>
        <p:nvPicPr>
          <p:cNvPr id="19" name="Picture 18"/>
          <p:cNvPicPr>
            <a:picLocks noChangeAspect="1"/>
          </p:cNvPicPr>
          <p:nvPr/>
        </p:nvPicPr>
        <p:blipFill rotWithShape="1">
          <a:blip r:embed="rId5"/>
          <a:srcRect b="7897"/>
          <a:stretch/>
        </p:blipFill>
        <p:spPr>
          <a:xfrm>
            <a:off x="7214163" y="1239739"/>
            <a:ext cx="2858412" cy="4682682"/>
          </a:xfrm>
          <a:prstGeom prst="rect">
            <a:avLst/>
          </a:prstGeom>
        </p:spPr>
      </p:pic>
      <p:sp>
        <p:nvSpPr>
          <p:cNvPr id="20" name="Rectangle: Rounded Corners 19"/>
          <p:cNvSpPr/>
          <p:nvPr/>
        </p:nvSpPr>
        <p:spPr>
          <a:xfrm>
            <a:off x="7329716" y="2980233"/>
            <a:ext cx="991688"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Rounded Corners 20"/>
          <p:cNvSpPr/>
          <p:nvPr/>
        </p:nvSpPr>
        <p:spPr>
          <a:xfrm flipV="1">
            <a:off x="7420431" y="3307223"/>
            <a:ext cx="123370" cy="112485"/>
          </a:xfrm>
          <a:prstGeom prst="roundRect">
            <a:avLst/>
          </a:prstGeom>
          <a:solidFill>
            <a:srgbClr val="FF8200"/>
          </a:solid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Callout: Line 21"/>
          <p:cNvSpPr/>
          <p:nvPr/>
        </p:nvSpPr>
        <p:spPr>
          <a:xfrm>
            <a:off x="9676239" y="3676918"/>
            <a:ext cx="2148114" cy="725714"/>
          </a:xfrm>
          <a:prstGeom prst="borderCallout1">
            <a:avLst>
              <a:gd name="adj1" fmla="val 38750"/>
              <a:gd name="adj2" fmla="val -1576"/>
              <a:gd name="adj3" fmla="val -21500"/>
              <a:gd name="adj4" fmla="val -53198"/>
            </a:avLst>
          </a:prstGeom>
          <a:solidFill>
            <a:srgbClr val="FF8200"/>
          </a:solid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effectLst>
                  <a:outerShdw blurRad="38100" dist="38100" dir="2700000" algn="tl">
                    <a:srgbClr val="000000">
                      <a:alpha val="43137"/>
                    </a:srgbClr>
                  </a:outerShdw>
                </a:effectLst>
                <a:latin typeface="Arial Black" panose="020B0A04020102020204" pitchFamily="34" charset="0"/>
              </a:rPr>
              <a:t>发文量最高期刊</a:t>
            </a:r>
            <a:endParaRPr lang="en-US" b="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88993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2943647" y="472036"/>
            <a:ext cx="3233192" cy="6273334"/>
            <a:chOff x="3681774" y="2601486"/>
            <a:chExt cx="972000" cy="1296000"/>
          </a:xfrm>
        </p:grpSpPr>
        <p:sp>
          <p:nvSpPr>
            <p:cNvPr id="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dirty="0">
                <a:solidFill>
                  <a:srgbClr val="333333"/>
                </a:solidFill>
                <a:latin typeface="Arial Narrow" pitchFamily="34" charset="0"/>
              </a:endParaRPr>
            </a:p>
          </p:txBody>
        </p:sp>
        <p:sp>
          <p:nvSpPr>
            <p:cNvPr id="5" name="Oval 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2000" kern="0">
                <a:solidFill>
                  <a:srgbClr val="333333"/>
                </a:solidFill>
                <a:latin typeface="Arial Narrow" pitchFamily="34" charset="0"/>
              </a:endParaRPr>
            </a:p>
          </p:txBody>
        </p:sp>
        <p:cxnSp>
          <p:nvCxnSpPr>
            <p:cNvPr id="6" name="Straight Connector 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0" name="Picture 9"/>
          <p:cNvPicPr>
            <a:picLocks noChangeAspect="1"/>
          </p:cNvPicPr>
          <p:nvPr/>
        </p:nvPicPr>
        <p:blipFill rotWithShape="1">
          <a:blip r:embed="rId2"/>
          <a:srcRect b="7896"/>
          <a:stretch/>
        </p:blipFill>
        <p:spPr>
          <a:xfrm>
            <a:off x="3150166" y="1239739"/>
            <a:ext cx="2858412" cy="4682682"/>
          </a:xfrm>
          <a:prstGeom prst="rect">
            <a:avLst/>
          </a:prstGeom>
        </p:spPr>
      </p:pic>
      <p:pic>
        <p:nvPicPr>
          <p:cNvPr id="8" name="Picture 7"/>
          <p:cNvPicPr>
            <a:picLocks noChangeAspect="1"/>
          </p:cNvPicPr>
          <p:nvPr/>
        </p:nvPicPr>
        <p:blipFill rotWithShape="1">
          <a:blip r:embed="rId3"/>
          <a:srcRect b="7831"/>
          <a:stretch/>
        </p:blipFill>
        <p:spPr>
          <a:xfrm>
            <a:off x="3132067" y="1239739"/>
            <a:ext cx="2856353" cy="4682682"/>
          </a:xfrm>
          <a:prstGeom prst="rect">
            <a:avLst/>
          </a:prstGeom>
        </p:spPr>
      </p:pic>
      <p:sp>
        <p:nvSpPr>
          <p:cNvPr id="9" name="Rectangle: Rounded Corners 8"/>
          <p:cNvSpPr/>
          <p:nvPr/>
        </p:nvSpPr>
        <p:spPr>
          <a:xfrm>
            <a:off x="4802466" y="4036876"/>
            <a:ext cx="991688"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a:off x="-1" y="895544"/>
            <a:ext cx="2250831" cy="510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手机检索</a:t>
            </a:r>
            <a:endParaRPr lang="en-US" sz="2000" b="1" dirty="0"/>
          </a:p>
        </p:txBody>
      </p:sp>
      <p:grpSp>
        <p:nvGrpSpPr>
          <p:cNvPr id="19" name="Group 18"/>
          <p:cNvGrpSpPr/>
          <p:nvPr/>
        </p:nvGrpSpPr>
        <p:grpSpPr>
          <a:xfrm>
            <a:off x="5988420" y="1828800"/>
            <a:ext cx="4046461" cy="3294744"/>
            <a:chOff x="5988420" y="1828800"/>
            <a:chExt cx="4046461" cy="3294744"/>
          </a:xfrm>
        </p:grpSpPr>
        <p:pic>
          <p:nvPicPr>
            <p:cNvPr id="12" name="Picture 11"/>
            <p:cNvPicPr>
              <a:picLocks noChangeAspect="1"/>
            </p:cNvPicPr>
            <p:nvPr/>
          </p:nvPicPr>
          <p:blipFill rotWithShape="1">
            <a:blip r:embed="rId4"/>
            <a:srcRect t="19865" b="15331"/>
            <a:stretch/>
          </p:blipFill>
          <p:spPr>
            <a:xfrm>
              <a:off x="7176469" y="1828800"/>
              <a:ext cx="2858412" cy="3294744"/>
            </a:xfrm>
            <a:prstGeom prst="rect">
              <a:avLst/>
            </a:prstGeom>
            <a:ln w="63500">
              <a:solidFill>
                <a:srgbClr val="FF8200"/>
              </a:solidFill>
            </a:ln>
          </p:spPr>
        </p:pic>
        <p:cxnSp>
          <p:nvCxnSpPr>
            <p:cNvPr id="14" name="Straight Connector 13"/>
            <p:cNvCxnSpPr/>
            <p:nvPr/>
          </p:nvCxnSpPr>
          <p:spPr>
            <a:xfrm flipV="1">
              <a:off x="5988420" y="3563260"/>
              <a:ext cx="1144507" cy="602340"/>
            </a:xfrm>
            <a:prstGeom prst="line">
              <a:avLst/>
            </a:prstGeom>
            <a:ln w="635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091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p:nvPr/>
        </p:nvSpPr>
        <p:spPr>
          <a:xfrm>
            <a:off x="1282305" y="4192839"/>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tx1"/>
                </a:solidFill>
                <a:latin typeface="Arial" charset="0"/>
                <a:ea typeface="Arial" charset="0"/>
                <a:cs typeface="Arial" charset="0"/>
              </a:rPr>
              <a:t>New Features</a:t>
            </a:r>
          </a:p>
        </p:txBody>
      </p:sp>
      <p:sp>
        <p:nvSpPr>
          <p:cNvPr id="5" name="Rounded Rectangle 12"/>
          <p:cNvSpPr/>
          <p:nvPr/>
        </p:nvSpPr>
        <p:spPr>
          <a:xfrm>
            <a:off x="1282305" y="1846491"/>
            <a:ext cx="4850138"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History of Elsevier</a:t>
            </a:r>
          </a:p>
        </p:txBody>
      </p:sp>
      <p:sp>
        <p:nvSpPr>
          <p:cNvPr id="6" name="Rounded Rectangle 13"/>
          <p:cNvSpPr/>
          <p:nvPr/>
        </p:nvSpPr>
        <p:spPr>
          <a:xfrm>
            <a:off x="1282305" y="3417395"/>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Search T</a:t>
            </a:r>
            <a:r>
              <a:rPr lang="en-US" altLang="zh-CN" sz="3200" b="1" dirty="0" err="1">
                <a:solidFill>
                  <a:schemeClr val="bg2">
                    <a:lumMod val="60000"/>
                    <a:lumOff val="40000"/>
                  </a:schemeClr>
                </a:solidFill>
                <a:latin typeface="Arial" charset="0"/>
                <a:ea typeface="Arial" charset="0"/>
                <a:cs typeface="Arial" charset="0"/>
              </a:rPr>
              <a:t>ips</a:t>
            </a:r>
            <a:endParaRPr lang="en-GB" sz="3200" b="1" dirty="0">
              <a:solidFill>
                <a:schemeClr val="bg2">
                  <a:lumMod val="60000"/>
                  <a:lumOff val="40000"/>
                </a:schemeClr>
              </a:solidFill>
              <a:latin typeface="Arial" charset="0"/>
              <a:ea typeface="Arial" charset="0"/>
              <a:cs typeface="Arial" charset="0"/>
            </a:endParaRPr>
          </a:p>
        </p:txBody>
      </p:sp>
      <p:sp>
        <p:nvSpPr>
          <p:cNvPr id="7" name="Rounded Rectangle 14"/>
          <p:cNvSpPr/>
          <p:nvPr/>
        </p:nvSpPr>
        <p:spPr>
          <a:xfrm>
            <a:off x="1282305" y="2641951"/>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ScienceDirect</a:t>
            </a:r>
          </a:p>
        </p:txBody>
      </p:sp>
      <p:sp>
        <p:nvSpPr>
          <p:cNvPr id="8" name="Rectangle 7"/>
          <p:cNvSpPr/>
          <p:nvPr/>
        </p:nvSpPr>
        <p:spPr>
          <a:xfrm>
            <a:off x="0" y="1958009"/>
            <a:ext cx="1143000" cy="268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758896"/>
            <a:ext cx="1143000" cy="268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524662"/>
            <a:ext cx="1143000" cy="2683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277253"/>
            <a:ext cx="1143000" cy="2683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6867937" y="371960"/>
            <a:ext cx="5324061" cy="6486040"/>
          </a:xfrm>
          <a:prstGeom prst="rect">
            <a:avLst/>
          </a:prstGeom>
        </p:spPr>
      </p:pic>
      <p:sp>
        <p:nvSpPr>
          <p:cNvPr id="12" name="Rounded Rectangle 11"/>
          <p:cNvSpPr/>
          <p:nvPr/>
        </p:nvSpPr>
        <p:spPr>
          <a:xfrm>
            <a:off x="1282305" y="4968283"/>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Q &amp; A</a:t>
            </a:r>
          </a:p>
        </p:txBody>
      </p:sp>
      <p:sp>
        <p:nvSpPr>
          <p:cNvPr id="14" name="Rectangle 13"/>
          <p:cNvSpPr/>
          <p:nvPr/>
        </p:nvSpPr>
        <p:spPr>
          <a:xfrm>
            <a:off x="0" y="5052697"/>
            <a:ext cx="1143000" cy="268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45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1"/>
          </p:nvPr>
        </p:nvSpPr>
        <p:spPr>
          <a:xfrm>
            <a:off x="963653" y="1723047"/>
            <a:ext cx="4946195" cy="3803895"/>
          </a:xfrm>
          <a:prstGeom prst="rect">
            <a:avLst/>
          </a:prstGeom>
        </p:spPr>
        <p:txBody>
          <a:bodyPr>
            <a:noAutofit/>
          </a:bodyPr>
          <a:lstStyle/>
          <a:p>
            <a:pPr>
              <a:lnSpc>
                <a:spcPct val="150000"/>
              </a:lnSpc>
            </a:pPr>
            <a:r>
              <a:rPr lang="zh-CN" altLang="en-US" sz="2400" b="1" dirty="0"/>
              <a:t>基于用户行为，我们发现研究人员的工作流程变得：</a:t>
            </a:r>
            <a:endParaRPr lang="en-US" altLang="zh-CN" sz="2400" b="1" dirty="0"/>
          </a:p>
          <a:p>
            <a:pPr>
              <a:lnSpc>
                <a:spcPct val="150000"/>
              </a:lnSpc>
            </a:pPr>
            <a:endParaRPr lang="zh-CN" altLang="en-US" sz="2400" b="1" dirty="0"/>
          </a:p>
          <a:p>
            <a:pPr marL="285750" indent="-285750">
              <a:lnSpc>
                <a:spcPct val="150000"/>
              </a:lnSpc>
            </a:pPr>
            <a:r>
              <a:rPr lang="zh-CN" altLang="en-US" sz="2400" b="1" dirty="0"/>
              <a:t>更复杂</a:t>
            </a:r>
          </a:p>
          <a:p>
            <a:pPr marL="285750" indent="-285750">
              <a:lnSpc>
                <a:spcPct val="150000"/>
              </a:lnSpc>
            </a:pPr>
            <a:r>
              <a:rPr lang="zh-CN" altLang="en-US" sz="2400" b="1" dirty="0"/>
              <a:t>跨学科</a:t>
            </a:r>
            <a:endParaRPr lang="en-US" sz="2400" b="1" dirty="0"/>
          </a:p>
          <a:p>
            <a:pPr marL="285750" indent="-285750">
              <a:lnSpc>
                <a:spcPct val="150000"/>
              </a:lnSpc>
            </a:pPr>
            <a:r>
              <a:rPr lang="zh-CN" altLang="en-US" sz="2400" b="1" dirty="0"/>
              <a:t>广泛使用多类型内容</a:t>
            </a:r>
          </a:p>
          <a:p>
            <a:pPr>
              <a:lnSpc>
                <a:spcPct val="220000"/>
              </a:lnSpc>
            </a:pPr>
            <a:endParaRPr lang="en-US" sz="2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722" y="1753228"/>
            <a:ext cx="2642449" cy="4259102"/>
          </a:xfrm>
          <a:prstGeom prst="rect">
            <a:avLst/>
          </a:prstGeom>
        </p:spPr>
      </p:pic>
      <p:sp>
        <p:nvSpPr>
          <p:cNvPr id="8" name="Title 2"/>
          <p:cNvSpPr txBox="1"/>
          <p:nvPr/>
        </p:nvSpPr>
        <p:spPr>
          <a:xfrm>
            <a:off x="351684" y="713608"/>
            <a:ext cx="11029244" cy="123015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2400" b="1" dirty="0">
                <a:solidFill>
                  <a:srgbClr val="007398"/>
                </a:solidFill>
                <a:latin typeface="Arial" panose="020B0604020202020204" pitchFamily="34" charset="0"/>
                <a:cs typeface="Arial" panose="020B0604020202020204" pitchFamily="34" charset="0"/>
              </a:rPr>
              <a:t>We look at how users use content today and will want to use it in the future</a:t>
            </a:r>
          </a:p>
        </p:txBody>
      </p:sp>
      <p:sp>
        <p:nvSpPr>
          <p:cNvPr id="10" name="Rectangle 9">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547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p:nvPr>
            <p:extLst>
              <p:ext uri="{D42A27DB-BD31-4B8C-83A1-F6EECF244321}">
                <p14:modId xmlns:p14="http://schemas.microsoft.com/office/powerpoint/2010/main" val="686859106"/>
              </p:ext>
            </p:extLst>
          </p:nvPr>
        </p:nvGraphicFramePr>
        <p:xfrm>
          <a:off x="6410699" y="1349829"/>
          <a:ext cx="5012043" cy="49230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idx="11"/>
          </p:nvPr>
        </p:nvSpPr>
        <p:spPr>
          <a:xfrm>
            <a:off x="1172498" y="1648287"/>
            <a:ext cx="4398954" cy="3937813"/>
          </a:xfrm>
          <a:prstGeom prst="rect">
            <a:avLst/>
          </a:prstGeom>
        </p:spPr>
        <p:txBody>
          <a:bodyPr>
            <a:noAutofit/>
          </a:bodyPr>
          <a:lstStyle/>
          <a:p>
            <a:pPr>
              <a:lnSpc>
                <a:spcPct val="200000"/>
              </a:lnSpc>
              <a:buFont typeface="Wingdings" panose="05000000000000000000" pitchFamily="2" charset="2"/>
              <a:buChar char="§"/>
            </a:pPr>
            <a:r>
              <a:rPr lang="zh-CN" altLang="en-US" sz="1800" b="1" dirty="0"/>
              <a:t>为了创新，科研人员必须建立跨学科的联系</a:t>
            </a:r>
          </a:p>
          <a:p>
            <a:pPr>
              <a:lnSpc>
                <a:spcPct val="200000"/>
              </a:lnSpc>
              <a:buFont typeface="Wingdings" panose="05000000000000000000" pitchFamily="2" charset="2"/>
              <a:buChar char="§"/>
            </a:pPr>
            <a:r>
              <a:rPr lang="zh-CN" altLang="en-US" sz="1800" b="1" dirty="0"/>
              <a:t>全球有</a:t>
            </a:r>
            <a:r>
              <a:rPr lang="en-US" altLang="zh-CN" sz="1800" b="1" dirty="0"/>
              <a:t>44%</a:t>
            </a:r>
            <a:r>
              <a:rPr lang="zh-CN" altLang="en-US" sz="1800" b="1" dirty="0"/>
              <a:t>的科研人员每周至少有一次是在 搜寻非直接研究领域的内容</a:t>
            </a:r>
          </a:p>
          <a:p>
            <a:pPr>
              <a:lnSpc>
                <a:spcPct val="200000"/>
              </a:lnSpc>
              <a:buFont typeface="Wingdings" panose="05000000000000000000" pitchFamily="2" charset="2"/>
              <a:buChar char="§"/>
            </a:pPr>
            <a:r>
              <a:rPr lang="zh-CN" altLang="en-US" sz="1800" b="1" dirty="0"/>
              <a:t>科研人员通过查看期刊文章、参考资料、文献选集、图书以及在线资源，快速进入不熟悉领域进行研究</a:t>
            </a:r>
          </a:p>
        </p:txBody>
      </p:sp>
      <p:sp>
        <p:nvSpPr>
          <p:cNvPr id="4" name="Text Placeholder 3"/>
          <p:cNvSpPr>
            <a:spLocks noGrp="1"/>
          </p:cNvSpPr>
          <p:nvPr>
            <p:ph type="body" idx="4294967295"/>
          </p:nvPr>
        </p:nvSpPr>
        <p:spPr>
          <a:xfrm>
            <a:off x="6783468" y="4153345"/>
            <a:ext cx="4798932" cy="609600"/>
          </a:xfrm>
          <a:prstGeom prst="rect">
            <a:avLst/>
          </a:prstGeom>
        </p:spPr>
        <p:txBody>
          <a:bodyPr>
            <a:normAutofit fontScale="92500"/>
          </a:bodyPr>
          <a:lstStyle/>
          <a:p>
            <a:r>
              <a:rPr lang="en-US" sz="1200" dirty="0">
                <a:solidFill>
                  <a:schemeClr val="tx2"/>
                </a:solidFill>
              </a:rPr>
              <a:t>Frequency of searching for content outside field of immediate study*</a:t>
            </a:r>
          </a:p>
          <a:p>
            <a:r>
              <a:rPr lang="zh-CN" altLang="en-US" sz="1200" dirty="0">
                <a:solidFill>
                  <a:schemeClr val="tx2"/>
                </a:solidFill>
              </a:rPr>
              <a:t>检索非直接研究领域文献的频率</a:t>
            </a:r>
            <a:r>
              <a:rPr lang="en-US" altLang="zh-CN" sz="1200" dirty="0">
                <a:solidFill>
                  <a:schemeClr val="tx2"/>
                </a:solidFill>
              </a:rPr>
              <a:t>*</a:t>
            </a:r>
          </a:p>
        </p:txBody>
      </p:sp>
      <p:sp>
        <p:nvSpPr>
          <p:cNvPr id="7" name="TextBox 6"/>
          <p:cNvSpPr txBox="1"/>
          <p:nvPr/>
        </p:nvSpPr>
        <p:spPr>
          <a:xfrm>
            <a:off x="1532974" y="6643520"/>
            <a:ext cx="4376874" cy="215444"/>
          </a:xfrm>
          <a:prstGeom prst="rect">
            <a:avLst/>
          </a:prstGeom>
          <a:noFill/>
        </p:spPr>
        <p:txBody>
          <a:bodyPr wrap="square" rtlCol="0">
            <a:spAutoFit/>
          </a:bodyPr>
          <a:lstStyle/>
          <a:p>
            <a:r>
              <a:rPr lang="en-US" sz="800" dirty="0">
                <a:solidFill>
                  <a:schemeClr val="accent2"/>
                </a:solidFill>
              </a:rPr>
              <a:t>*Research carried out by RAP for Research and Academic Relations, Feb / March 2015</a:t>
            </a:r>
          </a:p>
        </p:txBody>
      </p:sp>
      <p:sp>
        <p:nvSpPr>
          <p:cNvPr id="9" name="Title 2"/>
          <p:cNvSpPr txBox="1"/>
          <p:nvPr/>
        </p:nvSpPr>
        <p:spPr>
          <a:xfrm>
            <a:off x="353867" y="660543"/>
            <a:ext cx="12113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2400" b="1" dirty="0">
                <a:solidFill>
                  <a:srgbClr val="007398"/>
                </a:solidFill>
                <a:latin typeface="Arial" panose="020B0604020202020204" pitchFamily="34" charset="0"/>
                <a:cs typeface="Arial" panose="020B0604020202020204" pitchFamily="34" charset="0"/>
              </a:rPr>
              <a:t>Researchers have pressing need to get up-to-speed in new fields and disciplines</a:t>
            </a:r>
          </a:p>
        </p:txBody>
      </p:sp>
      <p:sp>
        <p:nvSpPr>
          <p:cNvPr id="11" name="TextBox 1"/>
          <p:cNvSpPr txBox="1"/>
          <p:nvPr/>
        </p:nvSpPr>
        <p:spPr>
          <a:xfrm>
            <a:off x="9376699" y="477369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每周几次</a:t>
            </a:r>
            <a:endParaRPr lang="en-US" sz="800" dirty="0"/>
          </a:p>
        </p:txBody>
      </p:sp>
      <p:sp>
        <p:nvSpPr>
          <p:cNvPr id="12" name="TextBox 1"/>
          <p:cNvSpPr txBox="1"/>
          <p:nvPr/>
        </p:nvSpPr>
        <p:spPr>
          <a:xfrm>
            <a:off x="9384621" y="4951706"/>
            <a:ext cx="827500"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每周一次</a:t>
            </a:r>
            <a:endParaRPr lang="en-US" sz="800" dirty="0"/>
          </a:p>
        </p:txBody>
      </p:sp>
      <p:sp>
        <p:nvSpPr>
          <p:cNvPr id="13" name="TextBox 1"/>
          <p:cNvSpPr txBox="1"/>
          <p:nvPr/>
        </p:nvSpPr>
        <p:spPr>
          <a:xfrm>
            <a:off x="9383883" y="515546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每月一两次</a:t>
            </a:r>
            <a:endParaRPr lang="en-US" sz="800" dirty="0"/>
          </a:p>
        </p:txBody>
      </p:sp>
      <p:sp>
        <p:nvSpPr>
          <p:cNvPr id="14" name="TextBox 1"/>
          <p:cNvSpPr txBox="1"/>
          <p:nvPr/>
        </p:nvSpPr>
        <p:spPr>
          <a:xfrm>
            <a:off x="9383185" y="5341420"/>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2-3</a:t>
            </a:r>
            <a:r>
              <a:rPr lang="zh-CN" altLang="en-US" sz="800" dirty="0"/>
              <a:t>月</a:t>
            </a:r>
            <a:r>
              <a:rPr lang="en-US" altLang="zh-CN" sz="800" dirty="0"/>
              <a:t>1</a:t>
            </a:r>
            <a:r>
              <a:rPr lang="zh-CN" altLang="en-US" sz="800" dirty="0"/>
              <a:t>次</a:t>
            </a:r>
            <a:endParaRPr lang="en-US" sz="800" dirty="0"/>
          </a:p>
        </p:txBody>
      </p:sp>
      <p:sp>
        <p:nvSpPr>
          <p:cNvPr id="15" name="TextBox 1"/>
          <p:cNvSpPr txBox="1"/>
          <p:nvPr/>
        </p:nvSpPr>
        <p:spPr>
          <a:xfrm>
            <a:off x="9382446" y="5524194"/>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6</a:t>
            </a:r>
            <a:r>
              <a:rPr lang="zh-CN" altLang="en-US" sz="800" dirty="0"/>
              <a:t>个月</a:t>
            </a:r>
            <a:r>
              <a:rPr lang="en-US" altLang="zh-CN" sz="800" dirty="0"/>
              <a:t>1</a:t>
            </a:r>
            <a:r>
              <a:rPr lang="zh-CN" altLang="en-US" sz="800" dirty="0"/>
              <a:t>次</a:t>
            </a:r>
            <a:endParaRPr lang="en-US" sz="800" dirty="0"/>
          </a:p>
        </p:txBody>
      </p:sp>
      <p:sp>
        <p:nvSpPr>
          <p:cNvPr id="16" name="TextBox 1"/>
          <p:cNvSpPr txBox="1"/>
          <p:nvPr/>
        </p:nvSpPr>
        <p:spPr>
          <a:xfrm>
            <a:off x="9375712" y="5737840"/>
            <a:ext cx="859316" cy="2669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几乎从不</a:t>
            </a:r>
            <a:endParaRPr lang="en-US" sz="800" dirty="0"/>
          </a:p>
        </p:txBody>
      </p:sp>
      <p:sp>
        <p:nvSpPr>
          <p:cNvPr id="17" name="TextBox 1"/>
          <p:cNvSpPr txBox="1"/>
          <p:nvPr/>
        </p:nvSpPr>
        <p:spPr>
          <a:xfrm>
            <a:off x="9362864" y="5900205"/>
            <a:ext cx="1503967" cy="2481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取决于当时研究的课题</a:t>
            </a:r>
            <a:endParaRPr lang="en-US" sz="800" dirty="0"/>
          </a:p>
        </p:txBody>
      </p:sp>
      <p:sp>
        <p:nvSpPr>
          <p:cNvPr id="18" name="Rectangle 17">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5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79430" y="884281"/>
            <a:ext cx="6644465" cy="6736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err="1">
                <a:solidFill>
                  <a:schemeClr val="accent4"/>
                </a:solidFill>
                <a:latin typeface="Arial" charset="0"/>
                <a:ea typeface="Arial" charset="0"/>
                <a:cs typeface="Arial" charset="0"/>
              </a:rPr>
              <a:t>ScienceDirect</a:t>
            </a:r>
            <a:r>
              <a:rPr lang="en-US" sz="2400" b="1" dirty="0">
                <a:solidFill>
                  <a:schemeClr val="accent4"/>
                </a:solidFill>
                <a:latin typeface="Arial" charset="0"/>
                <a:ea typeface="Arial" charset="0"/>
                <a:cs typeface="Arial" charset="0"/>
              </a:rPr>
              <a:t> Topics helps researchers uncover critical and contextual information within their workflow</a:t>
            </a:r>
          </a:p>
        </p:txBody>
      </p:sp>
      <p:sp>
        <p:nvSpPr>
          <p:cNvPr id="43" name="TextBox 42"/>
          <p:cNvSpPr txBox="1"/>
          <p:nvPr/>
        </p:nvSpPr>
        <p:spPr>
          <a:xfrm>
            <a:off x="6461161" y="6431936"/>
            <a:ext cx="4333250" cy="21544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88B8D"/>
                </a:solidFill>
                <a:effectLst/>
                <a:uLnTx/>
                <a:uFillTx/>
                <a:latin typeface="Arial"/>
                <a:ea typeface="+mn-ea"/>
                <a:cs typeface="+mn-cs"/>
              </a:rPr>
              <a:t>*When a short definition is not available, the longer definition can be found in Book excerpts</a:t>
            </a:r>
          </a:p>
        </p:txBody>
      </p:sp>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0325" y="2897912"/>
            <a:ext cx="4965397" cy="3588327"/>
          </a:xfrm>
          <a:prstGeom prst="rect">
            <a:avLst/>
          </a:prstGeom>
        </p:spPr>
      </p:pic>
      <p:pic>
        <p:nvPicPr>
          <p:cNvPr id="50" name="Picture 49" descr="TopicPage-SangerSequencing-Masked_20170808.png"/>
          <p:cNvPicPr>
            <a:picLocks noChangeAspect="1"/>
          </p:cNvPicPr>
          <p:nvPr/>
        </p:nvPicPr>
        <p:blipFill rotWithShape="1">
          <a:blip r:embed="rId3" cstate="screen">
            <a:extLst>
              <a:ext uri="{28A0092B-C50C-407E-A947-70E740481C1C}">
                <a14:useLocalDpi xmlns:a14="http://schemas.microsoft.com/office/drawing/2010/main"/>
              </a:ext>
            </a:extLst>
          </a:blip>
          <a:srcRect l="2514" t="2772" r="2864" b="8098"/>
          <a:stretch/>
        </p:blipFill>
        <p:spPr>
          <a:xfrm>
            <a:off x="7523575" y="1066800"/>
            <a:ext cx="4002351" cy="3062312"/>
          </a:xfrm>
          <a:prstGeom prst="rect">
            <a:avLst/>
          </a:prstGeom>
          <a:effectLst/>
        </p:spPr>
      </p:pic>
      <p:sp>
        <p:nvSpPr>
          <p:cNvPr id="53" name="Rectangle 52"/>
          <p:cNvSpPr/>
          <p:nvPr/>
        </p:nvSpPr>
        <p:spPr>
          <a:xfrm>
            <a:off x="7619313" y="2910784"/>
            <a:ext cx="1869424" cy="1208656"/>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p:cNvSpPr/>
          <p:nvPr/>
        </p:nvSpPr>
        <p:spPr>
          <a:xfrm>
            <a:off x="7523575" y="1484598"/>
            <a:ext cx="2258899" cy="666326"/>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p:cNvSpPr/>
          <p:nvPr/>
        </p:nvSpPr>
        <p:spPr>
          <a:xfrm>
            <a:off x="9582676" y="1197217"/>
            <a:ext cx="463843" cy="444660"/>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2000" dirty="0">
                <a:solidFill>
                  <a:srgbClr val="FFFFFF"/>
                </a:solidFill>
                <a:latin typeface="Arial"/>
              </a:rPr>
              <a:t>1</a:t>
            </a:r>
          </a:p>
        </p:txBody>
      </p:sp>
      <p:sp>
        <p:nvSpPr>
          <p:cNvPr id="52" name="Rectangle 51"/>
          <p:cNvSpPr/>
          <p:nvPr/>
        </p:nvSpPr>
        <p:spPr>
          <a:xfrm>
            <a:off x="10422095" y="1521100"/>
            <a:ext cx="1108213" cy="931312"/>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Oval 58"/>
          <p:cNvSpPr/>
          <p:nvPr/>
        </p:nvSpPr>
        <p:spPr>
          <a:xfrm>
            <a:off x="11312378" y="1262268"/>
            <a:ext cx="463843" cy="444660"/>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2000" dirty="0">
                <a:solidFill>
                  <a:srgbClr val="FFFFFF"/>
                </a:solidFill>
                <a:latin typeface="Arial"/>
              </a:rPr>
              <a:t>2</a:t>
            </a:r>
          </a:p>
        </p:txBody>
      </p:sp>
      <p:sp>
        <p:nvSpPr>
          <p:cNvPr id="57" name="Oval 56"/>
          <p:cNvSpPr/>
          <p:nvPr/>
        </p:nvSpPr>
        <p:spPr>
          <a:xfrm>
            <a:off x="9318631" y="2683728"/>
            <a:ext cx="463843" cy="444660"/>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457200">
              <a:defRPr/>
            </a:pPr>
            <a:r>
              <a:rPr lang="en-US" sz="2000" dirty="0">
                <a:solidFill>
                  <a:srgbClr val="FFFFFF"/>
                </a:solidFill>
                <a:latin typeface="Arial"/>
              </a:rPr>
              <a:t>3</a:t>
            </a:r>
          </a:p>
        </p:txBody>
      </p:sp>
      <p:sp>
        <p:nvSpPr>
          <p:cNvPr id="47" name="Rectangle 4"/>
          <p:cNvSpPr/>
          <p:nvPr/>
        </p:nvSpPr>
        <p:spPr>
          <a:xfrm>
            <a:off x="7299373" y="4120713"/>
            <a:ext cx="4226552" cy="1853161"/>
          </a:xfrm>
          <a:custGeom>
            <a:avLst/>
            <a:gdLst>
              <a:gd name="connsiteX0" fmla="*/ 0 w 2019300"/>
              <a:gd name="connsiteY0" fmla="*/ 0 h 554182"/>
              <a:gd name="connsiteX1" fmla="*/ 2019300 w 2019300"/>
              <a:gd name="connsiteY1" fmla="*/ 0 h 554182"/>
              <a:gd name="connsiteX2" fmla="*/ 2019300 w 2019300"/>
              <a:gd name="connsiteY2" fmla="*/ 554182 h 554182"/>
              <a:gd name="connsiteX3" fmla="*/ 0 w 2019300"/>
              <a:gd name="connsiteY3" fmla="*/ 554182 h 554182"/>
              <a:gd name="connsiteX4" fmla="*/ 0 w 2019300"/>
              <a:gd name="connsiteY4" fmla="*/ 0 h 554182"/>
              <a:gd name="connsiteX0" fmla="*/ 0 w 2019300"/>
              <a:gd name="connsiteY0" fmla="*/ 0 h 554182"/>
              <a:gd name="connsiteX1" fmla="*/ 2019300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0 h 554182"/>
              <a:gd name="connsiteX1" fmla="*/ 1645955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5166 h 559348"/>
              <a:gd name="connsiteX1" fmla="*/ 1654392 w 2019300"/>
              <a:gd name="connsiteY1" fmla="*/ 0 h 559348"/>
              <a:gd name="connsiteX2" fmla="*/ 2019300 w 2019300"/>
              <a:gd name="connsiteY2" fmla="*/ 559348 h 559348"/>
              <a:gd name="connsiteX3" fmla="*/ 1246910 w 2019300"/>
              <a:gd name="connsiteY3" fmla="*/ 559348 h 559348"/>
              <a:gd name="connsiteX4" fmla="*/ 0 w 2019300"/>
              <a:gd name="connsiteY4" fmla="*/ 5166 h 559348"/>
              <a:gd name="connsiteX0" fmla="*/ 0 w 4740326"/>
              <a:gd name="connsiteY0" fmla="*/ 948141 h 1502323"/>
              <a:gd name="connsiteX1" fmla="*/ 4740326 w 4740326"/>
              <a:gd name="connsiteY1" fmla="*/ 0 h 1502323"/>
              <a:gd name="connsiteX2" fmla="*/ 2019300 w 4740326"/>
              <a:gd name="connsiteY2" fmla="*/ 1502323 h 1502323"/>
              <a:gd name="connsiteX3" fmla="*/ 1246910 w 4740326"/>
              <a:gd name="connsiteY3" fmla="*/ 1502323 h 1502323"/>
              <a:gd name="connsiteX4" fmla="*/ 0 w 4740326"/>
              <a:gd name="connsiteY4" fmla="*/ 948141 h 1502323"/>
              <a:gd name="connsiteX0" fmla="*/ 223138 w 3493416"/>
              <a:gd name="connsiteY0" fmla="*/ 5166 h 1502323"/>
              <a:gd name="connsiteX1" fmla="*/ 3493416 w 3493416"/>
              <a:gd name="connsiteY1" fmla="*/ 0 h 1502323"/>
              <a:gd name="connsiteX2" fmla="*/ 772390 w 3493416"/>
              <a:gd name="connsiteY2" fmla="*/ 1502323 h 1502323"/>
              <a:gd name="connsiteX3" fmla="*/ 0 w 3493416"/>
              <a:gd name="connsiteY3" fmla="*/ 1502323 h 1502323"/>
              <a:gd name="connsiteX4" fmla="*/ 223138 w 3493416"/>
              <a:gd name="connsiteY4" fmla="*/ 5166 h 1502323"/>
              <a:gd name="connsiteX0" fmla="*/ 170636 w 3440914"/>
              <a:gd name="connsiteY0" fmla="*/ 5166 h 1509467"/>
              <a:gd name="connsiteX1" fmla="*/ 3440914 w 3440914"/>
              <a:gd name="connsiteY1" fmla="*/ 0 h 1509467"/>
              <a:gd name="connsiteX2" fmla="*/ 719888 w 3440914"/>
              <a:gd name="connsiteY2" fmla="*/ 1502323 h 1509467"/>
              <a:gd name="connsiteX3" fmla="*/ 0 w 3440914"/>
              <a:gd name="connsiteY3" fmla="*/ 1509467 h 1509467"/>
              <a:gd name="connsiteX4" fmla="*/ 170636 w 3440914"/>
              <a:gd name="connsiteY4" fmla="*/ 5166 h 1509467"/>
              <a:gd name="connsiteX0" fmla="*/ 204340 w 3440914"/>
              <a:gd name="connsiteY0" fmla="*/ 52791 h 1509467"/>
              <a:gd name="connsiteX1" fmla="*/ 3440914 w 3440914"/>
              <a:gd name="connsiteY1" fmla="*/ 0 h 1509467"/>
              <a:gd name="connsiteX2" fmla="*/ 719888 w 3440914"/>
              <a:gd name="connsiteY2" fmla="*/ 1502323 h 1509467"/>
              <a:gd name="connsiteX3" fmla="*/ 0 w 3440914"/>
              <a:gd name="connsiteY3" fmla="*/ 1509467 h 1509467"/>
              <a:gd name="connsiteX4" fmla="*/ 204340 w 3440914"/>
              <a:gd name="connsiteY4" fmla="*/ 52791 h 1509467"/>
              <a:gd name="connsiteX0" fmla="*/ 186191 w 3440914"/>
              <a:gd name="connsiteY0" fmla="*/ 1991 h 1509467"/>
              <a:gd name="connsiteX1" fmla="*/ 3440914 w 3440914"/>
              <a:gd name="connsiteY1" fmla="*/ 0 h 1509467"/>
              <a:gd name="connsiteX2" fmla="*/ 719888 w 3440914"/>
              <a:gd name="connsiteY2" fmla="*/ 1502323 h 1509467"/>
              <a:gd name="connsiteX3" fmla="*/ 0 w 3440914"/>
              <a:gd name="connsiteY3" fmla="*/ 1509467 h 1509467"/>
              <a:gd name="connsiteX4" fmla="*/ 186191 w 3440914"/>
              <a:gd name="connsiteY4" fmla="*/ 1991 h 1509467"/>
              <a:gd name="connsiteX0" fmla="*/ 186191 w 3446099"/>
              <a:gd name="connsiteY0" fmla="*/ 1991 h 1509467"/>
              <a:gd name="connsiteX1" fmla="*/ 3446099 w 3446099"/>
              <a:gd name="connsiteY1" fmla="*/ 0 h 1509467"/>
              <a:gd name="connsiteX2" fmla="*/ 719888 w 3446099"/>
              <a:gd name="connsiteY2" fmla="*/ 1502323 h 1509467"/>
              <a:gd name="connsiteX3" fmla="*/ 0 w 3446099"/>
              <a:gd name="connsiteY3" fmla="*/ 1509467 h 1509467"/>
              <a:gd name="connsiteX4" fmla="*/ 186191 w 3446099"/>
              <a:gd name="connsiteY4" fmla="*/ 1991 h 1509467"/>
              <a:gd name="connsiteX0" fmla="*/ 191376 w 3451284"/>
              <a:gd name="connsiteY0" fmla="*/ 1991 h 1502323"/>
              <a:gd name="connsiteX1" fmla="*/ 3451284 w 3451284"/>
              <a:gd name="connsiteY1" fmla="*/ 0 h 1502323"/>
              <a:gd name="connsiteX2" fmla="*/ 725073 w 3451284"/>
              <a:gd name="connsiteY2" fmla="*/ 1502323 h 1502323"/>
              <a:gd name="connsiteX3" fmla="*/ 0 w 3451284"/>
              <a:gd name="connsiteY3" fmla="*/ 1499942 h 1502323"/>
              <a:gd name="connsiteX4" fmla="*/ 191376 w 3451284"/>
              <a:gd name="connsiteY4" fmla="*/ 1991 h 1502323"/>
              <a:gd name="connsiteX0" fmla="*/ 191376 w 3451284"/>
              <a:gd name="connsiteY0" fmla="*/ 1991 h 1499942"/>
              <a:gd name="connsiteX1" fmla="*/ 3451284 w 3451284"/>
              <a:gd name="connsiteY1" fmla="*/ 0 h 1499942"/>
              <a:gd name="connsiteX2" fmla="*/ 727666 w 3451284"/>
              <a:gd name="connsiteY2" fmla="*/ 1495973 h 1499942"/>
              <a:gd name="connsiteX3" fmla="*/ 0 w 3451284"/>
              <a:gd name="connsiteY3" fmla="*/ 1499942 h 1499942"/>
              <a:gd name="connsiteX4" fmla="*/ 191376 w 3451284"/>
              <a:gd name="connsiteY4" fmla="*/ 1991 h 1499942"/>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499942 h 1853161"/>
              <a:gd name="connsiteX4" fmla="*/ 191376 w 3451284"/>
              <a:gd name="connsiteY4" fmla="*/ 1991 h 1853161"/>
              <a:gd name="connsiteX0" fmla="*/ 185542 w 3445450"/>
              <a:gd name="connsiteY0" fmla="*/ 1991 h 1853161"/>
              <a:gd name="connsiteX1" fmla="*/ 3445450 w 3445450"/>
              <a:gd name="connsiteY1" fmla="*/ 0 h 1853161"/>
              <a:gd name="connsiteX2" fmla="*/ 721832 w 3445450"/>
              <a:gd name="connsiteY2" fmla="*/ 1853161 h 1853161"/>
              <a:gd name="connsiteX3" fmla="*/ 0 w 3445450"/>
              <a:gd name="connsiteY3" fmla="*/ 1842842 h 1853161"/>
              <a:gd name="connsiteX4" fmla="*/ 185542 w 3445450"/>
              <a:gd name="connsiteY4" fmla="*/ 1991 h 1853161"/>
              <a:gd name="connsiteX0" fmla="*/ 185573 w 3445481"/>
              <a:gd name="connsiteY0" fmla="*/ 1991 h 1853161"/>
              <a:gd name="connsiteX1" fmla="*/ 3445481 w 3445481"/>
              <a:gd name="connsiteY1" fmla="*/ 0 h 1853161"/>
              <a:gd name="connsiteX2" fmla="*/ 721863 w 3445481"/>
              <a:gd name="connsiteY2" fmla="*/ 1853161 h 1853161"/>
              <a:gd name="connsiteX3" fmla="*/ 31 w 3445481"/>
              <a:gd name="connsiteY3" fmla="*/ 1842842 h 1853161"/>
              <a:gd name="connsiteX4" fmla="*/ 185573 w 3445481"/>
              <a:gd name="connsiteY4" fmla="*/ 1991 h 1853161"/>
              <a:gd name="connsiteX0" fmla="*/ 185903 w 3445811"/>
              <a:gd name="connsiteY0" fmla="*/ 1991 h 1853161"/>
              <a:gd name="connsiteX1" fmla="*/ 3445811 w 3445811"/>
              <a:gd name="connsiteY1" fmla="*/ 0 h 1853161"/>
              <a:gd name="connsiteX2" fmla="*/ 722193 w 3445811"/>
              <a:gd name="connsiteY2" fmla="*/ 1853161 h 1853161"/>
              <a:gd name="connsiteX3" fmla="*/ 361 w 3445811"/>
              <a:gd name="connsiteY3" fmla="*/ 1842842 h 1853161"/>
              <a:gd name="connsiteX4" fmla="*/ 185903 w 3445811"/>
              <a:gd name="connsiteY4" fmla="*/ 1991 h 1853161"/>
              <a:gd name="connsiteX0" fmla="*/ 185542 w 3445450"/>
              <a:gd name="connsiteY0" fmla="*/ 1991 h 1853161"/>
              <a:gd name="connsiteX1" fmla="*/ 3445450 w 3445450"/>
              <a:gd name="connsiteY1" fmla="*/ 0 h 1853161"/>
              <a:gd name="connsiteX2" fmla="*/ 721832 w 3445450"/>
              <a:gd name="connsiteY2" fmla="*/ 1853161 h 1853161"/>
              <a:gd name="connsiteX3" fmla="*/ 0 w 3445450"/>
              <a:gd name="connsiteY3" fmla="*/ 1842842 h 1853161"/>
              <a:gd name="connsiteX4" fmla="*/ 185542 w 3445450"/>
              <a:gd name="connsiteY4" fmla="*/ 1991 h 1853161"/>
              <a:gd name="connsiteX0" fmla="*/ 185542 w 3445450"/>
              <a:gd name="connsiteY0" fmla="*/ 1991 h 1864273"/>
              <a:gd name="connsiteX1" fmla="*/ 3445450 w 3445450"/>
              <a:gd name="connsiteY1" fmla="*/ 0 h 1864273"/>
              <a:gd name="connsiteX2" fmla="*/ 721832 w 3445450"/>
              <a:gd name="connsiteY2" fmla="*/ 1853161 h 1864273"/>
              <a:gd name="connsiteX3" fmla="*/ 0 w 3445450"/>
              <a:gd name="connsiteY3" fmla="*/ 1864273 h 1864273"/>
              <a:gd name="connsiteX4" fmla="*/ 185542 w 3445450"/>
              <a:gd name="connsiteY4" fmla="*/ 1991 h 1864273"/>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521373 h 1853161"/>
              <a:gd name="connsiteX4" fmla="*/ 191376 w 3451284"/>
              <a:gd name="connsiteY4" fmla="*/ 1991 h 1853161"/>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492798 h 1853161"/>
              <a:gd name="connsiteX4" fmla="*/ 191376 w 3451284"/>
              <a:gd name="connsiteY4" fmla="*/ 1991 h 1853161"/>
              <a:gd name="connsiteX0" fmla="*/ 196561 w 3456469"/>
              <a:gd name="connsiteY0" fmla="*/ 1991 h 1853161"/>
              <a:gd name="connsiteX1" fmla="*/ 3456469 w 3456469"/>
              <a:gd name="connsiteY1" fmla="*/ 0 h 1853161"/>
              <a:gd name="connsiteX2" fmla="*/ 732851 w 3456469"/>
              <a:gd name="connsiteY2" fmla="*/ 1853161 h 1853161"/>
              <a:gd name="connsiteX3" fmla="*/ 0 w 3456469"/>
              <a:gd name="connsiteY3" fmla="*/ 1486448 h 1853161"/>
              <a:gd name="connsiteX4" fmla="*/ 196561 w 3456469"/>
              <a:gd name="connsiteY4" fmla="*/ 1991 h 1853161"/>
              <a:gd name="connsiteX0" fmla="*/ 66927 w 3326835"/>
              <a:gd name="connsiteY0" fmla="*/ 1991 h 1853161"/>
              <a:gd name="connsiteX1" fmla="*/ 3326835 w 3326835"/>
              <a:gd name="connsiteY1" fmla="*/ 0 h 1853161"/>
              <a:gd name="connsiteX2" fmla="*/ 603217 w 3326835"/>
              <a:gd name="connsiteY2" fmla="*/ 1853161 h 1853161"/>
              <a:gd name="connsiteX3" fmla="*/ 0 w 3326835"/>
              <a:gd name="connsiteY3" fmla="*/ 1413423 h 1853161"/>
              <a:gd name="connsiteX4" fmla="*/ 66927 w 3326835"/>
              <a:gd name="connsiteY4" fmla="*/ 1991 h 1853161"/>
              <a:gd name="connsiteX0" fmla="*/ 66927 w 3326835"/>
              <a:gd name="connsiteY0" fmla="*/ 1991 h 1853161"/>
              <a:gd name="connsiteX1" fmla="*/ 3326835 w 3326835"/>
              <a:gd name="connsiteY1" fmla="*/ 0 h 1853161"/>
              <a:gd name="connsiteX2" fmla="*/ 603217 w 3326835"/>
              <a:gd name="connsiteY2" fmla="*/ 1853161 h 1853161"/>
              <a:gd name="connsiteX3" fmla="*/ 0 w 3326835"/>
              <a:gd name="connsiteY3" fmla="*/ 1413423 h 1853161"/>
              <a:gd name="connsiteX4" fmla="*/ 66927 w 3326835"/>
              <a:gd name="connsiteY4" fmla="*/ 1991 h 1853161"/>
              <a:gd name="connsiteX0" fmla="*/ 67627 w 3327535"/>
              <a:gd name="connsiteY0" fmla="*/ 1991 h 1853161"/>
              <a:gd name="connsiteX1" fmla="*/ 3327535 w 3327535"/>
              <a:gd name="connsiteY1" fmla="*/ 0 h 1853161"/>
              <a:gd name="connsiteX2" fmla="*/ 603917 w 3327535"/>
              <a:gd name="connsiteY2" fmla="*/ 1853161 h 1853161"/>
              <a:gd name="connsiteX3" fmla="*/ 700 w 3327535"/>
              <a:gd name="connsiteY3" fmla="*/ 1413423 h 1853161"/>
              <a:gd name="connsiteX4" fmla="*/ 67627 w 3327535"/>
              <a:gd name="connsiteY4" fmla="*/ 1991 h 1853161"/>
              <a:gd name="connsiteX0" fmla="*/ 191448 w 3451356"/>
              <a:gd name="connsiteY0" fmla="*/ 1991 h 1853161"/>
              <a:gd name="connsiteX1" fmla="*/ 3451356 w 3451356"/>
              <a:gd name="connsiteY1" fmla="*/ 0 h 1853161"/>
              <a:gd name="connsiteX2" fmla="*/ 727738 w 3451356"/>
              <a:gd name="connsiteY2" fmla="*/ 1853161 h 1853161"/>
              <a:gd name="connsiteX3" fmla="*/ 72 w 3451356"/>
              <a:gd name="connsiteY3" fmla="*/ 1505498 h 1853161"/>
              <a:gd name="connsiteX4" fmla="*/ 191448 w 3451356"/>
              <a:gd name="connsiteY4" fmla="*/ 1991 h 1853161"/>
              <a:gd name="connsiteX0" fmla="*/ 191455 w 3451363"/>
              <a:gd name="connsiteY0" fmla="*/ 1991 h 1853161"/>
              <a:gd name="connsiteX1" fmla="*/ 3451363 w 3451363"/>
              <a:gd name="connsiteY1" fmla="*/ 0 h 1853161"/>
              <a:gd name="connsiteX2" fmla="*/ 727745 w 3451363"/>
              <a:gd name="connsiteY2" fmla="*/ 1853161 h 1853161"/>
              <a:gd name="connsiteX3" fmla="*/ 79 w 3451363"/>
              <a:gd name="connsiteY3" fmla="*/ 1505498 h 1853161"/>
              <a:gd name="connsiteX4" fmla="*/ 191455 w 3451363"/>
              <a:gd name="connsiteY4" fmla="*/ 1991 h 1853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363" h="1853161">
                <a:moveTo>
                  <a:pt x="191455" y="1991"/>
                </a:moveTo>
                <a:lnTo>
                  <a:pt x="3451363" y="0"/>
                </a:lnTo>
                <a:lnTo>
                  <a:pt x="727745" y="1853161"/>
                </a:lnTo>
                <a:lnTo>
                  <a:pt x="79" y="1505498"/>
                </a:lnTo>
                <a:cubicBezTo>
                  <a:pt x="-3539" y="1503067"/>
                  <a:pt x="116645" y="615608"/>
                  <a:pt x="191455" y="1991"/>
                </a:cubicBezTo>
                <a:close/>
              </a:path>
            </a:pathLst>
          </a:custGeom>
          <a:solidFill>
            <a:schemeClr val="tx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
          <p:cNvSpPr/>
          <p:nvPr/>
        </p:nvSpPr>
        <p:spPr>
          <a:xfrm>
            <a:off x="7299472" y="1071526"/>
            <a:ext cx="237535" cy="4545157"/>
          </a:xfrm>
          <a:custGeom>
            <a:avLst/>
            <a:gdLst>
              <a:gd name="connsiteX0" fmla="*/ 0 w 2019300"/>
              <a:gd name="connsiteY0" fmla="*/ 0 h 554182"/>
              <a:gd name="connsiteX1" fmla="*/ 2019300 w 2019300"/>
              <a:gd name="connsiteY1" fmla="*/ 0 h 554182"/>
              <a:gd name="connsiteX2" fmla="*/ 2019300 w 2019300"/>
              <a:gd name="connsiteY2" fmla="*/ 554182 h 554182"/>
              <a:gd name="connsiteX3" fmla="*/ 0 w 2019300"/>
              <a:gd name="connsiteY3" fmla="*/ 554182 h 554182"/>
              <a:gd name="connsiteX4" fmla="*/ 0 w 2019300"/>
              <a:gd name="connsiteY4" fmla="*/ 0 h 554182"/>
              <a:gd name="connsiteX0" fmla="*/ 0 w 2019300"/>
              <a:gd name="connsiteY0" fmla="*/ 0 h 554182"/>
              <a:gd name="connsiteX1" fmla="*/ 2019300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0 h 554182"/>
              <a:gd name="connsiteX1" fmla="*/ 1645955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5166 h 559348"/>
              <a:gd name="connsiteX1" fmla="*/ 1654392 w 2019300"/>
              <a:gd name="connsiteY1" fmla="*/ 0 h 559348"/>
              <a:gd name="connsiteX2" fmla="*/ 2019300 w 2019300"/>
              <a:gd name="connsiteY2" fmla="*/ 559348 h 559348"/>
              <a:gd name="connsiteX3" fmla="*/ 1246910 w 2019300"/>
              <a:gd name="connsiteY3" fmla="*/ 559348 h 559348"/>
              <a:gd name="connsiteX4" fmla="*/ 0 w 2019300"/>
              <a:gd name="connsiteY4" fmla="*/ 5166 h 559348"/>
              <a:gd name="connsiteX0" fmla="*/ 0 w 4740326"/>
              <a:gd name="connsiteY0" fmla="*/ 948141 h 1502323"/>
              <a:gd name="connsiteX1" fmla="*/ 4740326 w 4740326"/>
              <a:gd name="connsiteY1" fmla="*/ 0 h 1502323"/>
              <a:gd name="connsiteX2" fmla="*/ 2019300 w 4740326"/>
              <a:gd name="connsiteY2" fmla="*/ 1502323 h 1502323"/>
              <a:gd name="connsiteX3" fmla="*/ 1246910 w 4740326"/>
              <a:gd name="connsiteY3" fmla="*/ 1502323 h 1502323"/>
              <a:gd name="connsiteX4" fmla="*/ 0 w 4740326"/>
              <a:gd name="connsiteY4" fmla="*/ 948141 h 1502323"/>
              <a:gd name="connsiteX0" fmla="*/ 223138 w 3493416"/>
              <a:gd name="connsiteY0" fmla="*/ 5166 h 1502323"/>
              <a:gd name="connsiteX1" fmla="*/ 3493416 w 3493416"/>
              <a:gd name="connsiteY1" fmla="*/ 0 h 1502323"/>
              <a:gd name="connsiteX2" fmla="*/ 772390 w 3493416"/>
              <a:gd name="connsiteY2" fmla="*/ 1502323 h 1502323"/>
              <a:gd name="connsiteX3" fmla="*/ 0 w 3493416"/>
              <a:gd name="connsiteY3" fmla="*/ 1502323 h 1502323"/>
              <a:gd name="connsiteX4" fmla="*/ 223138 w 3493416"/>
              <a:gd name="connsiteY4" fmla="*/ 5166 h 1502323"/>
              <a:gd name="connsiteX0" fmla="*/ 170636 w 3440914"/>
              <a:gd name="connsiteY0" fmla="*/ 5166 h 1509467"/>
              <a:gd name="connsiteX1" fmla="*/ 3440914 w 3440914"/>
              <a:gd name="connsiteY1" fmla="*/ 0 h 1509467"/>
              <a:gd name="connsiteX2" fmla="*/ 719888 w 3440914"/>
              <a:gd name="connsiteY2" fmla="*/ 1502323 h 1509467"/>
              <a:gd name="connsiteX3" fmla="*/ 0 w 3440914"/>
              <a:gd name="connsiteY3" fmla="*/ 1509467 h 1509467"/>
              <a:gd name="connsiteX4" fmla="*/ 170636 w 3440914"/>
              <a:gd name="connsiteY4" fmla="*/ 5166 h 1509467"/>
              <a:gd name="connsiteX0" fmla="*/ 204340 w 3440914"/>
              <a:gd name="connsiteY0" fmla="*/ 52791 h 1509467"/>
              <a:gd name="connsiteX1" fmla="*/ 3440914 w 3440914"/>
              <a:gd name="connsiteY1" fmla="*/ 0 h 1509467"/>
              <a:gd name="connsiteX2" fmla="*/ 719888 w 3440914"/>
              <a:gd name="connsiteY2" fmla="*/ 1502323 h 1509467"/>
              <a:gd name="connsiteX3" fmla="*/ 0 w 3440914"/>
              <a:gd name="connsiteY3" fmla="*/ 1509467 h 1509467"/>
              <a:gd name="connsiteX4" fmla="*/ 204340 w 3440914"/>
              <a:gd name="connsiteY4" fmla="*/ 52791 h 1509467"/>
              <a:gd name="connsiteX0" fmla="*/ 186191 w 3440914"/>
              <a:gd name="connsiteY0" fmla="*/ 1991 h 1509467"/>
              <a:gd name="connsiteX1" fmla="*/ 3440914 w 3440914"/>
              <a:gd name="connsiteY1" fmla="*/ 0 h 1509467"/>
              <a:gd name="connsiteX2" fmla="*/ 719888 w 3440914"/>
              <a:gd name="connsiteY2" fmla="*/ 1502323 h 1509467"/>
              <a:gd name="connsiteX3" fmla="*/ 0 w 3440914"/>
              <a:gd name="connsiteY3" fmla="*/ 1509467 h 1509467"/>
              <a:gd name="connsiteX4" fmla="*/ 186191 w 3440914"/>
              <a:gd name="connsiteY4" fmla="*/ 1991 h 1509467"/>
              <a:gd name="connsiteX0" fmla="*/ 186191 w 3446099"/>
              <a:gd name="connsiteY0" fmla="*/ 1991 h 1509467"/>
              <a:gd name="connsiteX1" fmla="*/ 3446099 w 3446099"/>
              <a:gd name="connsiteY1" fmla="*/ 0 h 1509467"/>
              <a:gd name="connsiteX2" fmla="*/ 719888 w 3446099"/>
              <a:gd name="connsiteY2" fmla="*/ 1502323 h 1509467"/>
              <a:gd name="connsiteX3" fmla="*/ 0 w 3446099"/>
              <a:gd name="connsiteY3" fmla="*/ 1509467 h 1509467"/>
              <a:gd name="connsiteX4" fmla="*/ 186191 w 3446099"/>
              <a:gd name="connsiteY4" fmla="*/ 1991 h 1509467"/>
              <a:gd name="connsiteX0" fmla="*/ 191376 w 3451284"/>
              <a:gd name="connsiteY0" fmla="*/ 1991 h 1502323"/>
              <a:gd name="connsiteX1" fmla="*/ 3451284 w 3451284"/>
              <a:gd name="connsiteY1" fmla="*/ 0 h 1502323"/>
              <a:gd name="connsiteX2" fmla="*/ 725073 w 3451284"/>
              <a:gd name="connsiteY2" fmla="*/ 1502323 h 1502323"/>
              <a:gd name="connsiteX3" fmla="*/ 0 w 3451284"/>
              <a:gd name="connsiteY3" fmla="*/ 1499942 h 1502323"/>
              <a:gd name="connsiteX4" fmla="*/ 191376 w 3451284"/>
              <a:gd name="connsiteY4" fmla="*/ 1991 h 1502323"/>
              <a:gd name="connsiteX0" fmla="*/ 191376 w 3451284"/>
              <a:gd name="connsiteY0" fmla="*/ 1991 h 1499942"/>
              <a:gd name="connsiteX1" fmla="*/ 3451284 w 3451284"/>
              <a:gd name="connsiteY1" fmla="*/ 0 h 1499942"/>
              <a:gd name="connsiteX2" fmla="*/ 727666 w 3451284"/>
              <a:gd name="connsiteY2" fmla="*/ 1495973 h 1499942"/>
              <a:gd name="connsiteX3" fmla="*/ 0 w 3451284"/>
              <a:gd name="connsiteY3" fmla="*/ 1499942 h 1499942"/>
              <a:gd name="connsiteX4" fmla="*/ 191376 w 3451284"/>
              <a:gd name="connsiteY4" fmla="*/ 1991 h 1499942"/>
              <a:gd name="connsiteX0" fmla="*/ 321010 w 3580918"/>
              <a:gd name="connsiteY0" fmla="*/ 1991 h 1495973"/>
              <a:gd name="connsiteX1" fmla="*/ 3580918 w 3580918"/>
              <a:gd name="connsiteY1" fmla="*/ 0 h 1495973"/>
              <a:gd name="connsiteX2" fmla="*/ 857300 w 3580918"/>
              <a:gd name="connsiteY2" fmla="*/ 1495973 h 1495973"/>
              <a:gd name="connsiteX3" fmla="*/ 0 w 3580918"/>
              <a:gd name="connsiteY3" fmla="*/ 1350717 h 1495973"/>
              <a:gd name="connsiteX4" fmla="*/ 321010 w 3580918"/>
              <a:gd name="connsiteY4" fmla="*/ 1991 h 1495973"/>
              <a:gd name="connsiteX0" fmla="*/ 77299 w 3580918"/>
              <a:gd name="connsiteY0" fmla="*/ 0 h 4008582"/>
              <a:gd name="connsiteX1" fmla="*/ 3580918 w 3580918"/>
              <a:gd name="connsiteY1" fmla="*/ 2512609 h 4008582"/>
              <a:gd name="connsiteX2" fmla="*/ 857300 w 3580918"/>
              <a:gd name="connsiteY2" fmla="*/ 4008582 h 4008582"/>
              <a:gd name="connsiteX3" fmla="*/ 0 w 3580918"/>
              <a:gd name="connsiteY3" fmla="*/ 3863326 h 4008582"/>
              <a:gd name="connsiteX4" fmla="*/ 77299 w 3580918"/>
              <a:gd name="connsiteY4" fmla="*/ 0 h 4008582"/>
              <a:gd name="connsiteX0" fmla="*/ 199155 w 3580918"/>
              <a:gd name="connsiteY0" fmla="*/ 0 h 4697557"/>
              <a:gd name="connsiteX1" fmla="*/ 3580918 w 3580918"/>
              <a:gd name="connsiteY1" fmla="*/ 3201584 h 4697557"/>
              <a:gd name="connsiteX2" fmla="*/ 857300 w 3580918"/>
              <a:gd name="connsiteY2" fmla="*/ 4697557 h 4697557"/>
              <a:gd name="connsiteX3" fmla="*/ 0 w 3580918"/>
              <a:gd name="connsiteY3" fmla="*/ 4552301 h 4697557"/>
              <a:gd name="connsiteX4" fmla="*/ 199155 w 3580918"/>
              <a:gd name="connsiteY4" fmla="*/ 0 h 4697557"/>
              <a:gd name="connsiteX0" fmla="*/ 199155 w 857300"/>
              <a:gd name="connsiteY0" fmla="*/ 0 h 4697557"/>
              <a:gd name="connsiteX1" fmla="*/ 194883 w 857300"/>
              <a:gd name="connsiteY1" fmla="*/ 3052359 h 4697557"/>
              <a:gd name="connsiteX2" fmla="*/ 857300 w 857300"/>
              <a:gd name="connsiteY2" fmla="*/ 4697557 h 4697557"/>
              <a:gd name="connsiteX3" fmla="*/ 0 w 857300"/>
              <a:gd name="connsiteY3" fmla="*/ 4552301 h 4697557"/>
              <a:gd name="connsiteX4" fmla="*/ 199155 w 857300"/>
              <a:gd name="connsiteY4" fmla="*/ 0 h 4697557"/>
              <a:gd name="connsiteX0" fmla="*/ 199155 w 199155"/>
              <a:gd name="connsiteY0" fmla="*/ 0 h 4557857"/>
              <a:gd name="connsiteX1" fmla="*/ 194883 w 199155"/>
              <a:gd name="connsiteY1" fmla="*/ 3052359 h 4557857"/>
              <a:gd name="connsiteX2" fmla="*/ 6902 w 199155"/>
              <a:gd name="connsiteY2" fmla="*/ 4557857 h 4557857"/>
              <a:gd name="connsiteX3" fmla="*/ 0 w 199155"/>
              <a:gd name="connsiteY3" fmla="*/ 4552301 h 4557857"/>
              <a:gd name="connsiteX4" fmla="*/ 199155 w 199155"/>
              <a:gd name="connsiteY4" fmla="*/ 0 h 4557857"/>
              <a:gd name="connsiteX0" fmla="*/ 199155 w 199155"/>
              <a:gd name="connsiteY0" fmla="*/ 0 h 4557857"/>
              <a:gd name="connsiteX1" fmla="*/ 197475 w 199155"/>
              <a:gd name="connsiteY1" fmla="*/ 3058709 h 4557857"/>
              <a:gd name="connsiteX2" fmla="*/ 6902 w 199155"/>
              <a:gd name="connsiteY2" fmla="*/ 4557857 h 4557857"/>
              <a:gd name="connsiteX3" fmla="*/ 0 w 199155"/>
              <a:gd name="connsiteY3" fmla="*/ 4552301 h 4557857"/>
              <a:gd name="connsiteX4" fmla="*/ 199155 w 199155"/>
              <a:gd name="connsiteY4" fmla="*/ 0 h 4557857"/>
              <a:gd name="connsiteX0" fmla="*/ 251008 w 251008"/>
              <a:gd name="connsiteY0" fmla="*/ 0 h 4557857"/>
              <a:gd name="connsiteX1" fmla="*/ 249328 w 251008"/>
              <a:gd name="connsiteY1" fmla="*/ 3058709 h 4557857"/>
              <a:gd name="connsiteX2" fmla="*/ 58755 w 251008"/>
              <a:gd name="connsiteY2" fmla="*/ 4557857 h 4557857"/>
              <a:gd name="connsiteX3" fmla="*/ 0 w 251008"/>
              <a:gd name="connsiteY3" fmla="*/ 4549126 h 4557857"/>
              <a:gd name="connsiteX4" fmla="*/ 251008 w 251008"/>
              <a:gd name="connsiteY4" fmla="*/ 0 h 4557857"/>
              <a:gd name="connsiteX0" fmla="*/ 251008 w 251008"/>
              <a:gd name="connsiteY0" fmla="*/ 0 h 4549126"/>
              <a:gd name="connsiteX1" fmla="*/ 249328 w 251008"/>
              <a:gd name="connsiteY1" fmla="*/ 3058709 h 4549126"/>
              <a:gd name="connsiteX2" fmla="*/ 40607 w 251008"/>
              <a:gd name="connsiteY2" fmla="*/ 4548332 h 4549126"/>
              <a:gd name="connsiteX3" fmla="*/ 0 w 251008"/>
              <a:gd name="connsiteY3" fmla="*/ 4549126 h 4549126"/>
              <a:gd name="connsiteX4" fmla="*/ 251008 w 251008"/>
              <a:gd name="connsiteY4" fmla="*/ 0 h 4549126"/>
              <a:gd name="connsiteX0" fmla="*/ 251008 w 251008"/>
              <a:gd name="connsiteY0" fmla="*/ 0 h 4549126"/>
              <a:gd name="connsiteX1" fmla="*/ 249328 w 251008"/>
              <a:gd name="connsiteY1" fmla="*/ 3058709 h 4549126"/>
              <a:gd name="connsiteX2" fmla="*/ 58755 w 251008"/>
              <a:gd name="connsiteY2" fmla="*/ 4545157 h 4549126"/>
              <a:gd name="connsiteX3" fmla="*/ 0 w 251008"/>
              <a:gd name="connsiteY3" fmla="*/ 4549126 h 4549126"/>
              <a:gd name="connsiteX4" fmla="*/ 251008 w 251008"/>
              <a:gd name="connsiteY4" fmla="*/ 0 h 4549126"/>
              <a:gd name="connsiteX0" fmla="*/ 193969 w 193969"/>
              <a:gd name="connsiteY0" fmla="*/ 0 h 4545157"/>
              <a:gd name="connsiteX1" fmla="*/ 192289 w 193969"/>
              <a:gd name="connsiteY1" fmla="*/ 3058709 h 4545157"/>
              <a:gd name="connsiteX2" fmla="*/ 1716 w 193969"/>
              <a:gd name="connsiteY2" fmla="*/ 4545157 h 4545157"/>
              <a:gd name="connsiteX3" fmla="*/ 0 w 193969"/>
              <a:gd name="connsiteY3" fmla="*/ 4542776 h 4545157"/>
              <a:gd name="connsiteX4" fmla="*/ 193969 w 193969"/>
              <a:gd name="connsiteY4" fmla="*/ 0 h 454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9" h="4545157">
                <a:moveTo>
                  <a:pt x="193969" y="0"/>
                </a:moveTo>
                <a:lnTo>
                  <a:pt x="192289" y="3058709"/>
                </a:lnTo>
                <a:lnTo>
                  <a:pt x="1716" y="4545157"/>
                </a:lnTo>
                <a:lnTo>
                  <a:pt x="0" y="4542776"/>
                </a:lnTo>
                <a:lnTo>
                  <a:pt x="193969" y="0"/>
                </a:lnTo>
                <a:close/>
              </a:path>
            </a:pathLst>
          </a:cu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6725" t="13156" r="5966" b="9238"/>
          <a:stretch/>
        </p:blipFill>
        <p:spPr>
          <a:xfrm>
            <a:off x="7320779" y="5642794"/>
            <a:ext cx="847468" cy="335806"/>
          </a:xfrm>
          <a:prstGeom prst="rect">
            <a:avLst/>
          </a:prstGeom>
          <a:ln w="22225">
            <a:solidFill>
              <a:schemeClr val="accent1"/>
            </a:solidFill>
          </a:ln>
        </p:spPr>
      </p:pic>
      <p:sp>
        <p:nvSpPr>
          <p:cNvPr id="96" name="Content Placeholder 1"/>
          <p:cNvSpPr txBox="1">
            <a:spLocks/>
          </p:cNvSpPr>
          <p:nvPr/>
        </p:nvSpPr>
        <p:spPr>
          <a:xfrm>
            <a:off x="483872" y="2063619"/>
            <a:ext cx="5692897" cy="36840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pPr>
            <a:r>
              <a:rPr lang="zh-CN" altLang="en-US" sz="1800" dirty="0">
                <a:solidFill>
                  <a:srgbClr val="53565A"/>
                </a:solidFill>
                <a:latin typeface="微软雅黑" panose="020B0503020204020204" pitchFamily="34" charset="-122"/>
                <a:ea typeface="微软雅黑" panose="020B0503020204020204" pitchFamily="34" charset="-122"/>
              </a:rPr>
              <a:t>用分类法整合图书和期刊内容，链接概念和关联</a:t>
            </a:r>
            <a:endParaRPr lang="en-US" sz="1800" dirty="0">
              <a:solidFill>
                <a:srgbClr val="53565A"/>
              </a:solidFill>
              <a:latin typeface="微软雅黑" panose="020B0503020204020204" pitchFamily="34" charset="-122"/>
              <a:ea typeface="微软雅黑" panose="020B0503020204020204" pitchFamily="34" charset="-122"/>
            </a:endParaRPr>
          </a:p>
          <a:p>
            <a:pPr marL="285750" indent="-285750">
              <a:lnSpc>
                <a:spcPct val="150000"/>
              </a:lnSpc>
            </a:pPr>
            <a:r>
              <a:rPr lang="zh-CN" altLang="en-US" sz="1800" dirty="0">
                <a:solidFill>
                  <a:srgbClr val="53565A"/>
                </a:solidFill>
                <a:latin typeface="微软雅黑" panose="020B0503020204020204" pitchFamily="34" charset="-122"/>
                <a:ea typeface="微软雅黑" panose="020B0503020204020204" pitchFamily="34" charset="-122"/>
              </a:rPr>
              <a:t>通过机器学习和自然语言处理来理解上下文、含义、相关性</a:t>
            </a:r>
            <a:endParaRPr lang="en-US" altLang="zh-CN" sz="1800" dirty="0">
              <a:solidFill>
                <a:srgbClr val="53565A"/>
              </a:solidFill>
              <a:latin typeface="微软雅黑" panose="020B0503020204020204" pitchFamily="34" charset="-122"/>
              <a:ea typeface="微软雅黑" panose="020B0503020204020204" pitchFamily="34" charset="-122"/>
            </a:endParaRPr>
          </a:p>
          <a:p>
            <a:pPr marL="285750" indent="-285750">
              <a:lnSpc>
                <a:spcPct val="150000"/>
              </a:lnSpc>
            </a:pPr>
            <a:r>
              <a:rPr lang="zh-CN" altLang="en-US" sz="1800" dirty="0">
                <a:solidFill>
                  <a:srgbClr val="53565A"/>
                </a:solidFill>
                <a:latin typeface="微软雅黑" panose="020B0503020204020204" pitchFamily="34" charset="-122"/>
                <a:ea typeface="微软雅黑" panose="020B0503020204020204" pitchFamily="34" charset="-122"/>
              </a:rPr>
              <a:t>在全文文献中进行模式匹配，确认内容类型和</a:t>
            </a:r>
            <a:r>
              <a:rPr lang="en-US" altLang="zh-CN" sz="1800" dirty="0">
                <a:solidFill>
                  <a:srgbClr val="53565A"/>
                </a:solidFill>
                <a:latin typeface="微软雅黑" panose="020B0503020204020204" pitchFamily="34" charset="-122"/>
                <a:ea typeface="微软雅黑" panose="020B0503020204020204" pitchFamily="34" charset="-122"/>
              </a:rPr>
              <a:t>“</a:t>
            </a:r>
            <a:r>
              <a:rPr lang="zh-CN" altLang="en-US" sz="1800" dirty="0">
                <a:solidFill>
                  <a:srgbClr val="53565A"/>
                </a:solidFill>
                <a:latin typeface="微软雅黑" panose="020B0503020204020204" pitchFamily="34" charset="-122"/>
                <a:ea typeface="微软雅黑" panose="020B0503020204020204" pitchFamily="34" charset="-122"/>
              </a:rPr>
              <a:t>使用案例</a:t>
            </a:r>
            <a:r>
              <a:rPr lang="en-US" altLang="zh-CN" sz="1800" dirty="0">
                <a:solidFill>
                  <a:srgbClr val="53565A"/>
                </a:solidFill>
                <a:latin typeface="微软雅黑" panose="020B0503020204020204" pitchFamily="34" charset="-122"/>
                <a:ea typeface="微软雅黑" panose="020B0503020204020204" pitchFamily="34" charset="-122"/>
              </a:rPr>
              <a:t>”</a:t>
            </a:r>
          </a:p>
          <a:p>
            <a:pPr marL="285750" indent="-285750">
              <a:lnSpc>
                <a:spcPct val="150000"/>
              </a:lnSpc>
            </a:pPr>
            <a:r>
              <a:rPr lang="zh-CN" altLang="en-US" sz="1800" dirty="0">
                <a:solidFill>
                  <a:srgbClr val="53565A"/>
                </a:solidFill>
                <a:latin typeface="微软雅黑" panose="020B0503020204020204" pitchFamily="34" charset="-122"/>
                <a:ea typeface="微软雅黑" panose="020B0503020204020204" pitchFamily="34" charset="-122"/>
              </a:rPr>
              <a:t>创建全文</a:t>
            </a:r>
            <a:r>
              <a:rPr lang="en-US" altLang="zh-CN" sz="1800" dirty="0">
                <a:solidFill>
                  <a:srgbClr val="53565A"/>
                </a:solidFill>
                <a:latin typeface="微软雅黑" panose="020B0503020204020204" pitchFamily="34" charset="-122"/>
                <a:ea typeface="微软雅黑" panose="020B0503020204020204" pitchFamily="34" charset="-122"/>
              </a:rPr>
              <a:t>“</a:t>
            </a:r>
            <a:r>
              <a:rPr lang="zh-CN" altLang="en-US" sz="1800" dirty="0">
                <a:solidFill>
                  <a:srgbClr val="53565A"/>
                </a:solidFill>
                <a:latin typeface="微软雅黑" panose="020B0503020204020204" pitchFamily="34" charset="-122"/>
                <a:ea typeface="微软雅黑" panose="020B0503020204020204" pitchFamily="34" charset="-122"/>
              </a:rPr>
              <a:t>片段</a:t>
            </a:r>
            <a:r>
              <a:rPr lang="en-US" altLang="zh-CN" sz="1800" dirty="0">
                <a:solidFill>
                  <a:srgbClr val="53565A"/>
                </a:solidFill>
                <a:latin typeface="微软雅黑" panose="020B0503020204020204" pitchFamily="34" charset="-122"/>
                <a:ea typeface="微软雅黑" panose="020B0503020204020204" pitchFamily="34" charset="-122"/>
              </a:rPr>
              <a:t>”</a:t>
            </a:r>
            <a:r>
              <a:rPr lang="zh-CN" altLang="en-US" sz="1800" dirty="0">
                <a:solidFill>
                  <a:srgbClr val="53565A"/>
                </a:solidFill>
                <a:latin typeface="微软雅黑" panose="020B0503020204020204" pitchFamily="34" charset="-122"/>
                <a:ea typeface="微软雅黑" panose="020B0503020204020204" pitchFamily="34" charset="-122"/>
              </a:rPr>
              <a:t>的动态自由层，使文献更易被搜索引擎发现</a:t>
            </a:r>
          </a:p>
        </p:txBody>
      </p:sp>
      <p:sp>
        <p:nvSpPr>
          <p:cNvPr id="24" name="Rectangle 23">
            <a:extLst>
              <a:ext uri="{FF2B5EF4-FFF2-40B4-BE49-F238E27FC236}">
                <a16:creationId xmlns:a16="http://schemas.microsoft.com/office/drawing/2014/main" id="{87169E0D-5F71-1148-9840-28E844CB15D9}"/>
              </a:ext>
            </a:extLst>
          </p:cNvPr>
          <p:cNvSpPr/>
          <p:nvPr/>
        </p:nvSpPr>
        <p:spPr>
          <a:xfrm rot="16200000" flipV="1">
            <a:off x="-344273" y="909516"/>
            <a:ext cx="828394" cy="139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5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1" grpId="0" animBg="1"/>
      <p:bldP spid="61" grpId="0" animBg="1"/>
      <p:bldP spid="52" grpId="0" animBg="1"/>
      <p:bldP spid="59" grpId="0" animBg="1"/>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1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25589" y="1589"/>
                        <a:ext cx="1587" cy="1587"/>
                      </a:xfrm>
                      <a:prstGeom prst="rect">
                        <a:avLst/>
                      </a:prstGeom>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85168721"/>
              </p:ext>
            </p:extLst>
          </p:nvPr>
        </p:nvGraphicFramePr>
        <p:xfrm>
          <a:off x="1074865" y="4991156"/>
          <a:ext cx="3088877" cy="1278276"/>
        </p:xfrm>
        <a:graphic>
          <a:graphicData uri="http://schemas.openxmlformats.org/drawingml/2006/table">
            <a:tbl>
              <a:tblPr/>
              <a:tblGrid>
                <a:gridCol w="3088877">
                  <a:extLst>
                    <a:ext uri="{9D8B030D-6E8A-4147-A177-3AD203B41FA5}">
                      <a16:colId xmlns:a16="http://schemas.microsoft.com/office/drawing/2014/main" val="20000"/>
                    </a:ext>
                  </a:extLst>
                </a:gridCol>
              </a:tblGrid>
              <a:tr h="1278276">
                <a:tc>
                  <a:txBody>
                    <a:bodyPr/>
                    <a:lstStyle/>
                    <a:p>
                      <a:pPr algn="ctr"/>
                      <a:r>
                        <a:rPr lang="en-US" sz="1600" b="1" dirty="0">
                          <a:latin typeface="Calibri" pitchFamily="34" charset="0"/>
                          <a:cs typeface="Calibri" pitchFamily="34" charset="0"/>
                        </a:rPr>
                        <a:t>Galileo’s last and greatest work, published in 1638 by </a:t>
                      </a:r>
                      <a:r>
                        <a:rPr lang="en-US" sz="1600" b="1" dirty="0" err="1">
                          <a:latin typeface="Calibri" pitchFamily="34" charset="0"/>
                          <a:cs typeface="Calibri" pitchFamily="34" charset="0"/>
                        </a:rPr>
                        <a:t>Elzevir</a:t>
                      </a:r>
                      <a:r>
                        <a:rPr lang="en-US" sz="1600" b="1" dirty="0">
                          <a:latin typeface="Calibri" pitchFamily="34" charset="0"/>
                          <a:cs typeface="Calibri" pitchFamily="34" charset="0"/>
                        </a:rPr>
                        <a:t>, </a:t>
                      </a:r>
                      <a:r>
                        <a:rPr lang="en-US" sz="1600" b="1" dirty="0" err="1">
                          <a:latin typeface="Calibri" pitchFamily="34" charset="0"/>
                          <a:cs typeface="Calibri" pitchFamily="34" charset="0"/>
                        </a:rPr>
                        <a:t>Discorsi</a:t>
                      </a:r>
                      <a:r>
                        <a:rPr lang="en-US" sz="1600" b="1" dirty="0">
                          <a:latin typeface="Calibri" pitchFamily="34" charset="0"/>
                          <a:cs typeface="Calibri" pitchFamily="34" charset="0"/>
                        </a:rPr>
                        <a:t> e </a:t>
                      </a:r>
                      <a:r>
                        <a:rPr lang="en-US" sz="1600" b="1" dirty="0" err="1">
                          <a:latin typeface="Calibri" pitchFamily="34" charset="0"/>
                          <a:cs typeface="Calibri" pitchFamily="34" charset="0"/>
                        </a:rPr>
                        <a:t>Dimostrazioni</a:t>
                      </a:r>
                      <a:r>
                        <a:rPr lang="en-US" sz="1600" b="1" dirty="0">
                          <a:latin typeface="Calibri" pitchFamily="34" charset="0"/>
                          <a:cs typeface="Calibri" pitchFamily="34" charset="0"/>
                        </a:rPr>
                        <a:t> </a:t>
                      </a:r>
                      <a:r>
                        <a:rPr lang="en-US" sz="1600" b="1" dirty="0" err="1">
                          <a:latin typeface="Calibri" pitchFamily="34" charset="0"/>
                          <a:cs typeface="Calibri" pitchFamily="34" charset="0"/>
                        </a:rPr>
                        <a:t>Matematiche</a:t>
                      </a:r>
                      <a:endParaRPr lang="en-US" sz="1600" b="1" dirty="0">
                        <a:latin typeface="Calibri" pitchFamily="34" charset="0"/>
                        <a:cs typeface="Calibri" pitchFamily="34" charset="0"/>
                      </a:endParaRPr>
                    </a:p>
                  </a:txBody>
                  <a:tcPr marL="68641" marR="68641" marT="68611" marB="68611">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pic>
        <p:nvPicPr>
          <p:cNvPr id="50182" name="Picture 4" descr="Discorsi e Dimostrazioni Matemati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8092" y="1818650"/>
            <a:ext cx="2362422" cy="302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8" name="Group 59"/>
          <p:cNvGrpSpPr>
            <a:grpSpLocks/>
          </p:cNvGrpSpPr>
          <p:nvPr/>
        </p:nvGrpSpPr>
        <p:grpSpPr bwMode="auto">
          <a:xfrm>
            <a:off x="6835362" y="1196129"/>
            <a:ext cx="1510164" cy="2396819"/>
            <a:chOff x="1037" y="3024"/>
            <a:chExt cx="432" cy="780"/>
          </a:xfrm>
        </p:grpSpPr>
        <p:pic>
          <p:nvPicPr>
            <p:cNvPr id="50211" name="Picture 14" descr="pasteu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1061" y="3291"/>
              <a:ext cx="397"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2" name="Text Box 15"/>
            <p:cNvSpPr txBox="1">
              <a:spLocks noChangeArrowheads="1"/>
            </p:cNvSpPr>
            <p:nvPr/>
          </p:nvSpPr>
          <p:spPr bwMode="auto">
            <a:xfrm>
              <a:off x="1037" y="3024"/>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dirty="0">
                  <a:solidFill>
                    <a:srgbClr val="5F5F5F"/>
                  </a:solidFill>
                  <a:latin typeface="Calibri" pitchFamily="34" charset="0"/>
                </a:rPr>
                <a:t>Louis </a:t>
              </a:r>
              <a:br>
                <a:rPr lang="en-GB" dirty="0">
                  <a:solidFill>
                    <a:srgbClr val="5F5F5F"/>
                  </a:solidFill>
                  <a:latin typeface="Calibri" pitchFamily="34" charset="0"/>
                </a:rPr>
              </a:br>
              <a:r>
                <a:rPr lang="en-GB" dirty="0">
                  <a:solidFill>
                    <a:srgbClr val="5F5F5F"/>
                  </a:solidFill>
                  <a:latin typeface="Calibri" pitchFamily="34" charset="0"/>
                </a:rPr>
                <a:t>Pasteur</a:t>
              </a:r>
              <a:br>
                <a:rPr lang="en-GB" dirty="0">
                  <a:solidFill>
                    <a:srgbClr val="5F5F5F"/>
                  </a:solidFill>
                  <a:latin typeface="Calibri" pitchFamily="34" charset="0"/>
                </a:rPr>
              </a:br>
              <a:r>
                <a:rPr lang="en-GB" dirty="0">
                  <a:solidFill>
                    <a:srgbClr val="5F5F5F"/>
                  </a:solidFill>
                  <a:latin typeface="Calibri" pitchFamily="34" charset="0"/>
                </a:rPr>
                <a:t>(Chemistry)</a:t>
              </a:r>
            </a:p>
          </p:txBody>
        </p:sp>
      </p:grpSp>
      <p:grpSp>
        <p:nvGrpSpPr>
          <p:cNvPr id="50189" name="Group 60"/>
          <p:cNvGrpSpPr>
            <a:grpSpLocks/>
          </p:cNvGrpSpPr>
          <p:nvPr/>
        </p:nvGrpSpPr>
        <p:grpSpPr bwMode="auto">
          <a:xfrm>
            <a:off x="8622764" y="1190187"/>
            <a:ext cx="1474669" cy="2409111"/>
            <a:chOff x="1735" y="3024"/>
            <a:chExt cx="422" cy="784"/>
          </a:xfrm>
        </p:grpSpPr>
        <p:sp>
          <p:nvSpPr>
            <p:cNvPr id="50209" name="Rectangle 16"/>
            <p:cNvSpPr>
              <a:spLocks noChangeArrowheads="1"/>
            </p:cNvSpPr>
            <p:nvPr/>
          </p:nvSpPr>
          <p:spPr bwMode="auto">
            <a:xfrm>
              <a:off x="1751" y="3024"/>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600" b="1" dirty="0">
                  <a:solidFill>
                    <a:srgbClr val="5F5F5F"/>
                  </a:solidFill>
                  <a:latin typeface="Calibri" pitchFamily="34" charset="0"/>
                  <a:cs typeface="Arial" charset="0"/>
                </a:rPr>
                <a:t>Alexander Fleming</a:t>
              </a:r>
            </a:p>
            <a:p>
              <a:pPr algn="ctr"/>
              <a:r>
                <a:rPr lang="en-GB" sz="1600" b="1" dirty="0">
                  <a:solidFill>
                    <a:srgbClr val="5F5F5F"/>
                  </a:solidFill>
                  <a:latin typeface="Calibri" pitchFamily="34" charset="0"/>
                  <a:cs typeface="Arial" charset="0"/>
                </a:rPr>
                <a:t>(Medicine) </a:t>
              </a:r>
            </a:p>
          </p:txBody>
        </p:sp>
        <p:pic>
          <p:nvPicPr>
            <p:cNvPr id="50210" name="Picture 17" descr="Alexander_Flem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5" y="3291"/>
              <a:ext cx="382"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0" name="Group 61"/>
          <p:cNvGrpSpPr>
            <a:grpSpLocks/>
          </p:cNvGrpSpPr>
          <p:nvPr/>
        </p:nvGrpSpPr>
        <p:grpSpPr bwMode="auto">
          <a:xfrm>
            <a:off x="10379972" y="1182760"/>
            <a:ext cx="1423040" cy="2424476"/>
            <a:chOff x="2395" y="3024"/>
            <a:chExt cx="407" cy="789"/>
          </a:xfrm>
        </p:grpSpPr>
        <p:pic>
          <p:nvPicPr>
            <p:cNvPr id="50207" name="Picture 18" descr="Albert-Einstein"/>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2395" y="3291"/>
              <a:ext cx="37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8" name="Text Box 19"/>
            <p:cNvSpPr txBox="1">
              <a:spLocks noChangeArrowheads="1"/>
            </p:cNvSpPr>
            <p:nvPr/>
          </p:nvSpPr>
          <p:spPr bwMode="auto">
            <a:xfrm>
              <a:off x="2439" y="3024"/>
              <a:ext cx="3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dirty="0">
                  <a:solidFill>
                    <a:srgbClr val="5F5F5F"/>
                  </a:solidFill>
                  <a:latin typeface="Calibri" pitchFamily="34" charset="0"/>
                </a:rPr>
                <a:t>Albert Einstein (</a:t>
              </a:r>
              <a:r>
                <a:rPr lang="en-US" dirty="0">
                  <a:solidFill>
                    <a:srgbClr val="5F5F5F"/>
                  </a:solidFill>
                  <a:latin typeface="Calibri" pitchFamily="34" charset="0"/>
                  <a:ea typeface="SimSun" pitchFamily="2" charset="-122"/>
                </a:rPr>
                <a:t>Physics)</a:t>
              </a:r>
              <a:endParaRPr lang="en-GB" dirty="0">
                <a:solidFill>
                  <a:srgbClr val="5F5F5F"/>
                </a:solidFill>
                <a:latin typeface="Calibri" pitchFamily="34" charset="0"/>
                <a:ea typeface="SimSun" pitchFamily="2" charset="-122"/>
              </a:endParaRPr>
            </a:p>
          </p:txBody>
        </p:sp>
      </p:grpSp>
      <p:grpSp>
        <p:nvGrpSpPr>
          <p:cNvPr id="7" name="グループ化 6"/>
          <p:cNvGrpSpPr/>
          <p:nvPr/>
        </p:nvGrpSpPr>
        <p:grpSpPr>
          <a:xfrm>
            <a:off x="10336141" y="3936031"/>
            <a:ext cx="1345596" cy="2461520"/>
            <a:chOff x="8326077" y="1355489"/>
            <a:chExt cx="611066" cy="1138813"/>
          </a:xfrm>
        </p:grpSpPr>
        <p:sp>
          <p:nvSpPr>
            <p:cNvPr id="50201" name="Text Box 25"/>
            <p:cNvSpPr txBox="1">
              <a:spLocks noChangeArrowheads="1"/>
            </p:cNvSpPr>
            <p:nvPr/>
          </p:nvSpPr>
          <p:spPr bwMode="auto">
            <a:xfrm>
              <a:off x="8326077" y="1355489"/>
              <a:ext cx="576148" cy="2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dirty="0">
                  <a:solidFill>
                    <a:srgbClr val="5F5F5F"/>
                  </a:solidFill>
                  <a:latin typeface="Calibri" pitchFamily="34" charset="0"/>
                  <a:ea typeface="SimSun" pitchFamily="2" charset="-122"/>
                </a:rPr>
                <a:t>Craig C Mello   (Medicine)</a:t>
              </a:r>
              <a:endParaRPr lang="en-GB" dirty="0">
                <a:solidFill>
                  <a:srgbClr val="5F5F5F"/>
                </a:solidFill>
                <a:latin typeface="Calibri" pitchFamily="34" charset="0"/>
                <a:ea typeface="SimSun" pitchFamily="2" charset="-122"/>
              </a:endParaRPr>
            </a:p>
          </p:txBody>
        </p:sp>
        <p:pic>
          <p:nvPicPr>
            <p:cNvPr id="50202" name="Picture 26" descr="Craig C. Mell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60995" y="1667214"/>
              <a:ext cx="57614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4" name="Group 63"/>
          <p:cNvGrpSpPr>
            <a:grpSpLocks/>
          </p:cNvGrpSpPr>
          <p:nvPr/>
        </p:nvGrpSpPr>
        <p:grpSpPr bwMode="auto">
          <a:xfrm>
            <a:off x="6910816" y="3916392"/>
            <a:ext cx="1400451" cy="2497037"/>
            <a:chOff x="3651" y="3053"/>
            <a:chExt cx="401" cy="753"/>
          </a:xfrm>
        </p:grpSpPr>
        <p:sp>
          <p:nvSpPr>
            <p:cNvPr id="50199" name="Text Box 24"/>
            <p:cNvSpPr txBox="1">
              <a:spLocks noChangeArrowheads="1"/>
            </p:cNvSpPr>
            <p:nvPr/>
          </p:nvSpPr>
          <p:spPr bwMode="auto">
            <a:xfrm>
              <a:off x="3685" y="3053"/>
              <a:ext cx="3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dirty="0">
                  <a:solidFill>
                    <a:srgbClr val="5F5F5F"/>
                  </a:solidFill>
                  <a:latin typeface="Calibri" pitchFamily="34" charset="0"/>
                  <a:ea typeface="SimSun" pitchFamily="2" charset="-122"/>
                </a:rPr>
                <a:t>John C. Mather     (Physics)</a:t>
              </a:r>
              <a:endParaRPr lang="en-GB" dirty="0">
                <a:solidFill>
                  <a:srgbClr val="5F5F5F"/>
                </a:solidFill>
                <a:latin typeface="Calibri" pitchFamily="34" charset="0"/>
                <a:ea typeface="SimSun" pitchFamily="2" charset="-122"/>
              </a:endParaRPr>
            </a:p>
          </p:txBody>
        </p:sp>
        <p:pic>
          <p:nvPicPr>
            <p:cNvPr id="50200" name="Picture 27" descr="John C. Math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1" y="3295"/>
              <a:ext cx="40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bwMode="auto">
          <a:xfrm>
            <a:off x="1074865" y="1404176"/>
            <a:ext cx="3088878" cy="4865255"/>
          </a:xfrm>
          <a:prstGeom prst="rect">
            <a:avLst/>
          </a:prstGeom>
          <a:noFill/>
          <a:ln w="508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latin typeface="Arial Narrow" pitchFamily="34" charset="0"/>
            </a:endParaRPr>
          </a:p>
        </p:txBody>
      </p:sp>
      <p:grpSp>
        <p:nvGrpSpPr>
          <p:cNvPr id="6" name="グループ化 5"/>
          <p:cNvGrpSpPr/>
          <p:nvPr/>
        </p:nvGrpSpPr>
        <p:grpSpPr>
          <a:xfrm>
            <a:off x="8634105" y="4058521"/>
            <a:ext cx="1447560" cy="2307278"/>
            <a:chOff x="7233754" y="1270559"/>
            <a:chExt cx="657370" cy="1191991"/>
          </a:xfrm>
        </p:grpSpPr>
        <p:pic>
          <p:nvPicPr>
            <p:cNvPr id="4105" name="Picture 9" descr="C:\Users\allagnatl\Desktop\Francoise Barre-Sinoussi.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33754" y="1667213"/>
              <a:ext cx="657370" cy="795337"/>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9"/>
            <p:cNvSpPr txBox="1">
              <a:spLocks noChangeArrowheads="1"/>
            </p:cNvSpPr>
            <p:nvPr/>
          </p:nvSpPr>
          <p:spPr bwMode="auto">
            <a:xfrm>
              <a:off x="7257027" y="1270559"/>
              <a:ext cx="610825" cy="22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dirty="0">
                  <a:solidFill>
                    <a:srgbClr val="5F5F5F"/>
                  </a:solidFill>
                  <a:latin typeface="Calibri" pitchFamily="34" charset="0"/>
                </a:rPr>
                <a:t>Francoise </a:t>
              </a:r>
            </a:p>
            <a:p>
              <a:pPr algn="ctr" eaLnBrk="1" hangingPunct="1">
                <a:lnSpc>
                  <a:spcPts val="500"/>
                </a:lnSpc>
                <a:spcBef>
                  <a:spcPct val="50000"/>
                </a:spcBef>
              </a:pPr>
              <a:r>
                <a:rPr lang="en-US" dirty="0">
                  <a:solidFill>
                    <a:srgbClr val="5F5F5F"/>
                  </a:solidFill>
                  <a:latin typeface="Calibri" pitchFamily="34" charset="0"/>
                </a:rPr>
                <a:t>Barre-Sinoussi</a:t>
              </a:r>
            </a:p>
            <a:p>
              <a:pPr algn="ctr" eaLnBrk="1" hangingPunct="1">
                <a:lnSpc>
                  <a:spcPts val="500"/>
                </a:lnSpc>
                <a:spcBef>
                  <a:spcPct val="50000"/>
                </a:spcBef>
              </a:pPr>
              <a:r>
                <a:rPr lang="en-US" dirty="0">
                  <a:solidFill>
                    <a:srgbClr val="5F5F5F"/>
                  </a:solidFill>
                  <a:latin typeface="Calibri" pitchFamily="34" charset="0"/>
                </a:rPr>
                <a:t>(Medicine)</a:t>
              </a:r>
              <a:endParaRPr lang="en-GB" dirty="0">
                <a:solidFill>
                  <a:srgbClr val="5F5F5F"/>
                </a:solidFill>
                <a:latin typeface="Calibri" pitchFamily="34" charset="0"/>
              </a:endParaRPr>
            </a:p>
          </p:txBody>
        </p:sp>
      </p:grpSp>
      <p:grpSp>
        <p:nvGrpSpPr>
          <p:cNvPr id="8" name="グループ化 7"/>
          <p:cNvGrpSpPr/>
          <p:nvPr/>
        </p:nvGrpSpPr>
        <p:grpSpPr>
          <a:xfrm>
            <a:off x="5172081" y="4085412"/>
            <a:ext cx="1455269" cy="2327217"/>
            <a:chOff x="4906969" y="1275338"/>
            <a:chExt cx="660871" cy="1202292"/>
          </a:xfrm>
        </p:grpSpPr>
        <p:pic>
          <p:nvPicPr>
            <p:cNvPr id="4107" name="Picture 11" descr="C:\Users\allagnatl\Desktop\yamanaka.bmp"/>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4906969" y="1652131"/>
              <a:ext cx="660871" cy="825499"/>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9"/>
            <p:cNvSpPr txBox="1">
              <a:spLocks noChangeArrowheads="1"/>
            </p:cNvSpPr>
            <p:nvPr/>
          </p:nvSpPr>
          <p:spPr bwMode="auto">
            <a:xfrm>
              <a:off x="4931992" y="1275338"/>
              <a:ext cx="610825" cy="22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dirty="0">
                  <a:solidFill>
                    <a:srgbClr val="5F5F5F"/>
                  </a:solidFill>
                  <a:latin typeface="Calibri" pitchFamily="34" charset="0"/>
                </a:rPr>
                <a:t>Shinya</a:t>
              </a:r>
            </a:p>
            <a:p>
              <a:pPr algn="ctr" eaLnBrk="1" hangingPunct="1">
                <a:lnSpc>
                  <a:spcPts val="500"/>
                </a:lnSpc>
                <a:spcBef>
                  <a:spcPct val="50000"/>
                </a:spcBef>
              </a:pPr>
              <a:r>
                <a:rPr lang="en-US" dirty="0">
                  <a:solidFill>
                    <a:srgbClr val="5F5F5F"/>
                  </a:solidFill>
                  <a:latin typeface="Calibri" pitchFamily="34" charset="0"/>
                </a:rPr>
                <a:t>Yamanaka</a:t>
              </a:r>
            </a:p>
            <a:p>
              <a:pPr algn="ctr" eaLnBrk="1" hangingPunct="1">
                <a:lnSpc>
                  <a:spcPts val="500"/>
                </a:lnSpc>
                <a:spcBef>
                  <a:spcPct val="50000"/>
                </a:spcBef>
              </a:pPr>
              <a:r>
                <a:rPr lang="en-US" dirty="0">
                  <a:solidFill>
                    <a:srgbClr val="5F5F5F"/>
                  </a:solidFill>
                  <a:latin typeface="Calibri" pitchFamily="34" charset="0"/>
                </a:rPr>
                <a:t>(Medicine)</a:t>
              </a:r>
              <a:endParaRPr lang="en-GB" dirty="0">
                <a:solidFill>
                  <a:srgbClr val="5F5F5F"/>
                </a:solidFill>
                <a:latin typeface="Calibri" pitchFamily="34" charset="0"/>
              </a:endParaRPr>
            </a:p>
          </p:txBody>
        </p:sp>
      </p:grpSp>
      <p:grpSp>
        <p:nvGrpSpPr>
          <p:cNvPr id="9" name="グループ化 8"/>
          <p:cNvGrpSpPr/>
          <p:nvPr/>
        </p:nvGrpSpPr>
        <p:grpSpPr>
          <a:xfrm>
            <a:off x="5128850" y="1230528"/>
            <a:ext cx="1510164" cy="2357773"/>
            <a:chOff x="663055" y="1258876"/>
            <a:chExt cx="685800" cy="1218078"/>
          </a:xfrm>
        </p:grpSpPr>
        <p:pic>
          <p:nvPicPr>
            <p:cNvPr id="4113" name="Picture 17" descr="C:\Users\allagnatl\Desktop\mariecurie.bmp"/>
            <p:cNvPicPr>
              <a:picLocks noChangeAspect="1" noChangeArrowheads="1"/>
            </p:cNvPicPr>
            <p:nvPr/>
          </p:nvPicPr>
          <p:blipFill rotWithShape="1">
            <a:blip r:embed="rId15">
              <a:extLst>
                <a:ext uri="{28A0092B-C50C-407E-A947-70E740481C1C}">
                  <a14:useLocalDpi xmlns:a14="http://schemas.microsoft.com/office/drawing/2010/main" val="0"/>
                </a:ext>
              </a:extLst>
            </a:blip>
            <a:srcRect/>
            <a:stretch/>
          </p:blipFill>
          <p:spPr bwMode="auto">
            <a:xfrm>
              <a:off x="687735" y="1667213"/>
              <a:ext cx="622798" cy="809741"/>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5"/>
            <p:cNvSpPr txBox="1">
              <a:spLocks noChangeArrowheads="1"/>
            </p:cNvSpPr>
            <p:nvPr/>
          </p:nvSpPr>
          <p:spPr bwMode="auto">
            <a:xfrm>
              <a:off x="663055" y="1258876"/>
              <a:ext cx="685800" cy="38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dirty="0">
                  <a:solidFill>
                    <a:srgbClr val="5F5F5F"/>
                  </a:solidFill>
                  <a:latin typeface="Calibri" pitchFamily="34" charset="0"/>
                </a:rPr>
                <a:t>Marie Curie</a:t>
              </a:r>
              <a:br>
                <a:rPr lang="en-GB" dirty="0">
                  <a:solidFill>
                    <a:srgbClr val="5F5F5F"/>
                  </a:solidFill>
                  <a:latin typeface="Calibri" pitchFamily="34" charset="0"/>
                </a:rPr>
              </a:br>
              <a:r>
                <a:rPr lang="en-GB" dirty="0">
                  <a:solidFill>
                    <a:srgbClr val="5F5F5F"/>
                  </a:solidFill>
                  <a:latin typeface="Calibri" pitchFamily="34" charset="0"/>
                </a:rPr>
                <a:t>(Physics, Chemistry)</a:t>
              </a:r>
            </a:p>
          </p:txBody>
        </p:sp>
      </p:grpSp>
      <p:sp>
        <p:nvSpPr>
          <p:cNvPr id="47" name="Title 3"/>
          <p:cNvSpPr txBox="1">
            <a:spLocks/>
          </p:cNvSpPr>
          <p:nvPr/>
        </p:nvSpPr>
        <p:spPr>
          <a:xfrm>
            <a:off x="243069" y="440059"/>
            <a:ext cx="4022311" cy="837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nl-NL" sz="2400" b="1" dirty="0">
                <a:solidFill>
                  <a:schemeClr val="accent4"/>
                </a:solidFill>
              </a:rPr>
              <a:t>History of Elsevier</a:t>
            </a:r>
          </a:p>
        </p:txBody>
      </p:sp>
      <p:sp>
        <p:nvSpPr>
          <p:cNvPr id="49" name="Rectangle 48">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584270"/>
      </p:ext>
    </p:extLst>
  </p:cSld>
  <p:clrMapOvr>
    <a:masterClrMapping/>
  </p:clrMapOvr>
  <p:transition spd="slow"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72398" y="1233772"/>
            <a:ext cx="2195603" cy="5262245"/>
          </a:xfrm>
          <a:prstGeom prst="rect">
            <a:avLst/>
          </a:prstGeom>
          <a:noFill/>
        </p:spPr>
        <p:txBody>
          <a:bodyPr wrap="square" rtlCol="0">
            <a:spAutoFit/>
          </a:bodyPr>
          <a:lstStyle/>
          <a:p>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Definitions extracted from Elsevier books.</a:t>
            </a:r>
          </a:p>
          <a:p>
            <a:r>
              <a:rPr lang="en-GB" sz="1200" b="1" dirty="0">
                <a:latin typeface="Arial" panose="020B0604020202020204" pitchFamily="34" charset="0"/>
                <a:cs typeface="Arial" panose="020B0604020202020204" pitchFamily="34" charset="0"/>
                <a:sym typeface="+mn-ea"/>
              </a:rPr>
              <a:t>     </a:t>
            </a:r>
            <a:r>
              <a:rPr lang="en-GB" sz="1200" b="1" dirty="0" err="1">
                <a:latin typeface="Arial" panose="020B0604020202020204" pitchFamily="34" charset="0"/>
                <a:cs typeface="Arial" panose="020B0604020202020204" pitchFamily="34" charset="0"/>
                <a:sym typeface="+mn-ea"/>
              </a:rPr>
              <a:t>从爱思唯尔图书中提取的</a:t>
            </a:r>
            <a:endParaRPr lang="en-GB" sz="1200" b="1" dirty="0">
              <a:latin typeface="Arial" panose="020B0604020202020204" pitchFamily="34" charset="0"/>
              <a:cs typeface="Arial" panose="020B0604020202020204" pitchFamily="34" charset="0"/>
              <a:sym typeface="+mn-ea"/>
            </a:endParaRPr>
          </a:p>
          <a:p>
            <a:r>
              <a:rPr lang="en-GB" sz="1200" b="1" dirty="0">
                <a:latin typeface="Arial" panose="020B0604020202020204" pitchFamily="34" charset="0"/>
                <a:cs typeface="Arial" panose="020B0604020202020204" pitchFamily="34" charset="0"/>
                <a:sym typeface="+mn-ea"/>
              </a:rPr>
              <a:t>     定义</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Related terms with hyperlinks to explore.</a:t>
            </a:r>
          </a:p>
          <a:p>
            <a:pPr algn="l">
              <a:buFont typeface="+mj-lt"/>
              <a:buNone/>
            </a:pPr>
            <a:r>
              <a:rPr lang="zh-CN" altLang="en-US" sz="1200" b="1" dirty="0">
                <a:latin typeface="Arial" panose="020B0604020202020204" pitchFamily="34" charset="0"/>
                <a:cs typeface="Arial" panose="020B0604020202020204" pitchFamily="34" charset="0"/>
                <a:sym typeface="+mn-ea"/>
              </a:rPr>
              <a:t>     </a:t>
            </a:r>
            <a:r>
              <a:rPr lang="en-GB" sz="1200" b="1" dirty="0">
                <a:latin typeface="Arial" panose="020B0604020202020204" pitchFamily="34" charset="0"/>
                <a:cs typeface="Arial" panose="020B0604020202020204" pitchFamily="34" charset="0"/>
                <a:sym typeface="+mn-ea"/>
              </a:rPr>
              <a:t>链接到相关术语进行深入</a:t>
            </a:r>
          </a:p>
          <a:p>
            <a:pPr algn="l">
              <a:buFont typeface="+mj-lt"/>
              <a:buNone/>
            </a:pPr>
            <a:r>
              <a:rPr lang="en-GB" sz="1200" b="1" dirty="0">
                <a:latin typeface="Arial" panose="020B0604020202020204" pitchFamily="34" charset="0"/>
                <a:cs typeface="Arial" panose="020B0604020202020204" pitchFamily="34" charset="0"/>
                <a:sym typeface="+mn-ea"/>
              </a:rPr>
              <a:t>     探索</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Short extracts of the most relevant information that are often found deep within book chapters and links to the source books for further exploration.</a:t>
            </a:r>
          </a:p>
          <a:p>
            <a:r>
              <a:rPr lang="en-GB" sz="1200" b="1" dirty="0">
                <a:latin typeface="Arial" panose="020B0604020202020204" pitchFamily="34" charset="0"/>
                <a:cs typeface="Arial" panose="020B0604020202020204" pitchFamily="34" charset="0"/>
                <a:sym typeface="+mn-ea"/>
              </a:rPr>
              <a:t>    摘录最相关的信息，从图书</a:t>
            </a:r>
          </a:p>
          <a:p>
            <a:r>
              <a:rPr lang="en-GB" sz="1200" b="1" dirty="0">
                <a:latin typeface="Arial" panose="020B0604020202020204" pitchFamily="34" charset="0"/>
                <a:cs typeface="Arial" panose="020B0604020202020204" pitchFamily="34" charset="0"/>
                <a:sym typeface="+mn-ea"/>
              </a:rPr>
              <a:t>    章节中深度挖掘，并链接到</a:t>
            </a:r>
          </a:p>
          <a:p>
            <a:r>
              <a:rPr lang="en-GB" sz="1200" b="1" dirty="0">
                <a:latin typeface="Arial" panose="020B0604020202020204" pitchFamily="34" charset="0"/>
                <a:cs typeface="Arial" panose="020B0604020202020204" pitchFamily="34" charset="0"/>
                <a:sym typeface="+mn-ea"/>
              </a:rPr>
              <a:t>    来源图书，以便做进一步的</a:t>
            </a:r>
          </a:p>
          <a:p>
            <a:r>
              <a:rPr lang="en-GB" sz="1200" b="1" dirty="0">
                <a:latin typeface="Arial" panose="020B0604020202020204" pitchFamily="34" charset="0"/>
                <a:cs typeface="Arial" panose="020B0604020202020204" pitchFamily="34" charset="0"/>
                <a:sym typeface="+mn-ea"/>
              </a:rPr>
              <a:t>    研究</a:t>
            </a: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r>
              <a:rPr lang="en-US" altLang="en-GB" sz="1200" b="1" dirty="0">
                <a:latin typeface="Arial" panose="020B0604020202020204" pitchFamily="34" charset="0"/>
                <a:cs typeface="Arial" panose="020B0604020202020204" pitchFamily="34" charset="0"/>
              </a:rPr>
              <a:t>4. </a:t>
            </a:r>
            <a:r>
              <a:rPr lang="en-GB" sz="1200" b="1" dirty="0">
                <a:latin typeface="Arial" panose="020B0604020202020204" pitchFamily="34" charset="0"/>
                <a:cs typeface="Arial" panose="020B0604020202020204" pitchFamily="34" charset="0"/>
              </a:rPr>
              <a:t>Discoverable through  </a:t>
            </a:r>
          </a:p>
          <a:p>
            <a:r>
              <a:rPr lang="en-GB" sz="1200" b="1" dirty="0">
                <a:latin typeface="Arial" panose="020B0604020202020204" pitchFamily="34" charset="0"/>
                <a:cs typeface="Arial" panose="020B0604020202020204" pitchFamily="34" charset="0"/>
              </a:rPr>
              <a:t>    search engines and free</a:t>
            </a:r>
          </a:p>
          <a:p>
            <a:r>
              <a:rPr lang="en-GB" sz="1200" b="1" dirty="0">
                <a:latin typeface="Arial" panose="020B0604020202020204" pitchFamily="34" charset="0"/>
                <a:cs typeface="Arial" panose="020B0604020202020204" pitchFamily="34" charset="0"/>
              </a:rPr>
              <a:t>    to access.</a:t>
            </a:r>
          </a:p>
          <a:p>
            <a:r>
              <a:rPr lang="en-US" sz="1200" b="1" dirty="0">
                <a:solidFill>
                  <a:schemeClr val="tx2"/>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sym typeface="+mn-ea"/>
              </a:rPr>
              <a:t>可通过搜索引擎发现并免费</a:t>
            </a:r>
          </a:p>
          <a:p>
            <a:r>
              <a:rPr lang="en-GB" sz="1200" b="1" dirty="0">
                <a:latin typeface="Arial" panose="020B0604020202020204" pitchFamily="34" charset="0"/>
                <a:cs typeface="Arial" panose="020B0604020202020204" pitchFamily="34" charset="0"/>
                <a:sym typeface="+mn-ea"/>
              </a:rPr>
              <a:t>    访问。</a:t>
            </a:r>
            <a:endParaRPr lang="en-US" sz="1200" b="1" dirty="0">
              <a:solidFill>
                <a:schemeClr val="tx2"/>
              </a:solidFill>
              <a:latin typeface="Arial" panose="020B0604020202020204" pitchFamily="34" charset="0"/>
              <a:cs typeface="Arial" panose="020B0604020202020204" pitchFamily="34" charset="0"/>
            </a:endParaRPr>
          </a:p>
        </p:txBody>
      </p:sp>
      <p:sp>
        <p:nvSpPr>
          <p:cNvPr id="16" name="Oval 15"/>
          <p:cNvSpPr/>
          <p:nvPr/>
        </p:nvSpPr>
        <p:spPr>
          <a:xfrm>
            <a:off x="8436601" y="1482242"/>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000" b="1" dirty="0">
                <a:solidFill>
                  <a:schemeClr val="tx2"/>
                </a:solidFill>
                <a:latin typeface="Arial" panose="020B0604020202020204" pitchFamily="34" charset="0"/>
                <a:ea typeface="Times New Roman" panose="02020603050405020304" pitchFamily="18" charset="0"/>
              </a:rPr>
              <a:t>1 </a:t>
            </a:r>
            <a:endParaRPr lang="en-US" sz="1000" dirty="0">
              <a:solidFill>
                <a:schemeClr val="tx2"/>
              </a:solidFill>
              <a:latin typeface="Times New Roman" panose="02020603050405020304" pitchFamily="18" charset="0"/>
              <a:ea typeface="Times New Roman" panose="02020603050405020304" pitchFamily="18" charset="0"/>
            </a:endParaRPr>
          </a:p>
        </p:txBody>
      </p:sp>
      <p:sp>
        <p:nvSpPr>
          <p:cNvPr id="17" name="Oval 16"/>
          <p:cNvSpPr/>
          <p:nvPr/>
        </p:nvSpPr>
        <p:spPr>
          <a:xfrm>
            <a:off x="8444289" y="2370053"/>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r>
              <a:rPr lang="en-US" sz="1000" b="1" dirty="0">
                <a:solidFill>
                  <a:schemeClr val="tx2"/>
                </a:solidFill>
                <a:latin typeface="Arial" panose="020B0604020202020204" pitchFamily="34" charset="0"/>
                <a:ea typeface="Times New Roman" panose="02020603050405020304" pitchFamily="18" charset="0"/>
              </a:rPr>
              <a:t>2 </a:t>
            </a:r>
            <a:endParaRPr lang="en-US" sz="1000" dirty="0">
              <a:solidFill>
                <a:schemeClr val="tx2"/>
              </a:solidFill>
              <a:latin typeface="Times New Roman" panose="02020603050405020304" pitchFamily="18" charset="0"/>
              <a:ea typeface="Times New Roman" panose="02020603050405020304" pitchFamily="18" charset="0"/>
            </a:endParaRPr>
          </a:p>
        </p:txBody>
      </p:sp>
      <p:sp>
        <p:nvSpPr>
          <p:cNvPr id="18" name="Oval 17"/>
          <p:cNvSpPr/>
          <p:nvPr/>
        </p:nvSpPr>
        <p:spPr>
          <a:xfrm>
            <a:off x="8457872" y="3306178"/>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r>
              <a:rPr lang="en-US" sz="1000" b="1" dirty="0">
                <a:solidFill>
                  <a:schemeClr val="tx2"/>
                </a:solidFill>
                <a:latin typeface="Arial" panose="020B0604020202020204" pitchFamily="34" charset="0"/>
                <a:ea typeface="Times New Roman" panose="02020603050405020304" pitchFamily="18" charset="0"/>
              </a:rPr>
              <a:t>3 </a:t>
            </a:r>
            <a:endParaRPr lang="en-US" sz="1000" dirty="0">
              <a:solidFill>
                <a:schemeClr val="tx2"/>
              </a:solidFill>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1603024" y="1498492"/>
            <a:ext cx="6735663" cy="5061426"/>
          </a:xfrm>
          <a:prstGeom prst="rect">
            <a:avLst/>
          </a:prstGeom>
          <a:ln>
            <a:solidFill>
              <a:schemeClr val="tx1"/>
            </a:solidFill>
          </a:ln>
          <a:effectLst>
            <a:glow rad="63500">
              <a:schemeClr val="accent1">
                <a:satMod val="175000"/>
                <a:alpha val="40000"/>
              </a:schemeClr>
            </a:glow>
          </a:effectLst>
        </p:spPr>
      </p:pic>
      <p:sp>
        <p:nvSpPr>
          <p:cNvPr id="20" name="Oval 19"/>
          <p:cNvSpPr/>
          <p:nvPr/>
        </p:nvSpPr>
        <p:spPr>
          <a:xfrm>
            <a:off x="3400985" y="2339760"/>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sz="1000" b="1" dirty="0">
                <a:solidFill>
                  <a:schemeClr val="tx2"/>
                </a:solidFill>
                <a:latin typeface="Arial" panose="020B0604020202020204" pitchFamily="34" charset="0"/>
                <a:ea typeface="Times New Roman" panose="02020603050405020304" pitchFamily="18" charset="0"/>
              </a:rPr>
              <a:t>1</a:t>
            </a:r>
            <a:endParaRPr lang="en-US" sz="1000" dirty="0">
              <a:solidFill>
                <a:schemeClr val="tx2"/>
              </a:solidFill>
              <a:latin typeface="Times New Roman" panose="02020603050405020304" pitchFamily="18" charset="0"/>
              <a:ea typeface="Times New Roman" panose="02020603050405020304" pitchFamily="18" charset="0"/>
            </a:endParaRPr>
          </a:p>
        </p:txBody>
      </p:sp>
      <p:sp>
        <p:nvSpPr>
          <p:cNvPr id="21" name="Oval 20"/>
          <p:cNvSpPr/>
          <p:nvPr/>
        </p:nvSpPr>
        <p:spPr>
          <a:xfrm>
            <a:off x="7480158" y="2359958"/>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r>
              <a:rPr lang="en-US" sz="1000" b="1" dirty="0">
                <a:solidFill>
                  <a:schemeClr val="tx2"/>
                </a:solidFill>
                <a:latin typeface="Arial" panose="020B0604020202020204" pitchFamily="34" charset="0"/>
                <a:ea typeface="Times New Roman" panose="02020603050405020304" pitchFamily="18" charset="0"/>
              </a:rPr>
              <a:t>2 </a:t>
            </a:r>
            <a:endParaRPr lang="en-US" sz="1000" dirty="0">
              <a:solidFill>
                <a:schemeClr val="tx2"/>
              </a:solidFill>
              <a:latin typeface="Times New Roman" panose="02020603050405020304" pitchFamily="18" charset="0"/>
              <a:ea typeface="Times New Roman" panose="02020603050405020304" pitchFamily="18" charset="0"/>
            </a:endParaRPr>
          </a:p>
        </p:txBody>
      </p:sp>
      <p:sp>
        <p:nvSpPr>
          <p:cNvPr id="22" name="Oval 21"/>
          <p:cNvSpPr/>
          <p:nvPr/>
        </p:nvSpPr>
        <p:spPr>
          <a:xfrm>
            <a:off x="4192276" y="3899731"/>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r>
              <a:rPr lang="en-US" sz="1000" b="1" dirty="0">
                <a:solidFill>
                  <a:schemeClr val="tx2"/>
                </a:solidFill>
                <a:latin typeface="Arial" panose="020B0604020202020204" pitchFamily="34" charset="0"/>
                <a:ea typeface="Times New Roman" panose="02020603050405020304" pitchFamily="18" charset="0"/>
              </a:rPr>
              <a:t>3 </a:t>
            </a:r>
            <a:endParaRPr lang="en-US" sz="1000" dirty="0">
              <a:solidFill>
                <a:schemeClr val="tx2"/>
              </a:solidFill>
              <a:latin typeface="Times New Roman" panose="02020603050405020304" pitchFamily="18" charset="0"/>
              <a:ea typeface="Times New Roman" panose="02020603050405020304" pitchFamily="18" charset="0"/>
            </a:endParaRPr>
          </a:p>
        </p:txBody>
      </p:sp>
      <p:sp>
        <p:nvSpPr>
          <p:cNvPr id="23" name="Rectangle 22">
            <a:extLst/>
          </p:cNvPr>
          <p:cNvSpPr/>
          <p:nvPr/>
        </p:nvSpPr>
        <p:spPr>
          <a:xfrm rot="16200000" flipV="1">
            <a:off x="-344273" y="909516"/>
            <a:ext cx="828394" cy="139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
        <p:nvSpPr>
          <p:cNvPr id="24" name="Text Placeholder 2"/>
          <p:cNvSpPr txBox="1">
            <a:spLocks/>
          </p:cNvSpPr>
          <p:nvPr/>
        </p:nvSpPr>
        <p:spPr>
          <a:xfrm>
            <a:off x="279430" y="642605"/>
            <a:ext cx="6644465" cy="6736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4"/>
                </a:solidFill>
                <a:latin typeface="Arial" charset="0"/>
                <a:ea typeface="Arial" charset="0"/>
                <a:cs typeface="Arial" charset="0"/>
              </a:rPr>
              <a:t>ScienceDirect Topics</a:t>
            </a:r>
          </a:p>
        </p:txBody>
      </p:sp>
    </p:spTree>
    <p:extLst>
      <p:ext uri="{BB962C8B-B14F-4D97-AF65-F5344CB8AC3E}">
        <p14:creationId xmlns:p14="http://schemas.microsoft.com/office/powerpoint/2010/main" val="73136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 y="1556164"/>
            <a:ext cx="12192000" cy="5012770"/>
          </a:xfrm>
          <a:prstGeom prst="rect">
            <a:avLst/>
          </a:prstGeom>
        </p:spPr>
      </p:pic>
      <p:sp>
        <p:nvSpPr>
          <p:cNvPr id="13" name="Rectangle 12">
            <a:extLst/>
          </p:cNvPr>
          <p:cNvSpPr/>
          <p:nvPr/>
        </p:nvSpPr>
        <p:spPr>
          <a:xfrm rot="16200000" flipV="1">
            <a:off x="-344273" y="909516"/>
            <a:ext cx="828394" cy="139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
        <p:nvSpPr>
          <p:cNvPr id="15" name="Text Placeholder 2"/>
          <p:cNvSpPr txBox="1">
            <a:spLocks/>
          </p:cNvSpPr>
          <p:nvPr/>
        </p:nvSpPr>
        <p:spPr>
          <a:xfrm>
            <a:off x="279430" y="642605"/>
            <a:ext cx="6644465" cy="6736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4"/>
                </a:solidFill>
                <a:latin typeface="Arial" charset="0"/>
                <a:ea typeface="Arial" charset="0"/>
                <a:cs typeface="Arial" charset="0"/>
              </a:rPr>
              <a:t>ScienceDirect Topics          </a:t>
            </a:r>
          </a:p>
        </p:txBody>
      </p:sp>
      <p:sp>
        <p:nvSpPr>
          <p:cNvPr id="10" name="TextBox 9"/>
          <p:cNvSpPr txBox="1"/>
          <p:nvPr/>
        </p:nvSpPr>
        <p:spPr>
          <a:xfrm>
            <a:off x="3056314" y="1589724"/>
            <a:ext cx="6079367" cy="523220"/>
          </a:xfrm>
          <a:prstGeom prst="rect">
            <a:avLst/>
          </a:prstGeom>
          <a:noFill/>
        </p:spPr>
        <p:txBody>
          <a:bodyPr wrap="square" rtlCol="0">
            <a:spAutoFit/>
          </a:bodyPr>
          <a:lstStyle/>
          <a:p>
            <a:r>
              <a:rPr lang="en-US" sz="2800" b="1" dirty="0">
                <a:solidFill>
                  <a:schemeClr val="tx2"/>
                </a:solidFill>
              </a:rPr>
              <a:t>https://www.sciencedirect.com/topics</a:t>
            </a:r>
          </a:p>
        </p:txBody>
      </p:sp>
      <p:pic>
        <p:nvPicPr>
          <p:cNvPr id="11" name="Picture 10"/>
          <p:cNvPicPr>
            <a:picLocks noChangeAspect="1"/>
          </p:cNvPicPr>
          <p:nvPr/>
        </p:nvPicPr>
        <p:blipFill>
          <a:blip r:embed="rId3"/>
          <a:stretch>
            <a:fillRect/>
          </a:stretch>
        </p:blipFill>
        <p:spPr>
          <a:xfrm>
            <a:off x="7267335" y="3253145"/>
            <a:ext cx="4577293" cy="3315789"/>
          </a:xfrm>
          <a:prstGeom prst="rect">
            <a:avLst/>
          </a:prstGeom>
          <a:ln w="63500">
            <a:solidFill>
              <a:srgbClr val="FF8200"/>
            </a:solidFill>
          </a:ln>
        </p:spPr>
      </p:pic>
    </p:spTree>
    <p:extLst>
      <p:ext uri="{BB962C8B-B14F-4D97-AF65-F5344CB8AC3E}">
        <p14:creationId xmlns:p14="http://schemas.microsoft.com/office/powerpoint/2010/main" val="362230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69662"/>
            <a:ext cx="12192000" cy="5518676"/>
          </a:xfrm>
          <a:prstGeom prst="rect">
            <a:avLst/>
          </a:prstGeom>
        </p:spPr>
      </p:pic>
    </p:spTree>
    <p:extLst>
      <p:ext uri="{BB962C8B-B14F-4D97-AF65-F5344CB8AC3E}">
        <p14:creationId xmlns:p14="http://schemas.microsoft.com/office/powerpoint/2010/main" val="4054971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3449" y="535864"/>
            <a:ext cx="7763189" cy="676275"/>
          </a:xfrm>
        </p:spPr>
        <p:txBody>
          <a:bodyPr>
            <a:normAutofit/>
          </a:bodyPr>
          <a:lstStyle/>
          <a:p>
            <a:r>
              <a:rPr lang="en-US" sz="2400" b="1" dirty="0">
                <a:solidFill>
                  <a:schemeClr val="accent4"/>
                </a:solidFill>
              </a:rPr>
              <a:t>ScienceDirect and Open Access </a:t>
            </a:r>
          </a:p>
        </p:txBody>
      </p:sp>
      <p:sp>
        <p:nvSpPr>
          <p:cNvPr id="7" name="Rectangle 6">
            <a:extLst>
              <a:ext uri="{FF2B5EF4-FFF2-40B4-BE49-F238E27FC236}">
                <a16:creationId xmlns:a16="http://schemas.microsoft.com/office/drawing/2014/main" id="{87169E0D-5F71-1148-9840-28E844CB15D9}"/>
              </a:ext>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71614" y="1650498"/>
            <a:ext cx="6120385" cy="520750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1638051"/>
            <a:ext cx="6071617" cy="5219949"/>
          </a:xfrm>
          <a:prstGeom prst="rect">
            <a:avLst/>
          </a:prstGeom>
        </p:spPr>
      </p:pic>
      <p:sp>
        <p:nvSpPr>
          <p:cNvPr id="13" name="Rectangle 12"/>
          <p:cNvSpPr/>
          <p:nvPr/>
        </p:nvSpPr>
        <p:spPr>
          <a:xfrm>
            <a:off x="0" y="1650498"/>
            <a:ext cx="6071616" cy="5217921"/>
          </a:xfrm>
          <a:prstGeom prst="rect">
            <a:avLst/>
          </a:prstGeom>
          <a:solidFill>
            <a:schemeClr val="tx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071616" y="1638051"/>
            <a:ext cx="6120384" cy="5230368"/>
          </a:xfrm>
          <a:prstGeom prst="rect">
            <a:avLst/>
          </a:prstGeom>
          <a:solidFill>
            <a:schemeClr val="tx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4"/>
          <a:stretch>
            <a:fillRect/>
          </a:stretch>
        </p:blipFill>
        <p:spPr>
          <a:xfrm>
            <a:off x="875725" y="2357312"/>
            <a:ext cx="10391775" cy="3781425"/>
          </a:xfrm>
          <a:prstGeom prst="rect">
            <a:avLst/>
          </a:prstGeom>
        </p:spPr>
      </p:pic>
    </p:spTree>
    <p:extLst>
      <p:ext uri="{BB962C8B-B14F-4D97-AF65-F5344CB8AC3E}">
        <p14:creationId xmlns:p14="http://schemas.microsoft.com/office/powerpoint/2010/main" val="111356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3449" y="535864"/>
            <a:ext cx="7763189" cy="676275"/>
          </a:xfrm>
        </p:spPr>
        <p:txBody>
          <a:bodyPr>
            <a:normAutofit/>
          </a:bodyPr>
          <a:lstStyle/>
          <a:p>
            <a:r>
              <a:rPr lang="en-US" sz="2400" b="1" dirty="0">
                <a:solidFill>
                  <a:schemeClr val="accent4"/>
                </a:solidFill>
              </a:rPr>
              <a:t>ScienceDirect and Open Access </a:t>
            </a:r>
          </a:p>
        </p:txBody>
      </p:sp>
      <p:sp>
        <p:nvSpPr>
          <p:cNvPr id="7" name="Rectangle 6">
            <a:extLst>
              <a:ext uri="{FF2B5EF4-FFF2-40B4-BE49-F238E27FC236}">
                <a16:creationId xmlns:a16="http://schemas.microsoft.com/office/drawing/2014/main" id="{87169E0D-5F71-1148-9840-28E844CB15D9}"/>
              </a:ext>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71614" y="1650498"/>
            <a:ext cx="6120385" cy="520750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1638051"/>
            <a:ext cx="6071617" cy="5219949"/>
          </a:xfrm>
          <a:prstGeom prst="rect">
            <a:avLst/>
          </a:prstGeom>
        </p:spPr>
      </p:pic>
      <p:sp>
        <p:nvSpPr>
          <p:cNvPr id="13" name="Rectangle 12"/>
          <p:cNvSpPr/>
          <p:nvPr/>
        </p:nvSpPr>
        <p:spPr>
          <a:xfrm>
            <a:off x="0" y="1650498"/>
            <a:ext cx="6071616" cy="5217921"/>
          </a:xfrm>
          <a:prstGeom prst="rect">
            <a:avLst/>
          </a:prstGeom>
          <a:solidFill>
            <a:schemeClr val="tx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071616" y="1638051"/>
            <a:ext cx="6120384" cy="5230368"/>
          </a:xfrm>
          <a:prstGeom prst="rect">
            <a:avLst/>
          </a:prstGeom>
          <a:solidFill>
            <a:schemeClr val="tx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p:cNvGrpSpPr/>
          <p:nvPr/>
        </p:nvGrpSpPr>
        <p:grpSpPr>
          <a:xfrm>
            <a:off x="582636" y="1928678"/>
            <a:ext cx="11121681" cy="4461615"/>
            <a:chOff x="582636" y="1928678"/>
            <a:chExt cx="11121681" cy="4461615"/>
          </a:xfrm>
        </p:grpSpPr>
        <p:sp>
          <p:nvSpPr>
            <p:cNvPr id="9" name="Rectangle 8"/>
            <p:cNvSpPr/>
            <p:nvPr/>
          </p:nvSpPr>
          <p:spPr>
            <a:xfrm>
              <a:off x="674076" y="2466142"/>
              <a:ext cx="5022639" cy="3677930"/>
            </a:xfrm>
            <a:prstGeom prst="rect">
              <a:avLst/>
            </a:prstGeom>
          </p:spPr>
          <p:txBody>
            <a:bodyPr wrap="square" lIns="0" tIns="0">
              <a:spAutoFit/>
            </a:bodyPr>
            <a:lstStyle/>
            <a:p>
              <a:pPr marL="7938"/>
              <a:r>
                <a:rPr lang="en-US" sz="3200" b="1" dirty="0">
                  <a:solidFill>
                    <a:schemeClr val="tx2"/>
                  </a:solidFill>
                  <a:latin typeface="Arial" panose="020B0604020202020204" pitchFamily="34" charset="0"/>
                  <a:cs typeface="Arial" panose="020B0604020202020204" pitchFamily="34" charset="0"/>
                </a:rPr>
                <a:t>Gold</a:t>
              </a:r>
              <a:r>
                <a:rPr lang="en-US" sz="4000" b="1" dirty="0">
                  <a:solidFill>
                    <a:srgbClr val="FF850D"/>
                  </a:solidFill>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open access</a:t>
              </a:r>
            </a:p>
            <a:p>
              <a:pPr marL="7938"/>
              <a:endParaRPr lang="en-GB" b="1" dirty="0">
                <a:solidFill>
                  <a:schemeClr val="bg1"/>
                </a:solidFill>
                <a:latin typeface="Arial" panose="020B0604020202020204" pitchFamily="34" charset="0"/>
                <a:cs typeface="Arial" panose="020B0604020202020204" pitchFamily="34" charset="0"/>
              </a:endParaRPr>
            </a:p>
            <a:p>
              <a:pPr marL="173038" indent="-1651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Leading gold open access publisher </a:t>
              </a:r>
            </a:p>
            <a:p>
              <a:pPr marL="173038" indent="-1651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Publish over </a:t>
              </a:r>
              <a:r>
                <a:rPr lang="en-US" sz="1600" b="1" dirty="0">
                  <a:solidFill>
                    <a:schemeClr val="bg1"/>
                  </a:solidFill>
                  <a:latin typeface="Arial" panose="020B0604020202020204" pitchFamily="34" charset="0"/>
                  <a:cs typeface="Arial" panose="020B0604020202020204" pitchFamily="34" charset="0"/>
                </a:rPr>
                <a:t>170 </a:t>
              </a:r>
              <a:r>
                <a:rPr lang="en-US" sz="1600" dirty="0">
                  <a:solidFill>
                    <a:schemeClr val="bg1"/>
                  </a:solidFill>
                  <a:latin typeface="Arial" panose="020B0604020202020204" pitchFamily="34" charset="0"/>
                  <a:cs typeface="Arial" panose="020B0604020202020204" pitchFamily="34" charset="0"/>
                </a:rPr>
                <a:t>fully open access journals </a:t>
              </a:r>
            </a:p>
            <a:p>
              <a:pPr marL="173038" indent="-1651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Publish over </a:t>
              </a:r>
              <a:r>
                <a:rPr lang="en-US" sz="1600" b="1" dirty="0">
                  <a:solidFill>
                    <a:schemeClr val="bg1"/>
                  </a:solidFill>
                  <a:latin typeface="Arial" panose="020B0604020202020204" pitchFamily="34" charset="0"/>
                  <a:cs typeface="Arial" panose="020B0604020202020204" pitchFamily="34" charset="0"/>
                </a:rPr>
                <a:t>1,850</a:t>
              </a:r>
              <a:r>
                <a:rPr lang="en-US" sz="1600" dirty="0">
                  <a:solidFill>
                    <a:schemeClr val="bg1"/>
                  </a:solidFill>
                  <a:latin typeface="Arial" panose="020B0604020202020204" pitchFamily="34" charset="0"/>
                  <a:cs typeface="Arial" panose="020B0604020202020204" pitchFamily="34" charset="0"/>
                </a:rPr>
                <a:t> hybrid journals </a:t>
              </a:r>
            </a:p>
            <a:p>
              <a:pPr marL="173038" indent="-1651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Published over </a:t>
              </a:r>
              <a:r>
                <a:rPr lang="en-US" sz="1600" b="1" dirty="0">
                  <a:solidFill>
                    <a:schemeClr val="bg1"/>
                  </a:solidFill>
                  <a:latin typeface="Arial" panose="020B0604020202020204" pitchFamily="34" charset="0"/>
                  <a:cs typeface="Arial" panose="020B0604020202020204" pitchFamily="34" charset="0"/>
                </a:rPr>
                <a:t>25,000</a:t>
              </a:r>
              <a:r>
                <a:rPr lang="en-US" sz="1600" dirty="0">
                  <a:solidFill>
                    <a:schemeClr val="bg1"/>
                  </a:solidFill>
                  <a:latin typeface="Arial" panose="020B0604020202020204" pitchFamily="34" charset="0"/>
                  <a:cs typeface="Arial" panose="020B0604020202020204" pitchFamily="34" charset="0"/>
                </a:rPr>
                <a:t> open access articles in 2016 </a:t>
              </a:r>
            </a:p>
            <a:p>
              <a:pPr marL="173038" indent="-1651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Choice of either a commercial (CC BY) or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non-commercial (CC-BY-NC-ND) user license </a:t>
              </a:r>
            </a:p>
            <a:p>
              <a:pPr marL="173038" indent="-1651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Article publishing charges (APCs) range from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$150 - $5000 (US Dollars)</a:t>
              </a:r>
              <a:endParaRPr lang="en-US" sz="1600" dirty="0">
                <a:solidFill>
                  <a:schemeClr val="bg1"/>
                </a:solidFill>
                <a:cs typeface="Arial" panose="020B0604020202020204" pitchFamily="34" charset="0"/>
              </a:endParaRPr>
            </a:p>
          </p:txBody>
        </p:sp>
        <p:sp>
          <p:nvSpPr>
            <p:cNvPr id="10" name="Rectangle 9"/>
            <p:cNvSpPr/>
            <p:nvPr/>
          </p:nvSpPr>
          <p:spPr>
            <a:xfrm>
              <a:off x="6446517" y="2466142"/>
              <a:ext cx="5257800" cy="3924151"/>
            </a:xfrm>
            <a:prstGeom prst="rect">
              <a:avLst/>
            </a:prstGeom>
          </p:spPr>
          <p:txBody>
            <a:bodyPr wrap="square" tIns="0">
              <a:spAutoFit/>
            </a:bodyPr>
            <a:lstStyle/>
            <a:p>
              <a:r>
                <a:rPr lang="en-US" sz="3200" b="1" dirty="0">
                  <a:solidFill>
                    <a:srgbClr val="00B050"/>
                  </a:solidFill>
                  <a:latin typeface="Arial" panose="020B0604020202020204" pitchFamily="34" charset="0"/>
                  <a:cs typeface="Arial" panose="020B0604020202020204" pitchFamily="34" charset="0"/>
                </a:rPr>
                <a:t>Green</a:t>
              </a:r>
              <a:r>
                <a:rPr lang="en-US" sz="4000" b="1" dirty="0">
                  <a:solidFill>
                    <a:srgbClr val="FF850D"/>
                  </a:solidFill>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open access</a:t>
              </a:r>
            </a:p>
            <a:p>
              <a:endParaRPr lang="en-GB" b="1" dirty="0">
                <a:solidFill>
                  <a:schemeClr val="bg1"/>
                </a:solidFill>
                <a:latin typeface="Arial" panose="020B0604020202020204" pitchFamily="34" charset="0"/>
                <a:cs typeface="Arial" panose="020B0604020202020204" pitchFamily="34" charset="0"/>
              </a:endParaRPr>
            </a:p>
            <a:p>
              <a:pPr marL="171450" indent="-171450">
                <a:spcAft>
                  <a:spcPts val="1200"/>
                </a:spcAft>
                <a:buFont typeface="Arial" panose="020B0604020202020204" pitchFamily="34" charset="0"/>
                <a:buChar char="•"/>
              </a:pPr>
              <a:r>
                <a:rPr lang="en-GB" sz="1600" kern="0" dirty="0">
                  <a:solidFill>
                    <a:schemeClr val="bg1"/>
                  </a:solidFill>
                  <a:latin typeface="Arial" panose="020B0604020202020204" pitchFamily="34" charset="0"/>
                  <a:cs typeface="Arial" panose="020B0604020202020204" pitchFamily="34" charset="0"/>
                </a:rPr>
                <a:t>Largest publisher enabler of green open access</a:t>
              </a:r>
            </a:p>
            <a:p>
              <a:pPr marL="171450" indent="-171450">
                <a:spcAft>
                  <a:spcPts val="1200"/>
                </a:spcAft>
                <a:buFont typeface="Arial" panose="020B0604020202020204" pitchFamily="34" charset="0"/>
                <a:buChar char="•"/>
              </a:pPr>
              <a:r>
                <a:rPr lang="en-US" sz="1600" kern="0" dirty="0">
                  <a:solidFill>
                    <a:schemeClr val="bg1"/>
                  </a:solidFill>
                  <a:latin typeface="Arial" panose="020B0604020202020204" pitchFamily="34" charset="0"/>
                  <a:cs typeface="Arial" panose="020B0604020202020204" pitchFamily="34" charset="0"/>
                </a:rPr>
                <a:t>All </a:t>
              </a:r>
              <a:r>
                <a:rPr lang="en-US" sz="1600" b="1" kern="0" dirty="0">
                  <a:solidFill>
                    <a:schemeClr val="bg1"/>
                  </a:solidFill>
                  <a:latin typeface="Arial" panose="020B0604020202020204" pitchFamily="34" charset="0"/>
                  <a:cs typeface="Arial" panose="020B0604020202020204" pitchFamily="34" charset="0"/>
                </a:rPr>
                <a:t>2500+ </a:t>
              </a:r>
              <a:r>
                <a:rPr lang="en-US" sz="1600" kern="0" dirty="0">
                  <a:solidFill>
                    <a:schemeClr val="bg1"/>
                  </a:solidFill>
                  <a:latin typeface="Arial" panose="020B0604020202020204" pitchFamily="34" charset="0"/>
                  <a:cs typeface="Arial" panose="020B0604020202020204" pitchFamily="34" charset="0"/>
                </a:rPr>
                <a:t>journals provide a green open access option</a:t>
              </a:r>
            </a:p>
            <a:p>
              <a:pPr marL="171450" indent="-171450">
                <a:spcAft>
                  <a:spcPts val="1200"/>
                </a:spcAft>
                <a:buFont typeface="Arial" panose="020B0604020202020204" pitchFamily="34" charset="0"/>
                <a:buChar char="•"/>
              </a:pPr>
              <a:r>
                <a:rPr lang="en-US" sz="1600" kern="0" dirty="0">
                  <a:solidFill>
                    <a:schemeClr val="bg1"/>
                  </a:solidFill>
                  <a:latin typeface="Arial" panose="020B0604020202020204" pitchFamily="34" charset="0"/>
                  <a:cs typeface="Arial" panose="020B0604020202020204" pitchFamily="34" charset="0"/>
                </a:rPr>
                <a:t>Participate in CHORUS and support pilots with institutions and international funders</a:t>
              </a:r>
            </a:p>
            <a:p>
              <a:pPr marL="171450" indent="-171450">
                <a:spcAft>
                  <a:spcPts val="1200"/>
                </a:spcAft>
                <a:buFont typeface="Arial" panose="020B0604020202020204" pitchFamily="34" charset="0"/>
                <a:buChar char="•"/>
              </a:pPr>
              <a:r>
                <a:rPr lang="en-US" sz="1600" kern="0" dirty="0">
                  <a:solidFill>
                    <a:schemeClr val="bg1"/>
                  </a:solidFill>
                  <a:latin typeface="Arial" panose="020B0604020202020204" pitchFamily="34" charset="0"/>
                  <a:cs typeface="Arial" panose="020B0604020202020204" pitchFamily="34" charset="0"/>
                </a:rPr>
                <a:t>Free API program to fuel repositories </a:t>
              </a:r>
            </a:p>
            <a:p>
              <a:pPr marL="171450" lvl="0" indent="-171450">
                <a:spcAft>
                  <a:spcPts val="1200"/>
                </a:spcAft>
                <a:buFont typeface="Arial" panose="020B0604020202020204" pitchFamily="34" charset="0"/>
                <a:buChar char="•"/>
              </a:pPr>
              <a:r>
                <a:rPr lang="en-GB" sz="1600" kern="0" dirty="0">
                  <a:solidFill>
                    <a:schemeClr val="bg1"/>
                  </a:solidFill>
                  <a:latin typeface="Arial" panose="020B0604020202020204" pitchFamily="34" charset="0"/>
                  <a:cs typeface="Arial" panose="020B0604020202020204" pitchFamily="34" charset="0"/>
                </a:rPr>
                <a:t>Share link service </a:t>
              </a:r>
              <a:r>
                <a:rPr lang="en-GB" sz="1600" b="1" kern="0" dirty="0">
                  <a:solidFill>
                    <a:schemeClr val="bg1"/>
                  </a:solidFill>
                  <a:latin typeface="Arial" panose="020B0604020202020204" pitchFamily="34" charset="0"/>
                  <a:cs typeface="Arial" panose="020B0604020202020204" pitchFamily="34" charset="0"/>
                </a:rPr>
                <a:t>provides 50 days </a:t>
              </a:r>
              <a:r>
                <a:rPr lang="en-GB" sz="1600" kern="0" dirty="0">
                  <a:solidFill>
                    <a:schemeClr val="bg1"/>
                  </a:solidFill>
                  <a:latin typeface="Arial" panose="020B0604020202020204" pitchFamily="34" charset="0"/>
                  <a:cs typeface="Arial" panose="020B0604020202020204" pitchFamily="34" charset="0"/>
                </a:rPr>
                <a:t>free access to recently published research </a:t>
              </a:r>
            </a:p>
            <a:p>
              <a:pPr marL="171450" lvl="0" indent="-171450">
                <a:spcAft>
                  <a:spcPts val="1200"/>
                </a:spcAft>
                <a:buFont typeface="Arial" panose="020B0604020202020204" pitchFamily="34" charset="0"/>
                <a:buChar char="•"/>
              </a:pPr>
              <a:r>
                <a:rPr lang="en-GB" sz="1600" kern="0" dirty="0">
                  <a:solidFill>
                    <a:schemeClr val="bg1"/>
                  </a:solidFill>
                  <a:latin typeface="Arial" panose="020B0604020202020204" pitchFamily="34" charset="0"/>
                  <a:cs typeface="Arial" panose="020B0604020202020204" pitchFamily="34" charset="0"/>
                </a:rPr>
                <a:t>Open archives in </a:t>
              </a:r>
              <a:r>
                <a:rPr lang="en-GB" sz="1600" b="1" kern="0" dirty="0">
                  <a:solidFill>
                    <a:schemeClr val="bg1"/>
                  </a:solidFill>
                  <a:latin typeface="Arial" panose="020B0604020202020204" pitchFamily="34" charset="0"/>
                  <a:cs typeface="Arial" panose="020B0604020202020204" pitchFamily="34" charset="0"/>
                </a:rPr>
                <a:t>108</a:t>
              </a:r>
              <a:r>
                <a:rPr lang="en-GB" sz="1600" kern="0" dirty="0">
                  <a:solidFill>
                    <a:schemeClr val="bg1"/>
                  </a:solidFill>
                  <a:latin typeface="Arial" panose="020B0604020202020204" pitchFamily="34" charset="0"/>
                  <a:cs typeface="Arial" panose="020B0604020202020204" pitchFamily="34" charset="0"/>
                </a:rPr>
                <a:t> journals, including Cell Press titles after 12 months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36" y="1928678"/>
              <a:ext cx="500644" cy="5006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516" y="1928678"/>
              <a:ext cx="537464" cy="537464"/>
            </a:xfrm>
            <a:prstGeom prst="rect">
              <a:avLst/>
            </a:prstGeom>
          </p:spPr>
        </p:pic>
      </p:grpSp>
    </p:spTree>
    <p:extLst>
      <p:ext uri="{BB962C8B-B14F-4D97-AF65-F5344CB8AC3E}">
        <p14:creationId xmlns:p14="http://schemas.microsoft.com/office/powerpoint/2010/main" val="131710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p:nvPr/>
        </p:nvSpPr>
        <p:spPr>
          <a:xfrm>
            <a:off x="1282305" y="4192839"/>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New Features</a:t>
            </a:r>
          </a:p>
        </p:txBody>
      </p:sp>
      <p:sp>
        <p:nvSpPr>
          <p:cNvPr id="5" name="Rounded Rectangle 12"/>
          <p:cNvSpPr/>
          <p:nvPr/>
        </p:nvSpPr>
        <p:spPr>
          <a:xfrm>
            <a:off x="1282305" y="1846491"/>
            <a:ext cx="4850138"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History of Elsevier</a:t>
            </a:r>
          </a:p>
        </p:txBody>
      </p:sp>
      <p:sp>
        <p:nvSpPr>
          <p:cNvPr id="6" name="Rounded Rectangle 13"/>
          <p:cNvSpPr/>
          <p:nvPr/>
        </p:nvSpPr>
        <p:spPr>
          <a:xfrm>
            <a:off x="1282305" y="3417395"/>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Search T</a:t>
            </a:r>
            <a:r>
              <a:rPr lang="en-US" altLang="zh-CN" sz="3200" b="1" dirty="0" err="1">
                <a:solidFill>
                  <a:schemeClr val="bg2">
                    <a:lumMod val="60000"/>
                    <a:lumOff val="40000"/>
                  </a:schemeClr>
                </a:solidFill>
                <a:latin typeface="Arial" charset="0"/>
                <a:ea typeface="Arial" charset="0"/>
                <a:cs typeface="Arial" charset="0"/>
              </a:rPr>
              <a:t>ips</a:t>
            </a:r>
            <a:endParaRPr lang="en-GB" sz="3200" b="1" dirty="0">
              <a:solidFill>
                <a:schemeClr val="bg2">
                  <a:lumMod val="60000"/>
                  <a:lumOff val="40000"/>
                </a:schemeClr>
              </a:solidFill>
              <a:latin typeface="Arial" charset="0"/>
              <a:ea typeface="Arial" charset="0"/>
              <a:cs typeface="Arial" charset="0"/>
            </a:endParaRPr>
          </a:p>
        </p:txBody>
      </p:sp>
      <p:sp>
        <p:nvSpPr>
          <p:cNvPr id="7" name="Rounded Rectangle 14"/>
          <p:cNvSpPr/>
          <p:nvPr/>
        </p:nvSpPr>
        <p:spPr>
          <a:xfrm>
            <a:off x="1282305" y="2641951"/>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ScienceDirect</a:t>
            </a:r>
          </a:p>
        </p:txBody>
      </p:sp>
      <p:sp>
        <p:nvSpPr>
          <p:cNvPr id="8" name="Rectangle 7"/>
          <p:cNvSpPr/>
          <p:nvPr/>
        </p:nvSpPr>
        <p:spPr>
          <a:xfrm>
            <a:off x="0" y="1958009"/>
            <a:ext cx="1143000" cy="268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758896"/>
            <a:ext cx="1143000" cy="268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524662"/>
            <a:ext cx="1143000" cy="2683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277253"/>
            <a:ext cx="1143000" cy="2683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6867937" y="371960"/>
            <a:ext cx="5324061" cy="6486040"/>
          </a:xfrm>
          <a:prstGeom prst="rect">
            <a:avLst/>
          </a:prstGeom>
        </p:spPr>
      </p:pic>
      <p:sp>
        <p:nvSpPr>
          <p:cNvPr id="12" name="Rounded Rectangle 11"/>
          <p:cNvSpPr/>
          <p:nvPr/>
        </p:nvSpPr>
        <p:spPr>
          <a:xfrm>
            <a:off x="1282305" y="4968283"/>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tx1"/>
                </a:solidFill>
                <a:latin typeface="Arial" charset="0"/>
                <a:ea typeface="Arial" charset="0"/>
                <a:cs typeface="Arial" charset="0"/>
              </a:rPr>
              <a:t>Q &amp; A</a:t>
            </a:r>
          </a:p>
        </p:txBody>
      </p:sp>
      <p:sp>
        <p:nvSpPr>
          <p:cNvPr id="14" name="Rectangle 13"/>
          <p:cNvSpPr/>
          <p:nvPr/>
        </p:nvSpPr>
        <p:spPr>
          <a:xfrm>
            <a:off x="0" y="5052697"/>
            <a:ext cx="1143000" cy="268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20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985818"/>
            <a:ext cx="12192000" cy="49045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70161" y="1182972"/>
            <a:ext cx="11642413" cy="5329880"/>
            <a:chOff x="549587" y="1182972"/>
            <a:chExt cx="11642413" cy="532988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4185" y="1182972"/>
              <a:ext cx="7106507" cy="5329880"/>
            </a:xfrm>
            <a:prstGeom prst="rect">
              <a:avLst/>
            </a:prstGeom>
          </p:spPr>
        </p:pic>
        <p:sp>
          <p:nvSpPr>
            <p:cNvPr id="8" name="TextBox 7"/>
            <p:cNvSpPr txBox="1"/>
            <p:nvPr/>
          </p:nvSpPr>
          <p:spPr>
            <a:xfrm>
              <a:off x="549587" y="5329110"/>
              <a:ext cx="3801639" cy="523220"/>
            </a:xfrm>
            <a:prstGeom prst="rect">
              <a:avLst/>
            </a:prstGeom>
            <a:noFill/>
          </p:spPr>
          <p:txBody>
            <a:bodyPr wrap="square" rtlCol="0">
              <a:spAutoFit/>
            </a:bodyPr>
            <a:lstStyle/>
            <a:p>
              <a:pPr algn="r"/>
              <a:r>
                <a:rPr lang="en-US" sz="1400" b="1" dirty="0">
                  <a:latin typeface="Arial" charset="0"/>
                  <a:ea typeface="Arial" charset="0"/>
                  <a:cs typeface="Arial" charset="0"/>
                </a:rPr>
                <a:t>Facebook </a:t>
              </a:r>
            </a:p>
            <a:p>
              <a:pPr algn="r"/>
              <a:r>
                <a:rPr lang="en-US" sz="1400" dirty="0">
                  <a:latin typeface="Arial" charset="0"/>
                  <a:ea typeface="Arial" charset="0"/>
                  <a:cs typeface="Arial" charset="0"/>
                </a:rPr>
                <a:t>/</a:t>
              </a:r>
              <a:r>
                <a:rPr lang="en-US" sz="1400" dirty="0" err="1">
                  <a:latin typeface="Arial" charset="0"/>
                  <a:ea typeface="Arial" charset="0"/>
                  <a:cs typeface="Arial" charset="0"/>
                </a:rPr>
                <a:t>Elsevier.ScienceDirect</a:t>
              </a:r>
              <a:endParaRPr lang="en-US" sz="1400" dirty="0">
                <a:latin typeface="Arial" charset="0"/>
                <a:ea typeface="Arial" charset="0"/>
                <a:cs typeface="Arial" charset="0"/>
              </a:endParaRPr>
            </a:p>
          </p:txBody>
        </p:sp>
        <p:sp>
          <p:nvSpPr>
            <p:cNvPr id="9" name="TextBox 8"/>
            <p:cNvSpPr txBox="1"/>
            <p:nvPr/>
          </p:nvSpPr>
          <p:spPr>
            <a:xfrm>
              <a:off x="8394263" y="5334352"/>
              <a:ext cx="3797737" cy="523220"/>
            </a:xfrm>
            <a:prstGeom prst="rect">
              <a:avLst/>
            </a:prstGeom>
            <a:noFill/>
          </p:spPr>
          <p:txBody>
            <a:bodyPr wrap="square" rtlCol="0">
              <a:spAutoFit/>
            </a:bodyPr>
            <a:lstStyle/>
            <a:p>
              <a:r>
                <a:rPr lang="en-US" sz="1400" b="1" dirty="0">
                  <a:latin typeface="Arial" charset="0"/>
                  <a:ea typeface="Arial" charset="0"/>
                  <a:cs typeface="Arial" charset="0"/>
                </a:rPr>
                <a:t>Twitter </a:t>
              </a:r>
            </a:p>
            <a:p>
              <a:r>
                <a:rPr lang="en-US" sz="1400" dirty="0">
                  <a:latin typeface="Arial" charset="0"/>
                  <a:ea typeface="Arial" charset="0"/>
                  <a:cs typeface="Arial" charset="0"/>
                </a:rPr>
                <a:t>@</a:t>
              </a:r>
              <a:r>
                <a:rPr lang="en-US" sz="1400" dirty="0" err="1">
                  <a:latin typeface="Arial" charset="0"/>
                  <a:ea typeface="Arial" charset="0"/>
                  <a:cs typeface="Arial" charset="0"/>
                </a:rPr>
                <a:t>ScienceDirect</a:t>
              </a:r>
              <a:endParaRPr lang="en-US" sz="1400" dirty="0">
                <a:latin typeface="Arial" charset="0"/>
                <a:ea typeface="Arial" charset="0"/>
                <a:cs typeface="Arial"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457" y="4153810"/>
              <a:ext cx="1032593" cy="10325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372" y="4153810"/>
              <a:ext cx="1271667" cy="1032593"/>
            </a:xfrm>
            <a:prstGeom prst="rect">
              <a:avLst/>
            </a:prstGeom>
          </p:spPr>
        </p:pic>
      </p:grpSp>
      <p:sp>
        <p:nvSpPr>
          <p:cNvPr id="12" name="Title 2"/>
          <p:cNvSpPr txBox="1">
            <a:spLocks/>
          </p:cNvSpPr>
          <p:nvPr/>
        </p:nvSpPr>
        <p:spPr>
          <a:xfrm>
            <a:off x="251792" y="743177"/>
            <a:ext cx="10984425" cy="418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en-US" sz="2400" b="1" dirty="0">
                <a:solidFill>
                  <a:schemeClr val="accent4"/>
                </a:solidFill>
              </a:rPr>
              <a:t>T</a:t>
            </a:r>
            <a:r>
              <a:rPr lang="en-US" altLang="zh-CN" sz="2400" b="1" dirty="0">
                <a:solidFill>
                  <a:schemeClr val="accent4"/>
                </a:solidFill>
              </a:rPr>
              <a:t>hank you &amp; </a:t>
            </a:r>
            <a:r>
              <a:rPr lang="en-US" sz="2400" b="1" dirty="0">
                <a:solidFill>
                  <a:schemeClr val="accent4"/>
                </a:solidFill>
              </a:rPr>
              <a:t>Let’s Stay in Touch !</a:t>
            </a:r>
          </a:p>
        </p:txBody>
      </p:sp>
    </p:spTree>
    <p:extLst>
      <p:ext uri="{BB962C8B-B14F-4D97-AF65-F5344CB8AC3E}">
        <p14:creationId xmlns:p14="http://schemas.microsoft.com/office/powerpoint/2010/main" val="20793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59" t="11540" r="1127"/>
          <a:stretch/>
        </p:blipFill>
        <p:spPr>
          <a:xfrm>
            <a:off x="553623" y="1471389"/>
            <a:ext cx="11092039" cy="4886670"/>
          </a:xfrm>
          <a:prstGeom prst="rect">
            <a:avLst/>
          </a:prstGeom>
        </p:spPr>
      </p:pic>
      <p:sp>
        <p:nvSpPr>
          <p:cNvPr id="6" name="Title 3"/>
          <p:cNvSpPr txBox="1">
            <a:spLocks/>
          </p:cNvSpPr>
          <p:nvPr/>
        </p:nvSpPr>
        <p:spPr>
          <a:xfrm>
            <a:off x="243069" y="440059"/>
            <a:ext cx="4022311" cy="837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nl-NL" sz="2400" b="1" dirty="0">
                <a:solidFill>
                  <a:schemeClr val="accent4"/>
                </a:solidFill>
              </a:rPr>
              <a:t>History of Elsevier</a:t>
            </a:r>
          </a:p>
        </p:txBody>
      </p:sp>
      <p:sp>
        <p:nvSpPr>
          <p:cNvPr id="8" name="Rectangle 7">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1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32673" y="3347309"/>
            <a:ext cx="9580100" cy="3272320"/>
          </a:xfrm>
          <a:prstGeom prst="rect">
            <a:avLst/>
          </a:prstGeom>
        </p:spPr>
      </p:pic>
      <p:sp>
        <p:nvSpPr>
          <p:cNvPr id="2" name="Title 3"/>
          <p:cNvSpPr txBox="1">
            <a:spLocks/>
          </p:cNvSpPr>
          <p:nvPr/>
        </p:nvSpPr>
        <p:spPr>
          <a:xfrm>
            <a:off x="243069" y="440059"/>
            <a:ext cx="4022311" cy="837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r>
              <a:rPr lang="nl-NL" sz="2400" b="1" dirty="0">
                <a:solidFill>
                  <a:schemeClr val="accent4"/>
                </a:solidFill>
              </a:rPr>
              <a:t>History of Elsevier</a:t>
            </a:r>
          </a:p>
        </p:txBody>
      </p:sp>
      <p:sp>
        <p:nvSpPr>
          <p:cNvPr id="3" name="Rectangle 2">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r="7215"/>
          <a:stretch/>
        </p:blipFill>
        <p:spPr>
          <a:xfrm>
            <a:off x="1206487" y="1446380"/>
            <a:ext cx="9792218" cy="1844655"/>
          </a:xfrm>
          <a:prstGeom prst="rect">
            <a:avLst/>
          </a:prstGeom>
        </p:spPr>
      </p:pic>
    </p:spTree>
    <p:extLst>
      <p:ext uri="{BB962C8B-B14F-4D97-AF65-F5344CB8AC3E}">
        <p14:creationId xmlns:p14="http://schemas.microsoft.com/office/powerpoint/2010/main" val="306325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p:nvPr/>
        </p:nvSpPr>
        <p:spPr>
          <a:xfrm>
            <a:off x="1282305" y="4192839"/>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New Features</a:t>
            </a:r>
          </a:p>
        </p:txBody>
      </p:sp>
      <p:sp>
        <p:nvSpPr>
          <p:cNvPr id="5" name="Rounded Rectangle 12"/>
          <p:cNvSpPr/>
          <p:nvPr/>
        </p:nvSpPr>
        <p:spPr>
          <a:xfrm>
            <a:off x="1282305" y="1846491"/>
            <a:ext cx="4850138"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History of Elsevier</a:t>
            </a:r>
          </a:p>
        </p:txBody>
      </p:sp>
      <p:sp>
        <p:nvSpPr>
          <p:cNvPr id="6" name="Rounded Rectangle 13"/>
          <p:cNvSpPr/>
          <p:nvPr/>
        </p:nvSpPr>
        <p:spPr>
          <a:xfrm>
            <a:off x="1282305" y="3417395"/>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bg2">
                    <a:lumMod val="60000"/>
                    <a:lumOff val="40000"/>
                  </a:schemeClr>
                </a:solidFill>
                <a:latin typeface="Arial" charset="0"/>
                <a:ea typeface="Arial" charset="0"/>
                <a:cs typeface="Arial" charset="0"/>
              </a:rPr>
              <a:t>Search T</a:t>
            </a:r>
            <a:r>
              <a:rPr lang="en-US" altLang="zh-CN" sz="3200" b="1" dirty="0" err="1">
                <a:solidFill>
                  <a:schemeClr val="bg2">
                    <a:lumMod val="60000"/>
                    <a:lumOff val="40000"/>
                  </a:schemeClr>
                </a:solidFill>
                <a:latin typeface="Arial" charset="0"/>
                <a:ea typeface="Arial" charset="0"/>
                <a:cs typeface="Arial" charset="0"/>
              </a:rPr>
              <a:t>ips</a:t>
            </a:r>
            <a:endParaRPr lang="en-GB" sz="3200" b="1" dirty="0">
              <a:solidFill>
                <a:schemeClr val="bg2">
                  <a:lumMod val="60000"/>
                  <a:lumOff val="40000"/>
                </a:schemeClr>
              </a:solidFill>
              <a:latin typeface="Arial" charset="0"/>
              <a:ea typeface="Arial" charset="0"/>
              <a:cs typeface="Arial" charset="0"/>
            </a:endParaRPr>
          </a:p>
        </p:txBody>
      </p:sp>
      <p:sp>
        <p:nvSpPr>
          <p:cNvPr id="7" name="Rounded Rectangle 14"/>
          <p:cNvSpPr/>
          <p:nvPr/>
        </p:nvSpPr>
        <p:spPr>
          <a:xfrm>
            <a:off x="1282305" y="2641951"/>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GB" sz="3200" b="1" dirty="0">
                <a:solidFill>
                  <a:schemeClr val="tx1"/>
                </a:solidFill>
                <a:latin typeface="Arial" charset="0"/>
                <a:ea typeface="Arial" charset="0"/>
                <a:cs typeface="Arial" charset="0"/>
              </a:rPr>
              <a:t>ScienceDirect</a:t>
            </a:r>
          </a:p>
        </p:txBody>
      </p:sp>
      <p:sp>
        <p:nvSpPr>
          <p:cNvPr id="8" name="Rectangle 7"/>
          <p:cNvSpPr/>
          <p:nvPr/>
        </p:nvSpPr>
        <p:spPr>
          <a:xfrm>
            <a:off x="0" y="1958009"/>
            <a:ext cx="1143000" cy="268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758896"/>
            <a:ext cx="1143000" cy="268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524662"/>
            <a:ext cx="1143000" cy="2683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4277253"/>
            <a:ext cx="1143000" cy="2683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6867937" y="371960"/>
            <a:ext cx="5324061" cy="6486040"/>
          </a:xfrm>
          <a:prstGeom prst="rect">
            <a:avLst/>
          </a:prstGeom>
        </p:spPr>
      </p:pic>
      <p:sp>
        <p:nvSpPr>
          <p:cNvPr id="12" name="Rounded Rectangle 11"/>
          <p:cNvSpPr/>
          <p:nvPr/>
        </p:nvSpPr>
        <p:spPr>
          <a:xfrm>
            <a:off x="1282305" y="4968283"/>
            <a:ext cx="4850138"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440" lvl="1" eaLnBrk="0" hangingPunct="0">
              <a:spcBef>
                <a:spcPct val="20000"/>
              </a:spcBef>
              <a:buClr>
                <a:schemeClr val="accent1"/>
              </a:buClr>
            </a:pPr>
            <a:r>
              <a:rPr lang="en-US" sz="3200" b="1" dirty="0">
                <a:solidFill>
                  <a:schemeClr val="bg2">
                    <a:lumMod val="60000"/>
                    <a:lumOff val="40000"/>
                  </a:schemeClr>
                </a:solidFill>
                <a:latin typeface="Arial" charset="0"/>
                <a:ea typeface="Arial" charset="0"/>
                <a:cs typeface="Arial" charset="0"/>
              </a:rPr>
              <a:t>Q &amp; A</a:t>
            </a:r>
          </a:p>
        </p:txBody>
      </p:sp>
      <p:sp>
        <p:nvSpPr>
          <p:cNvPr id="14" name="Rectangle 13"/>
          <p:cNvSpPr/>
          <p:nvPr/>
        </p:nvSpPr>
        <p:spPr>
          <a:xfrm>
            <a:off x="0" y="5052697"/>
            <a:ext cx="1143000" cy="2683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61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069" y="440059"/>
            <a:ext cx="7684779" cy="837507"/>
          </a:xfrm>
        </p:spPr>
        <p:txBody>
          <a:bodyPr>
            <a:normAutofit/>
          </a:bodyPr>
          <a:lstStyle/>
          <a:p>
            <a:r>
              <a:rPr lang="nl-NL" sz="2400" b="1" dirty="0">
                <a:solidFill>
                  <a:schemeClr val="accent4"/>
                </a:solidFill>
              </a:rPr>
              <a:t>ScienceDirect</a:t>
            </a:r>
            <a:endParaRPr lang="en-US" sz="2400" b="1" dirty="0">
              <a:solidFill>
                <a:schemeClr val="accent4"/>
              </a:solidFill>
            </a:endParaRPr>
          </a:p>
        </p:txBody>
      </p:sp>
      <p:grpSp>
        <p:nvGrpSpPr>
          <p:cNvPr id="34" name="Group 33"/>
          <p:cNvGrpSpPr/>
          <p:nvPr/>
        </p:nvGrpSpPr>
        <p:grpSpPr>
          <a:xfrm>
            <a:off x="6984823" y="2387461"/>
            <a:ext cx="4870173" cy="3410810"/>
            <a:chOff x="6984823" y="2387461"/>
            <a:chExt cx="4870173" cy="3410810"/>
          </a:xfrm>
        </p:grpSpPr>
        <p:sp>
          <p:nvSpPr>
            <p:cNvPr id="8" name="Rectangle 7"/>
            <p:cNvSpPr/>
            <p:nvPr/>
          </p:nvSpPr>
          <p:spPr>
            <a:xfrm>
              <a:off x="9181370" y="5275051"/>
              <a:ext cx="2673626" cy="523220"/>
            </a:xfrm>
            <a:prstGeom prst="rect">
              <a:avLst/>
            </a:prstGeom>
          </p:spPr>
          <p:txBody>
            <a:bodyPr wrap="square">
              <a:spAutoFit/>
            </a:bodyPr>
            <a:lstStyle/>
            <a:p>
              <a:pPr algn="r"/>
              <a:r>
                <a:rPr lang="en-GB" sz="1400" i="1" dirty="0">
                  <a:latin typeface="Arial" charset="0"/>
                  <a:ea typeface="Arial" charset="0"/>
                  <a:cs typeface="Arial" charset="0"/>
                </a:rPr>
                <a:t>—</a:t>
              </a:r>
              <a:r>
                <a:rPr lang="en-GB" sz="1400" b="1" i="1" dirty="0">
                  <a:latin typeface="Arial" charset="0"/>
                  <a:ea typeface="Arial" charset="0"/>
                  <a:cs typeface="Arial" charset="0"/>
                </a:rPr>
                <a:t>Researcher/ Staff Member </a:t>
              </a:r>
              <a:r>
                <a:rPr lang="en-GB" sz="1400" i="1" dirty="0">
                  <a:latin typeface="Arial" charset="0"/>
                  <a:ea typeface="Arial" charset="0"/>
                  <a:cs typeface="Arial" charset="0"/>
                </a:rPr>
                <a:t>Life Sciences, USA</a:t>
              </a:r>
            </a:p>
          </p:txBody>
        </p:sp>
        <p:sp>
          <p:nvSpPr>
            <p:cNvPr id="11" name="Rectangle 10"/>
            <p:cNvSpPr/>
            <p:nvPr/>
          </p:nvSpPr>
          <p:spPr>
            <a:xfrm>
              <a:off x="6984823" y="2387461"/>
              <a:ext cx="4780723" cy="2971802"/>
            </a:xfrm>
            <a:custGeom>
              <a:avLst/>
              <a:gdLst>
                <a:gd name="connsiteX0" fmla="*/ 0 w 3879839"/>
                <a:gd name="connsiteY0" fmla="*/ 0 h 2097157"/>
                <a:gd name="connsiteX1" fmla="*/ 3879839 w 3879839"/>
                <a:gd name="connsiteY1" fmla="*/ 0 h 2097157"/>
                <a:gd name="connsiteX2" fmla="*/ 3879839 w 3879839"/>
                <a:gd name="connsiteY2" fmla="*/ 2097157 h 2097157"/>
                <a:gd name="connsiteX3" fmla="*/ 0 w 3879839"/>
                <a:gd name="connsiteY3" fmla="*/ 2097157 h 2097157"/>
                <a:gd name="connsiteX4" fmla="*/ 0 w 3879839"/>
                <a:gd name="connsiteY4" fmla="*/ 0 h 2097157"/>
                <a:gd name="connsiteX0" fmla="*/ 0 w 3879839"/>
                <a:gd name="connsiteY0" fmla="*/ 0 h 2097729"/>
                <a:gd name="connsiteX1" fmla="*/ 3879839 w 3879839"/>
                <a:gd name="connsiteY1" fmla="*/ 0 h 2097729"/>
                <a:gd name="connsiteX2" fmla="*/ 3879839 w 3879839"/>
                <a:gd name="connsiteY2" fmla="*/ 2097157 h 2097729"/>
                <a:gd name="connsiteX3" fmla="*/ 1057126 w 3879839"/>
                <a:gd name="connsiteY3" fmla="*/ 2097729 h 2097729"/>
                <a:gd name="connsiteX4" fmla="*/ 0 w 3879839"/>
                <a:gd name="connsiteY4" fmla="*/ 2097157 h 2097729"/>
                <a:gd name="connsiteX5" fmla="*/ 0 w 3879839"/>
                <a:gd name="connsiteY5" fmla="*/ 0 h 2097729"/>
                <a:gd name="connsiteX0" fmla="*/ 0 w 3879839"/>
                <a:gd name="connsiteY0" fmla="*/ 0 h 2097729"/>
                <a:gd name="connsiteX1" fmla="*/ 3879839 w 3879839"/>
                <a:gd name="connsiteY1" fmla="*/ 0 h 2097729"/>
                <a:gd name="connsiteX2" fmla="*/ 3879839 w 3879839"/>
                <a:gd name="connsiteY2" fmla="*/ 2097157 h 2097729"/>
                <a:gd name="connsiteX3" fmla="*/ 1414935 w 3879839"/>
                <a:gd name="connsiteY3" fmla="*/ 2097729 h 2097729"/>
                <a:gd name="connsiteX4" fmla="*/ 1057126 w 3879839"/>
                <a:gd name="connsiteY4" fmla="*/ 2097729 h 2097729"/>
                <a:gd name="connsiteX5" fmla="*/ 0 w 3879839"/>
                <a:gd name="connsiteY5" fmla="*/ 2097157 h 2097729"/>
                <a:gd name="connsiteX6" fmla="*/ 0 w 3879839"/>
                <a:gd name="connsiteY6" fmla="*/ 0 h 2097729"/>
                <a:gd name="connsiteX0" fmla="*/ 0 w 3879839"/>
                <a:gd name="connsiteY0" fmla="*/ 0 h 2107668"/>
                <a:gd name="connsiteX1" fmla="*/ 3879839 w 3879839"/>
                <a:gd name="connsiteY1" fmla="*/ 0 h 2107668"/>
                <a:gd name="connsiteX2" fmla="*/ 3879839 w 3879839"/>
                <a:gd name="connsiteY2" fmla="*/ 2097157 h 2107668"/>
                <a:gd name="connsiteX3" fmla="*/ 1414935 w 3879839"/>
                <a:gd name="connsiteY3" fmla="*/ 2097729 h 2107668"/>
                <a:gd name="connsiteX4" fmla="*/ 1057126 w 3879839"/>
                <a:gd name="connsiteY4" fmla="*/ 2097729 h 2107668"/>
                <a:gd name="connsiteX5" fmla="*/ 669500 w 3879839"/>
                <a:gd name="connsiteY5" fmla="*/ 2107668 h 2107668"/>
                <a:gd name="connsiteX6" fmla="*/ 0 w 3879839"/>
                <a:gd name="connsiteY6" fmla="*/ 2097157 h 2107668"/>
                <a:gd name="connsiteX7" fmla="*/ 0 w 3879839"/>
                <a:gd name="connsiteY7" fmla="*/ 0 h 2107668"/>
                <a:gd name="connsiteX0" fmla="*/ 0 w 3879839"/>
                <a:gd name="connsiteY0" fmla="*/ 0 h 2505233"/>
                <a:gd name="connsiteX1" fmla="*/ 3879839 w 3879839"/>
                <a:gd name="connsiteY1" fmla="*/ 0 h 2505233"/>
                <a:gd name="connsiteX2" fmla="*/ 3879839 w 3879839"/>
                <a:gd name="connsiteY2" fmla="*/ 2097157 h 2505233"/>
                <a:gd name="connsiteX3" fmla="*/ 1414935 w 3879839"/>
                <a:gd name="connsiteY3" fmla="*/ 2097729 h 2505233"/>
                <a:gd name="connsiteX4" fmla="*/ 1434813 w 3879839"/>
                <a:gd name="connsiteY4" fmla="*/ 2505233 h 2505233"/>
                <a:gd name="connsiteX5" fmla="*/ 669500 w 3879839"/>
                <a:gd name="connsiteY5" fmla="*/ 2107668 h 2505233"/>
                <a:gd name="connsiteX6" fmla="*/ 0 w 3879839"/>
                <a:gd name="connsiteY6" fmla="*/ 2097157 h 2505233"/>
                <a:gd name="connsiteX7" fmla="*/ 0 w 3879839"/>
                <a:gd name="connsiteY7" fmla="*/ 0 h 2505233"/>
                <a:gd name="connsiteX0" fmla="*/ 0 w 3879839"/>
                <a:gd name="connsiteY0" fmla="*/ 0 h 2513640"/>
                <a:gd name="connsiteX1" fmla="*/ 3879839 w 3879839"/>
                <a:gd name="connsiteY1" fmla="*/ 0 h 2513640"/>
                <a:gd name="connsiteX2" fmla="*/ 3879839 w 3879839"/>
                <a:gd name="connsiteY2" fmla="*/ 2097157 h 2513640"/>
                <a:gd name="connsiteX3" fmla="*/ 1414935 w 3879839"/>
                <a:gd name="connsiteY3" fmla="*/ 2097729 h 2513640"/>
                <a:gd name="connsiteX4" fmla="*/ 1418680 w 3879839"/>
                <a:gd name="connsiteY4" fmla="*/ 2513640 h 2513640"/>
                <a:gd name="connsiteX5" fmla="*/ 669500 w 3879839"/>
                <a:gd name="connsiteY5" fmla="*/ 2107668 h 2513640"/>
                <a:gd name="connsiteX6" fmla="*/ 0 w 3879839"/>
                <a:gd name="connsiteY6" fmla="*/ 2097157 h 2513640"/>
                <a:gd name="connsiteX7" fmla="*/ 0 w 3879839"/>
                <a:gd name="connsiteY7" fmla="*/ 0 h 251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839" h="2513640">
                  <a:moveTo>
                    <a:pt x="0" y="0"/>
                  </a:moveTo>
                  <a:lnTo>
                    <a:pt x="3879839" y="0"/>
                  </a:lnTo>
                  <a:lnTo>
                    <a:pt x="3879839" y="2097157"/>
                  </a:lnTo>
                  <a:lnTo>
                    <a:pt x="1414935" y="2097729"/>
                  </a:lnTo>
                  <a:cubicBezTo>
                    <a:pt x="1416183" y="2236366"/>
                    <a:pt x="1417432" y="2375003"/>
                    <a:pt x="1418680" y="2513640"/>
                  </a:cubicBezTo>
                  <a:lnTo>
                    <a:pt x="669500" y="2107668"/>
                  </a:lnTo>
                  <a:lnTo>
                    <a:pt x="0" y="2097157"/>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00170" y="2637414"/>
              <a:ext cx="4350027" cy="1914627"/>
            </a:xfrm>
            <a:prstGeom prst="rect">
              <a:avLst/>
            </a:prstGeom>
          </p:spPr>
          <p:txBody>
            <a:bodyPr wrap="square">
              <a:spAutoFit/>
            </a:bodyPr>
            <a:lstStyle/>
            <a:p>
              <a:pPr marL="58738" indent="-52388">
                <a:lnSpc>
                  <a:spcPts val="2360"/>
                </a:lnSpc>
                <a:tabLst>
                  <a:tab pos="447675" algn="l"/>
                </a:tabLst>
              </a:pPr>
              <a:r>
                <a:rPr lang="en-GB" i="1" dirty="0">
                  <a:solidFill>
                    <a:schemeClr val="bg1"/>
                  </a:solidFill>
                  <a:latin typeface="Arial" charset="0"/>
                  <a:ea typeface="Arial" charset="0"/>
                  <a:cs typeface="Arial" charset="0"/>
                </a:rPr>
                <a:t>“</a:t>
              </a:r>
              <a:r>
                <a:rPr lang="en-GB" i="1" dirty="0" err="1">
                  <a:solidFill>
                    <a:schemeClr val="bg1"/>
                  </a:solidFill>
                  <a:latin typeface="Arial" charset="0"/>
                  <a:ea typeface="Arial" charset="0"/>
                  <a:cs typeface="Arial" charset="0"/>
                </a:rPr>
                <a:t>ScienceDirect</a:t>
              </a:r>
              <a:r>
                <a:rPr lang="en-GB" i="1" dirty="0">
                  <a:solidFill>
                    <a:schemeClr val="bg1"/>
                  </a:solidFill>
                  <a:latin typeface="Arial" charset="0"/>
                  <a:ea typeface="Arial" charset="0"/>
                  <a:cs typeface="Arial" charset="0"/>
                </a:rPr>
                <a:t> offers an easy to operate </a:t>
              </a:r>
              <a:br>
                <a:rPr lang="en-GB" i="1" dirty="0">
                  <a:solidFill>
                    <a:schemeClr val="bg1"/>
                  </a:solidFill>
                  <a:latin typeface="Arial" charset="0"/>
                  <a:ea typeface="Arial" charset="0"/>
                  <a:cs typeface="Arial" charset="0"/>
                </a:rPr>
              </a:br>
              <a:r>
                <a:rPr lang="en-GB" i="1" dirty="0">
                  <a:solidFill>
                    <a:schemeClr val="bg1"/>
                  </a:solidFill>
                  <a:latin typeface="Arial" charset="0"/>
                  <a:ea typeface="Arial" charset="0"/>
                  <a:cs typeface="Arial" charset="0"/>
                </a:rPr>
                <a:t>platform that provides convenient access to a broad spectrum of interesting and useful research publications that I may have never considered exploring.”</a:t>
              </a:r>
            </a:p>
          </p:txBody>
        </p:sp>
      </p:grpSp>
      <p:sp>
        <p:nvSpPr>
          <p:cNvPr id="13" name="Rectangle 12">
            <a:extLst>
              <a:ext uri="{FF2B5EF4-FFF2-40B4-BE49-F238E27FC236}">
                <a16:creationId xmlns:a16="http://schemas.microsoft.com/office/drawing/2014/main" id="{87169E0D-5F71-1148-9840-28E844CB15D9}"/>
              </a:ext>
            </a:extLst>
          </p:cNvPr>
          <p:cNvSpPr/>
          <p:nvPr/>
        </p:nvSpPr>
        <p:spPr>
          <a:xfrm rot="16200000" flipV="1">
            <a:off x="-244155" y="809398"/>
            <a:ext cx="617516" cy="12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grpSp>
        <p:nvGrpSpPr>
          <p:cNvPr id="33" name="Group 32"/>
          <p:cNvGrpSpPr/>
          <p:nvPr/>
        </p:nvGrpSpPr>
        <p:grpSpPr>
          <a:xfrm>
            <a:off x="262947" y="1466410"/>
            <a:ext cx="6296027" cy="5004412"/>
            <a:chOff x="262947" y="1466410"/>
            <a:chExt cx="6296027" cy="5004412"/>
          </a:xfrm>
        </p:grpSpPr>
        <p:sp>
          <p:nvSpPr>
            <p:cNvPr id="23" name="Rectangle 22"/>
            <p:cNvSpPr/>
            <p:nvPr/>
          </p:nvSpPr>
          <p:spPr>
            <a:xfrm>
              <a:off x="363978" y="5275051"/>
              <a:ext cx="6194996" cy="11957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3978" y="2387461"/>
              <a:ext cx="1871521" cy="2798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61682" y="2387461"/>
              <a:ext cx="2226517" cy="2798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68955" y="2387461"/>
              <a:ext cx="1890019" cy="27984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2947" y="1466410"/>
              <a:ext cx="6157731" cy="646331"/>
            </a:xfrm>
            <a:prstGeom prst="rect">
              <a:avLst/>
            </a:prstGeom>
            <a:noFill/>
          </p:spPr>
          <p:txBody>
            <a:bodyPr wrap="square" rtlCol="0">
              <a:spAutoFit/>
            </a:bodyPr>
            <a:lstStyle/>
            <a:p>
              <a:r>
                <a:rPr lang="en-US" dirty="0">
                  <a:latin typeface="Arial" charset="0"/>
                  <a:ea typeface="Arial" charset="0"/>
                  <a:cs typeface="Arial" charset="0"/>
                </a:rPr>
                <a:t>A ScienceDirect subscription gives you and your patrons access to over:</a:t>
              </a:r>
            </a:p>
          </p:txBody>
        </p:sp>
        <p:sp>
          <p:nvSpPr>
            <p:cNvPr id="12" name="Rectangle 11"/>
            <p:cNvSpPr/>
            <p:nvPr/>
          </p:nvSpPr>
          <p:spPr>
            <a:xfrm>
              <a:off x="377293" y="3594728"/>
              <a:ext cx="1835478" cy="646331"/>
            </a:xfrm>
            <a:prstGeom prst="rect">
              <a:avLst/>
            </a:prstGeom>
          </p:spPr>
          <p:txBody>
            <a:bodyPr wrap="square">
              <a:spAutoFit/>
            </a:bodyPr>
            <a:lstStyle/>
            <a:p>
              <a:pPr algn="ctr"/>
              <a:r>
                <a:rPr lang="en-GB" b="1" dirty="0">
                  <a:solidFill>
                    <a:schemeClr val="tx2"/>
                  </a:solidFill>
                  <a:latin typeface="Arial" charset="0"/>
                  <a:ea typeface="Arial" charset="0"/>
                  <a:cs typeface="Arial" charset="0"/>
                </a:rPr>
                <a:t>15 million </a:t>
              </a:r>
              <a:r>
                <a:rPr lang="en-GB" dirty="0">
                  <a:latin typeface="Arial" charset="0"/>
                  <a:ea typeface="Arial" charset="0"/>
                  <a:cs typeface="Arial" charset="0"/>
                </a:rPr>
                <a:t>publications</a:t>
              </a:r>
            </a:p>
          </p:txBody>
        </p:sp>
        <p:sp>
          <p:nvSpPr>
            <p:cNvPr id="16" name="Rectangle 15"/>
            <p:cNvSpPr/>
            <p:nvPr/>
          </p:nvSpPr>
          <p:spPr>
            <a:xfrm>
              <a:off x="2357651" y="5549770"/>
              <a:ext cx="2811154" cy="646331"/>
            </a:xfrm>
            <a:prstGeom prst="rect">
              <a:avLst/>
            </a:prstGeom>
          </p:spPr>
          <p:txBody>
            <a:bodyPr wrap="square">
              <a:spAutoFit/>
            </a:bodyPr>
            <a:lstStyle/>
            <a:p>
              <a:pPr algn="ctr"/>
              <a:r>
                <a:rPr lang="en-GB" dirty="0">
                  <a:latin typeface="Arial" charset="0"/>
                  <a:ea typeface="Arial" charset="0"/>
                  <a:cs typeface="Arial" charset="0"/>
                </a:rPr>
                <a:t>Digital archives reaching back as far as </a:t>
              </a:r>
              <a:r>
                <a:rPr lang="en-GB" b="1" dirty="0">
                  <a:solidFill>
                    <a:schemeClr val="tx2"/>
                  </a:solidFill>
                  <a:latin typeface="Arial" charset="0"/>
                  <a:ea typeface="Arial" charset="0"/>
                  <a:cs typeface="Arial" charset="0"/>
                </a:rPr>
                <a:t>1823</a:t>
              </a:r>
            </a:p>
          </p:txBody>
        </p:sp>
        <p:sp>
          <p:nvSpPr>
            <p:cNvPr id="17" name="Rectangle 16"/>
            <p:cNvSpPr/>
            <p:nvPr/>
          </p:nvSpPr>
          <p:spPr>
            <a:xfrm>
              <a:off x="4691668" y="3594728"/>
              <a:ext cx="1844592" cy="923330"/>
            </a:xfrm>
            <a:prstGeom prst="rect">
              <a:avLst/>
            </a:prstGeom>
          </p:spPr>
          <p:txBody>
            <a:bodyPr wrap="square">
              <a:spAutoFit/>
            </a:bodyPr>
            <a:lstStyle/>
            <a:p>
              <a:pPr algn="ctr"/>
              <a:r>
                <a:rPr lang="en-GB" b="1" dirty="0">
                  <a:solidFill>
                    <a:schemeClr val="tx2"/>
                  </a:solidFill>
                  <a:latin typeface="Arial" charset="0"/>
                  <a:ea typeface="Arial" charset="0"/>
                  <a:cs typeface="Arial" charset="0"/>
                </a:rPr>
                <a:t>37,000</a:t>
              </a:r>
              <a:r>
                <a:rPr lang="en-GB" dirty="0">
                  <a:latin typeface="Arial" charset="0"/>
                  <a:ea typeface="Arial" charset="0"/>
                  <a:cs typeface="Arial" charset="0"/>
                </a:rPr>
                <a:t> </a:t>
              </a:r>
              <a:br>
                <a:rPr lang="en-GB" dirty="0">
                  <a:latin typeface="Arial" charset="0"/>
                  <a:ea typeface="Arial" charset="0"/>
                  <a:cs typeface="Arial" charset="0"/>
                </a:rPr>
              </a:br>
              <a:r>
                <a:rPr lang="en-GB" dirty="0">
                  <a:latin typeface="Arial" charset="0"/>
                  <a:ea typeface="Arial" charset="0"/>
                  <a:cs typeface="Arial" charset="0"/>
                </a:rPr>
                <a:t>books including reference works</a:t>
              </a:r>
            </a:p>
          </p:txBody>
        </p:sp>
        <p:sp>
          <p:nvSpPr>
            <p:cNvPr id="18" name="Rectangle 17"/>
            <p:cNvSpPr/>
            <p:nvPr/>
          </p:nvSpPr>
          <p:spPr>
            <a:xfrm>
              <a:off x="2423023" y="3594728"/>
              <a:ext cx="2103834" cy="1477328"/>
            </a:xfrm>
            <a:prstGeom prst="rect">
              <a:avLst/>
            </a:prstGeom>
          </p:spPr>
          <p:txBody>
            <a:bodyPr wrap="square">
              <a:spAutoFit/>
            </a:bodyPr>
            <a:lstStyle/>
            <a:p>
              <a:pPr algn="ctr"/>
              <a:r>
                <a:rPr lang="en-GB" b="1" dirty="0">
                  <a:solidFill>
                    <a:schemeClr val="tx2"/>
                  </a:solidFill>
                  <a:latin typeface="Arial" charset="0"/>
                  <a:ea typeface="Arial" charset="0"/>
                  <a:cs typeface="Arial" charset="0"/>
                </a:rPr>
                <a:t>3,800</a:t>
              </a:r>
              <a:r>
                <a:rPr lang="en-GB" dirty="0">
                  <a:solidFill>
                    <a:schemeClr val="tx2"/>
                  </a:solidFill>
                  <a:latin typeface="Arial" charset="0"/>
                  <a:ea typeface="Arial" charset="0"/>
                  <a:cs typeface="Arial" charset="0"/>
                </a:rPr>
                <a:t> </a:t>
              </a:r>
              <a:br>
                <a:rPr lang="en-GB" dirty="0">
                  <a:solidFill>
                    <a:schemeClr val="tx2"/>
                  </a:solidFill>
                  <a:latin typeface="Arial" charset="0"/>
                  <a:ea typeface="Arial" charset="0"/>
                  <a:cs typeface="Arial" charset="0"/>
                </a:rPr>
              </a:br>
              <a:r>
                <a:rPr lang="en-GB" dirty="0">
                  <a:latin typeface="Arial" charset="0"/>
                  <a:ea typeface="Arial" charset="0"/>
                  <a:cs typeface="Arial" charset="0"/>
                </a:rPr>
                <a:t>journals &amp; serials, representing more than </a:t>
              </a:r>
              <a:r>
                <a:rPr lang="en-GB" b="1" dirty="0">
                  <a:solidFill>
                    <a:schemeClr val="tx2"/>
                  </a:solidFill>
                  <a:latin typeface="Arial" charset="0"/>
                  <a:ea typeface="Arial" charset="0"/>
                  <a:cs typeface="Arial" charset="0"/>
                </a:rPr>
                <a:t>612,000</a:t>
              </a:r>
              <a:r>
                <a:rPr lang="en-GB" dirty="0">
                  <a:latin typeface="Arial" charset="0"/>
                  <a:ea typeface="Arial" charset="0"/>
                  <a:cs typeface="Arial" charset="0"/>
                </a:rPr>
                <a:t> issues</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898" y="5397640"/>
              <a:ext cx="853133" cy="853133"/>
            </a:xfrm>
            <a:prstGeom prst="rect">
              <a:avLst/>
            </a:prstGeom>
          </p:spPr>
        </p:pic>
        <p:pic>
          <p:nvPicPr>
            <p:cNvPr id="30" name="Picture 29"/>
            <p:cNvPicPr>
              <a:picLocks noChangeAspect="1"/>
            </p:cNvPicPr>
            <p:nvPr/>
          </p:nvPicPr>
          <p:blipFill>
            <a:blip r:embed="rId3"/>
            <a:stretch>
              <a:fillRect/>
            </a:stretch>
          </p:blipFill>
          <p:spPr>
            <a:xfrm>
              <a:off x="1003349" y="2743572"/>
              <a:ext cx="749300" cy="762000"/>
            </a:xfrm>
            <a:prstGeom prst="rect">
              <a:avLst/>
            </a:prstGeom>
          </p:spPr>
        </p:pic>
        <p:pic>
          <p:nvPicPr>
            <p:cNvPr id="31" name="Picture 30"/>
            <p:cNvPicPr>
              <a:picLocks noChangeAspect="1"/>
            </p:cNvPicPr>
            <p:nvPr/>
          </p:nvPicPr>
          <p:blipFill>
            <a:blip r:embed="rId4"/>
            <a:stretch>
              <a:fillRect/>
            </a:stretch>
          </p:blipFill>
          <p:spPr>
            <a:xfrm>
              <a:off x="3185369" y="2733468"/>
              <a:ext cx="584200" cy="723900"/>
            </a:xfrm>
            <a:prstGeom prst="rect">
              <a:avLst/>
            </a:prstGeom>
          </p:spPr>
        </p:pic>
        <p:pic>
          <p:nvPicPr>
            <p:cNvPr id="32" name="Picture 31"/>
            <p:cNvPicPr>
              <a:picLocks noChangeAspect="1"/>
            </p:cNvPicPr>
            <p:nvPr/>
          </p:nvPicPr>
          <p:blipFill>
            <a:blip r:embed="rId5"/>
            <a:stretch>
              <a:fillRect/>
            </a:stretch>
          </p:blipFill>
          <p:spPr>
            <a:xfrm>
              <a:off x="5207564" y="2718172"/>
              <a:ext cx="812800" cy="812800"/>
            </a:xfrm>
            <a:prstGeom prst="rect">
              <a:avLst/>
            </a:prstGeom>
          </p:spPr>
        </p:pic>
      </p:grpSp>
    </p:spTree>
    <p:extLst>
      <p:ext uri="{BB962C8B-B14F-4D97-AF65-F5344CB8AC3E}">
        <p14:creationId xmlns:p14="http://schemas.microsoft.com/office/powerpoint/2010/main" val="112923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52870" y="817721"/>
            <a:ext cx="7042452" cy="418645"/>
          </a:xfrm>
        </p:spPr>
        <p:txBody>
          <a:bodyPr>
            <a:noAutofit/>
          </a:bodyPr>
          <a:lstStyle/>
          <a:p>
            <a:pPr fontAlgn="base"/>
            <a:r>
              <a:rPr lang="en-US" sz="2400" b="1" dirty="0">
                <a:solidFill>
                  <a:schemeClr val="accent4"/>
                </a:solidFill>
              </a:rPr>
              <a:t>Access to books and journals on one </a:t>
            </a:r>
            <a:r>
              <a:rPr lang="en-US" sz="2400" b="1" dirty="0">
                <a:solidFill>
                  <a:srgbClr val="007398"/>
                </a:solidFill>
              </a:rPr>
              <a:t>platform</a:t>
            </a:r>
            <a:r>
              <a:rPr lang="en-US" sz="2400" b="1" dirty="0">
                <a:solidFill>
                  <a:schemeClr val="accent4"/>
                </a:solidFill>
              </a:rPr>
              <a:t> provides more meaningful insights</a:t>
            </a:r>
          </a:p>
        </p:txBody>
      </p:sp>
      <p:sp>
        <p:nvSpPr>
          <p:cNvPr id="8" name="Rectangle 7">
            <a:extLst>
              <a:ext uri="{FF2B5EF4-FFF2-40B4-BE49-F238E27FC236}">
                <a16:creationId xmlns:a16="http://schemas.microsoft.com/office/drawing/2014/main" id="{87169E0D-5F71-1148-9840-28E844CB15D9}"/>
              </a:ext>
            </a:extLst>
          </p:cNvPr>
          <p:cNvSpPr/>
          <p:nvPr/>
        </p:nvSpPr>
        <p:spPr>
          <a:xfrm rot="16200000" flipV="1">
            <a:off x="-408149" y="973390"/>
            <a:ext cx="955443" cy="139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endParaRPr lang="en-US" sz="2400" b="1" dirty="0">
              <a:solidFill>
                <a:srgbClr val="FF8200"/>
              </a:solidFill>
              <a:latin typeface="Arial" panose="020B0604020202020204" pitchFamily="34" charset="0"/>
              <a:cs typeface="Arial" panose="020B0604020202020204" pitchFamily="34" charset="0"/>
            </a:endParaRPr>
          </a:p>
        </p:txBody>
      </p:sp>
      <p:grpSp>
        <p:nvGrpSpPr>
          <p:cNvPr id="45" name="Group 44"/>
          <p:cNvGrpSpPr/>
          <p:nvPr/>
        </p:nvGrpSpPr>
        <p:grpSpPr>
          <a:xfrm>
            <a:off x="-2" y="1918252"/>
            <a:ext cx="5641706" cy="4979045"/>
            <a:chOff x="-2" y="1918252"/>
            <a:chExt cx="5641706" cy="4979045"/>
          </a:xfrm>
        </p:grpSpPr>
        <p:sp>
          <p:nvSpPr>
            <p:cNvPr id="32" name="Rectangle 31"/>
            <p:cNvSpPr/>
            <p:nvPr/>
          </p:nvSpPr>
          <p:spPr>
            <a:xfrm>
              <a:off x="-2" y="1918252"/>
              <a:ext cx="5641706" cy="4979045"/>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32888" y="2141333"/>
              <a:ext cx="4918692" cy="4179954"/>
              <a:chOff x="1068038" y="1882650"/>
              <a:chExt cx="4918692" cy="4179954"/>
            </a:xfrm>
          </p:grpSpPr>
          <p:sp>
            <p:nvSpPr>
              <p:cNvPr id="12" name="Rectangle 11"/>
              <p:cNvSpPr/>
              <p:nvPr/>
            </p:nvSpPr>
            <p:spPr>
              <a:xfrm>
                <a:off x="1643116" y="2565325"/>
                <a:ext cx="3768536" cy="646331"/>
              </a:xfrm>
              <a:prstGeom prst="rect">
                <a:avLst/>
              </a:prstGeom>
            </p:spPr>
            <p:txBody>
              <a:bodyPr wrap="square" lIns="0">
                <a:spAutoFit/>
              </a:bodyPr>
              <a:lstStyle/>
              <a:p>
                <a:pPr marL="86868" algn="ctr"/>
                <a:r>
                  <a:rPr lang="en-US" b="1" dirty="0">
                    <a:latin typeface="Arial" charset="0"/>
                    <a:ea typeface="Arial" charset="0"/>
                    <a:cs typeface="Arial" charset="0"/>
                  </a:rPr>
                  <a:t>Every DAY, </a:t>
                </a:r>
                <a:r>
                  <a:rPr lang="en-US" dirty="0" err="1">
                    <a:latin typeface="Arial" charset="0"/>
                    <a:ea typeface="Arial" charset="0"/>
                    <a:cs typeface="Arial" charset="0"/>
                  </a:rPr>
                  <a:t>ScienceDirect</a:t>
                </a:r>
                <a:r>
                  <a:rPr lang="en-US" dirty="0">
                    <a:latin typeface="Arial" charset="0"/>
                    <a:ea typeface="Arial" charset="0"/>
                    <a:cs typeface="Arial" charset="0"/>
                  </a:rPr>
                  <a:t> researchers access an average of:</a:t>
                </a:r>
              </a:p>
            </p:txBody>
          </p:sp>
          <p:pic>
            <p:nvPicPr>
              <p:cNvPr id="22" name="Picture 21"/>
              <p:cNvPicPr>
                <a:picLocks noChangeAspect="1"/>
              </p:cNvPicPr>
              <p:nvPr/>
            </p:nvPicPr>
            <p:blipFill>
              <a:blip r:embed="rId2"/>
              <a:stretch>
                <a:fillRect/>
              </a:stretch>
            </p:blipFill>
            <p:spPr>
              <a:xfrm>
                <a:off x="3216234" y="1882650"/>
                <a:ext cx="622300" cy="622300"/>
              </a:xfrm>
              <a:prstGeom prst="rect">
                <a:avLst/>
              </a:prstGeom>
            </p:spPr>
          </p:pic>
          <p:grpSp>
            <p:nvGrpSpPr>
              <p:cNvPr id="25" name="Group 24"/>
              <p:cNvGrpSpPr/>
              <p:nvPr/>
            </p:nvGrpSpPr>
            <p:grpSpPr>
              <a:xfrm>
                <a:off x="1068038" y="3337777"/>
                <a:ext cx="4918692" cy="2724827"/>
                <a:chOff x="1326456" y="2342333"/>
                <a:chExt cx="4918692" cy="2724827"/>
              </a:xfrm>
            </p:grpSpPr>
            <p:grpSp>
              <p:nvGrpSpPr>
                <p:cNvPr id="19" name="Group 18"/>
                <p:cNvGrpSpPr/>
                <p:nvPr/>
              </p:nvGrpSpPr>
              <p:grpSpPr>
                <a:xfrm>
                  <a:off x="1326456" y="2342333"/>
                  <a:ext cx="4918692" cy="2724827"/>
                  <a:chOff x="720857" y="2362348"/>
                  <a:chExt cx="4918692" cy="2724827"/>
                </a:xfrm>
              </p:grpSpPr>
              <p:sp>
                <p:nvSpPr>
                  <p:cNvPr id="17" name="Oval 16"/>
                  <p:cNvSpPr/>
                  <p:nvPr/>
                </p:nvSpPr>
                <p:spPr>
                  <a:xfrm>
                    <a:off x="720857" y="2362348"/>
                    <a:ext cx="2724827" cy="2724827"/>
                  </a:xfrm>
                  <a:prstGeom prst="ellipse">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914722" y="2362348"/>
                    <a:ext cx="2724827" cy="2724827"/>
                  </a:xfrm>
                  <a:prstGeom prst="ellipse">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64830" y="3439112"/>
                    <a:ext cx="1908313" cy="1077218"/>
                  </a:xfrm>
                  <a:prstGeom prst="rect">
                    <a:avLst/>
                  </a:prstGeom>
                </p:spPr>
                <p:txBody>
                  <a:bodyPr wrap="square">
                    <a:spAutoFit/>
                  </a:bodyPr>
                  <a:lstStyle/>
                  <a:p>
                    <a:pPr marL="86868" indent="0" algn="ctr">
                      <a:buNone/>
                    </a:pPr>
                    <a:r>
                      <a:rPr lang="en-US" sz="2800" b="1" dirty="0">
                        <a:solidFill>
                          <a:srgbClr val="FF8200"/>
                        </a:solidFill>
                        <a:latin typeface="Arial" charset="0"/>
                        <a:ea typeface="Arial" charset="0"/>
                        <a:cs typeface="Arial" charset="0"/>
                      </a:rPr>
                      <a:t>79,226</a:t>
                    </a:r>
                    <a:r>
                      <a:rPr lang="en-US" sz="2800" dirty="0">
                        <a:solidFill>
                          <a:srgbClr val="FF8200"/>
                        </a:solidFill>
                        <a:latin typeface="Arial" charset="0"/>
                        <a:ea typeface="Arial" charset="0"/>
                        <a:cs typeface="Arial" charset="0"/>
                      </a:rPr>
                      <a:t> </a:t>
                    </a:r>
                    <a:br>
                      <a:rPr lang="en-US" dirty="0">
                        <a:latin typeface="Arial" charset="0"/>
                        <a:ea typeface="Arial" charset="0"/>
                        <a:cs typeface="Arial" charset="0"/>
                      </a:rPr>
                    </a:br>
                    <a:r>
                      <a:rPr lang="en-US" b="1" dirty="0">
                        <a:latin typeface="Arial" charset="0"/>
                        <a:ea typeface="Arial" charset="0"/>
                        <a:cs typeface="Arial" charset="0"/>
                      </a:rPr>
                      <a:t>book chapters </a:t>
                    </a:r>
                    <a:br>
                      <a:rPr lang="en-US" b="1" dirty="0">
                        <a:latin typeface="Arial" charset="0"/>
                        <a:ea typeface="Arial" charset="0"/>
                        <a:cs typeface="Arial" charset="0"/>
                      </a:rPr>
                    </a:br>
                    <a:r>
                      <a:rPr lang="en-US" dirty="0">
                        <a:latin typeface="Arial" charset="0"/>
                        <a:ea typeface="Arial" charset="0"/>
                        <a:cs typeface="Arial" charset="0"/>
                      </a:rPr>
                      <a:t>(11,976 books)</a:t>
                    </a:r>
                  </a:p>
                </p:txBody>
              </p:sp>
              <p:sp>
                <p:nvSpPr>
                  <p:cNvPr id="14" name="Rectangle 13"/>
                  <p:cNvSpPr/>
                  <p:nvPr/>
                </p:nvSpPr>
                <p:spPr>
                  <a:xfrm>
                    <a:off x="3158616" y="3439112"/>
                    <a:ext cx="2332106" cy="1077218"/>
                  </a:xfrm>
                  <a:prstGeom prst="rect">
                    <a:avLst/>
                  </a:prstGeom>
                </p:spPr>
                <p:txBody>
                  <a:bodyPr wrap="square">
                    <a:spAutoFit/>
                  </a:bodyPr>
                  <a:lstStyle/>
                  <a:p>
                    <a:pPr marL="86868" indent="0" algn="ctr">
                      <a:buNone/>
                    </a:pPr>
                    <a:r>
                      <a:rPr lang="en-US" sz="2800" b="1" dirty="0">
                        <a:solidFill>
                          <a:schemeClr val="tx2"/>
                        </a:solidFill>
                        <a:latin typeface="Arial" charset="0"/>
                        <a:ea typeface="Arial" charset="0"/>
                        <a:cs typeface="Arial" charset="0"/>
                      </a:rPr>
                      <a:t>1,230,022</a:t>
                    </a:r>
                    <a:r>
                      <a:rPr lang="en-US" sz="2800" dirty="0">
                        <a:solidFill>
                          <a:schemeClr val="tx2"/>
                        </a:solidFill>
                        <a:latin typeface="Arial" charset="0"/>
                        <a:ea typeface="Arial" charset="0"/>
                        <a:cs typeface="Arial" charset="0"/>
                      </a:rPr>
                      <a:t> </a:t>
                    </a:r>
                    <a:br>
                      <a:rPr lang="en-US" dirty="0">
                        <a:latin typeface="Arial" charset="0"/>
                        <a:ea typeface="Arial" charset="0"/>
                        <a:cs typeface="Arial" charset="0"/>
                      </a:rPr>
                    </a:br>
                    <a:r>
                      <a:rPr lang="en-US" b="1" dirty="0">
                        <a:latin typeface="Arial" charset="0"/>
                        <a:ea typeface="Arial" charset="0"/>
                        <a:cs typeface="Arial" charset="0"/>
                      </a:rPr>
                      <a:t>journal articles </a:t>
                    </a:r>
                    <a:br>
                      <a:rPr lang="en-US" dirty="0">
                        <a:latin typeface="Arial" charset="0"/>
                        <a:ea typeface="Arial" charset="0"/>
                        <a:cs typeface="Arial" charset="0"/>
                      </a:rPr>
                    </a:br>
                    <a:r>
                      <a:rPr lang="en-US" dirty="0">
                        <a:latin typeface="Arial" charset="0"/>
                        <a:ea typeface="Arial" charset="0"/>
                        <a:cs typeface="Arial" charset="0"/>
                      </a:rPr>
                      <a:t>(3,857 journals) </a:t>
                    </a:r>
                  </a:p>
                </p:txBody>
              </p:sp>
              <p:sp>
                <p:nvSpPr>
                  <p:cNvPr id="15" name="Rectangle 14"/>
                  <p:cNvSpPr/>
                  <p:nvPr/>
                </p:nvSpPr>
                <p:spPr>
                  <a:xfrm>
                    <a:off x="2808173" y="3519718"/>
                    <a:ext cx="637511" cy="369332"/>
                  </a:xfrm>
                  <a:prstGeom prst="rect">
                    <a:avLst/>
                  </a:prstGeom>
                </p:spPr>
                <p:txBody>
                  <a:bodyPr wrap="square" lIns="0" rIns="0">
                    <a:spAutoFit/>
                  </a:bodyPr>
                  <a:lstStyle/>
                  <a:p>
                    <a:pPr marL="86868" indent="0" algn="ctr">
                      <a:buNone/>
                    </a:pPr>
                    <a:r>
                      <a:rPr lang="en-US" dirty="0">
                        <a:latin typeface="Arial" charset="0"/>
                        <a:ea typeface="Arial" charset="0"/>
                        <a:cs typeface="Arial" charset="0"/>
                      </a:rPr>
                      <a:t>&amp;</a:t>
                    </a:r>
                  </a:p>
                </p:txBody>
              </p:sp>
            </p:grpSp>
            <p:pic>
              <p:nvPicPr>
                <p:cNvPr id="23" name="Picture 22"/>
                <p:cNvPicPr>
                  <a:picLocks noChangeAspect="1"/>
                </p:cNvPicPr>
                <p:nvPr/>
              </p:nvPicPr>
              <p:blipFill>
                <a:blip r:embed="rId3"/>
                <a:stretch>
                  <a:fillRect/>
                </a:stretch>
              </p:blipFill>
              <p:spPr>
                <a:xfrm>
                  <a:off x="2368127" y="2670910"/>
                  <a:ext cx="627436" cy="627436"/>
                </a:xfrm>
                <a:prstGeom prst="rect">
                  <a:avLst/>
                </a:prstGeom>
              </p:spPr>
            </p:pic>
            <p:pic>
              <p:nvPicPr>
                <p:cNvPr id="24" name="Picture 23"/>
                <p:cNvPicPr>
                  <a:picLocks noChangeAspect="1"/>
                </p:cNvPicPr>
                <p:nvPr/>
              </p:nvPicPr>
              <p:blipFill>
                <a:blip r:embed="rId4"/>
                <a:stretch>
                  <a:fillRect/>
                </a:stretch>
              </p:blipFill>
              <p:spPr>
                <a:xfrm>
                  <a:off x="4699074" y="2688386"/>
                  <a:ext cx="462389" cy="609960"/>
                </a:xfrm>
                <a:prstGeom prst="rect">
                  <a:avLst/>
                </a:prstGeom>
              </p:spPr>
            </p:pic>
          </p:grpSp>
        </p:grpSp>
      </p:grpSp>
      <p:grpSp>
        <p:nvGrpSpPr>
          <p:cNvPr id="46" name="Group 45"/>
          <p:cNvGrpSpPr/>
          <p:nvPr/>
        </p:nvGrpSpPr>
        <p:grpSpPr>
          <a:xfrm>
            <a:off x="5283918" y="1918253"/>
            <a:ext cx="3939688" cy="4939748"/>
            <a:chOff x="5283918" y="1918253"/>
            <a:chExt cx="3939688" cy="4939748"/>
          </a:xfrm>
        </p:grpSpPr>
        <p:sp>
          <p:nvSpPr>
            <p:cNvPr id="29" name="Rectangle 28"/>
            <p:cNvSpPr/>
            <p:nvPr/>
          </p:nvSpPr>
          <p:spPr>
            <a:xfrm>
              <a:off x="5628255" y="1918253"/>
              <a:ext cx="3319117" cy="4939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974594" y="4296768"/>
              <a:ext cx="2636309" cy="1770761"/>
              <a:chOff x="5852819" y="3882005"/>
              <a:chExt cx="2636309" cy="1770761"/>
            </a:xfrm>
          </p:grpSpPr>
          <p:sp>
            <p:nvSpPr>
              <p:cNvPr id="26" name="TextBox 25"/>
              <p:cNvSpPr txBox="1"/>
              <p:nvPr/>
            </p:nvSpPr>
            <p:spPr>
              <a:xfrm>
                <a:off x="5888828" y="3882005"/>
                <a:ext cx="2564295" cy="1200329"/>
              </a:xfrm>
              <a:prstGeom prst="rect">
                <a:avLst/>
              </a:prstGeom>
              <a:noFill/>
            </p:spPr>
            <p:txBody>
              <a:bodyPr wrap="square" rtlCol="0">
                <a:spAutoFit/>
              </a:bodyPr>
              <a:lstStyle/>
              <a:p>
                <a:pPr algn="ctr"/>
                <a:r>
                  <a:rPr lang="en-US" dirty="0">
                    <a:latin typeface="Arial" charset="0"/>
                    <a:ea typeface="Arial" charset="0"/>
                    <a:cs typeface="Arial" charset="0"/>
                  </a:rPr>
                  <a:t>of surveyed users agree that in their work they often use books and journals together</a:t>
                </a:r>
              </a:p>
            </p:txBody>
          </p:sp>
          <p:sp>
            <p:nvSpPr>
              <p:cNvPr id="27" name="TextBox 26"/>
              <p:cNvSpPr txBox="1"/>
              <p:nvPr/>
            </p:nvSpPr>
            <p:spPr>
              <a:xfrm>
                <a:off x="5852819" y="5052602"/>
                <a:ext cx="2636309" cy="600164"/>
              </a:xfrm>
              <a:prstGeom prst="rect">
                <a:avLst/>
              </a:prstGeom>
              <a:noFill/>
            </p:spPr>
            <p:txBody>
              <a:bodyPr wrap="square" rtlCol="0">
                <a:spAutoFit/>
              </a:bodyPr>
              <a:lstStyle/>
              <a:p>
                <a:pPr algn="ctr"/>
                <a:r>
                  <a:rPr lang="en-US" sz="1100" i="1" dirty="0">
                    <a:latin typeface="Arial" charset="0"/>
                    <a:ea typeface="Arial" charset="0"/>
                    <a:cs typeface="Arial" charset="0"/>
                  </a:rPr>
                  <a:t>Source: </a:t>
                </a:r>
                <a:r>
                  <a:rPr lang="en-US" sz="1100" i="1" dirty="0" err="1">
                    <a:latin typeface="Arial" charset="0"/>
                    <a:ea typeface="Arial" charset="0"/>
                    <a:cs typeface="Arial" charset="0"/>
                  </a:rPr>
                  <a:t>TechValidate</a:t>
                </a:r>
                <a:r>
                  <a:rPr lang="en-US" sz="1100" i="1" dirty="0">
                    <a:latin typeface="Arial" charset="0"/>
                    <a:ea typeface="Arial" charset="0"/>
                    <a:cs typeface="Arial" charset="0"/>
                  </a:rPr>
                  <a:t> survey of 267 users of Elsevier </a:t>
                </a:r>
                <a:r>
                  <a:rPr lang="en-US" sz="1100" i="1" dirty="0" err="1">
                    <a:latin typeface="Arial" charset="0"/>
                    <a:ea typeface="Arial" charset="0"/>
                    <a:cs typeface="Arial" charset="0"/>
                  </a:rPr>
                  <a:t>ScienceDirect</a:t>
                </a:r>
                <a:r>
                  <a:rPr lang="en-US" sz="1100" i="1" dirty="0">
                    <a:latin typeface="Arial" charset="0"/>
                    <a:ea typeface="Arial" charset="0"/>
                    <a:cs typeface="Arial" charset="0"/>
                  </a:rPr>
                  <a:t> Books. </a:t>
                </a:r>
              </a:p>
              <a:p>
                <a:pPr algn="ctr"/>
                <a:r>
                  <a:rPr lang="en-US" sz="1100" i="1" dirty="0">
                    <a:latin typeface="Arial" charset="0"/>
                    <a:ea typeface="Arial" charset="0"/>
                    <a:cs typeface="Arial" charset="0"/>
                  </a:rPr>
                  <a:t>TVID: 39C-DC2-A29 </a:t>
                </a:r>
              </a:p>
            </p:txBody>
          </p:sp>
        </p:grpSp>
        <p:graphicFrame>
          <p:nvGraphicFramePr>
            <p:cNvPr id="34" name="Chart 33"/>
            <p:cNvGraphicFramePr/>
            <p:nvPr>
              <p:extLst>
                <p:ext uri="{D42A27DB-BD31-4B8C-83A1-F6EECF244321}">
                  <p14:modId xmlns:p14="http://schemas.microsoft.com/office/powerpoint/2010/main" val="167581222"/>
                </p:ext>
              </p:extLst>
            </p:nvPr>
          </p:nvGraphicFramePr>
          <p:xfrm>
            <a:off x="5283918" y="2077668"/>
            <a:ext cx="3939688" cy="2196122"/>
          </p:xfrm>
          <a:graphic>
            <a:graphicData uri="http://schemas.openxmlformats.org/drawingml/2006/chart">
              <c:chart xmlns:c="http://schemas.openxmlformats.org/drawingml/2006/chart" xmlns:r="http://schemas.openxmlformats.org/officeDocument/2006/relationships" r:id="rId5"/>
            </a:graphicData>
          </a:graphic>
        </p:graphicFrame>
        <p:sp>
          <p:nvSpPr>
            <p:cNvPr id="35" name="Rectangle 34"/>
            <p:cNvSpPr/>
            <p:nvPr/>
          </p:nvSpPr>
          <p:spPr>
            <a:xfrm>
              <a:off x="6669945" y="2793230"/>
              <a:ext cx="1354859" cy="707886"/>
            </a:xfrm>
            <a:prstGeom prst="rect">
              <a:avLst/>
            </a:prstGeom>
          </p:spPr>
          <p:txBody>
            <a:bodyPr wrap="none">
              <a:spAutoFit/>
            </a:bodyPr>
            <a:lstStyle/>
            <a:p>
              <a:pPr algn="ctr"/>
              <a:r>
                <a:rPr lang="en-US" sz="4000" b="1" dirty="0">
                  <a:solidFill>
                    <a:schemeClr val="tx2"/>
                  </a:solidFill>
                  <a:latin typeface="Arial" charset="0"/>
                  <a:ea typeface="Arial" charset="0"/>
                  <a:cs typeface="Arial" charset="0"/>
                </a:rPr>
                <a:t>90% </a:t>
              </a:r>
            </a:p>
          </p:txBody>
        </p:sp>
      </p:grpSp>
      <p:grpSp>
        <p:nvGrpSpPr>
          <p:cNvPr id="47" name="Group 46"/>
          <p:cNvGrpSpPr/>
          <p:nvPr/>
        </p:nvGrpSpPr>
        <p:grpSpPr>
          <a:xfrm>
            <a:off x="8947372" y="1918253"/>
            <a:ext cx="3244627" cy="4939748"/>
            <a:chOff x="8947372" y="1918253"/>
            <a:chExt cx="3244627" cy="4939748"/>
          </a:xfrm>
        </p:grpSpPr>
        <p:sp>
          <p:nvSpPr>
            <p:cNvPr id="30" name="Rectangle 29"/>
            <p:cNvSpPr/>
            <p:nvPr/>
          </p:nvSpPr>
          <p:spPr>
            <a:xfrm>
              <a:off x="8947372" y="1918253"/>
              <a:ext cx="3244627" cy="49397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56923" y="4273790"/>
              <a:ext cx="2723643" cy="1631216"/>
            </a:xfrm>
            <a:prstGeom prst="rect">
              <a:avLst/>
            </a:prstGeom>
          </p:spPr>
          <p:txBody>
            <a:bodyPr wrap="square">
              <a:spAutoFit/>
            </a:bodyPr>
            <a:lstStyle/>
            <a:p>
              <a:pPr marL="86868" indent="0" algn="ctr">
                <a:buNone/>
              </a:pPr>
              <a:r>
                <a:rPr lang="en-US" sz="2800" b="1" dirty="0">
                  <a:solidFill>
                    <a:schemeClr val="tx2"/>
                  </a:solidFill>
                  <a:latin typeface="Arial" charset="0"/>
                  <a:ea typeface="Arial" charset="0"/>
                  <a:cs typeface="Arial" charset="0"/>
                </a:rPr>
                <a:t>4 Million </a:t>
              </a:r>
              <a:br>
                <a:rPr lang="en-US" sz="2800" b="1" dirty="0">
                  <a:solidFill>
                    <a:schemeClr val="tx2"/>
                  </a:solidFill>
                  <a:latin typeface="Arial" charset="0"/>
                  <a:ea typeface="Arial" charset="0"/>
                  <a:cs typeface="Arial" charset="0"/>
                </a:rPr>
              </a:br>
              <a:r>
                <a:rPr lang="en-US" dirty="0">
                  <a:latin typeface="Arial" charset="0"/>
                  <a:ea typeface="Arial" charset="0"/>
                  <a:cs typeface="Arial" charset="0"/>
                </a:rPr>
                <a:t>Books and journals were used together in the same research session in 2017</a:t>
              </a:r>
            </a:p>
          </p:txBody>
        </p:sp>
        <p:grpSp>
          <p:nvGrpSpPr>
            <p:cNvPr id="44" name="Group 43"/>
            <p:cNvGrpSpPr/>
            <p:nvPr/>
          </p:nvGrpSpPr>
          <p:grpSpPr>
            <a:xfrm>
              <a:off x="9451815" y="2104075"/>
              <a:ext cx="2137552" cy="2143308"/>
              <a:chOff x="9656594" y="2231715"/>
              <a:chExt cx="1825999" cy="1830916"/>
            </a:xfrm>
          </p:grpSpPr>
          <p:pic>
            <p:nvPicPr>
              <p:cNvPr id="36" name="Picture 35"/>
              <p:cNvPicPr>
                <a:picLocks noChangeAspect="1"/>
              </p:cNvPicPr>
              <p:nvPr/>
            </p:nvPicPr>
            <p:blipFill>
              <a:blip r:embed="rId6">
                <a:lum contrast="20000"/>
                <a:extLst>
                  <a:ext uri="{28A0092B-C50C-407E-A947-70E740481C1C}">
                    <a14:useLocalDpi xmlns:a14="http://schemas.microsoft.com/office/drawing/2010/main" val="0"/>
                  </a:ext>
                </a:extLst>
              </a:blip>
              <a:stretch>
                <a:fillRect/>
              </a:stretch>
            </p:blipFill>
            <p:spPr>
              <a:xfrm>
                <a:off x="9782409" y="2452483"/>
                <a:ext cx="1574370" cy="1574370"/>
              </a:xfrm>
              <a:prstGeom prst="rect">
                <a:avLst/>
              </a:prstGeom>
            </p:spPr>
          </p:pic>
          <p:pic>
            <p:nvPicPr>
              <p:cNvPr id="39" name="Picture 38"/>
              <p:cNvPicPr>
                <a:picLocks noChangeAspect="1"/>
              </p:cNvPicPr>
              <p:nvPr/>
            </p:nvPicPr>
            <p:blipFill>
              <a:blip r:embed="rId7"/>
              <a:stretch>
                <a:fillRect/>
              </a:stretch>
            </p:blipFill>
            <p:spPr>
              <a:xfrm>
                <a:off x="10146174" y="3009530"/>
                <a:ext cx="865899" cy="449287"/>
              </a:xfrm>
              <a:prstGeom prst="rect">
                <a:avLst/>
              </a:prstGeom>
            </p:spPr>
          </p:pic>
          <p:sp>
            <p:nvSpPr>
              <p:cNvPr id="42" name="Circular Arrow 41"/>
              <p:cNvSpPr/>
              <p:nvPr/>
            </p:nvSpPr>
            <p:spPr>
              <a:xfrm>
                <a:off x="9656594" y="2231715"/>
                <a:ext cx="1825999" cy="1830916"/>
              </a:xfrm>
              <a:prstGeom prst="circularArrow">
                <a:avLst>
                  <a:gd name="adj1" fmla="val 1811"/>
                  <a:gd name="adj2" fmla="val 488227"/>
                  <a:gd name="adj3" fmla="val 20428670"/>
                  <a:gd name="adj4" fmla="val 11402846"/>
                  <a:gd name="adj5" fmla="val 526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5179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Jpx_fO9QYKt3GbjQ60LH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b2Lx.aeKQVqM_LBxsKPGO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AyObcBHT9S69IUyHedWS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zAdQqq3YT1iUKhj0mKz_v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qQrIyMIFS5yPppR9_gljG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cFItc83nThCayWsFF.UOM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_HCUDkWbQtal2lfTd0gQt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gmg9jZnKQ7uwJCEGWuRP6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YTv71MtgTqOKvUuvtFseZ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I32W0crQc6YQ38.iPdja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B8IQNuxRrWV.nd_KYjgm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1MZya_lCQpen46pjbkQh_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B1HfRyQnRlmlfuwoHfOxV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z.iNtjXLSti6qUtyzIP8d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cTkY942zQdaiOaS5jhihm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dLUS02uBTh.RTUmtEYH90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2xBRvJZQWqND3futZoBL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ONZYKtq_ky8eWZeQlypM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0.yC90iEkS7HtX.w.WcR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JW2YDCeTmU2_b2axZnVmx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Km6_ib4nUUiqw1HzKuuz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OMl0obSTWKj4rUtEB_.o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MVq59UxT8E27vJT_6Vvsg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F8Urznt4MUW1OzcD5gOqY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T0A8b.4hEyfoQnAu8bQj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DxF1joA4vkyj8SprV7JLf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Q9mZUZCi1UqsSPAfsMLNb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MjkJR4VtUyVYSHX4z5b1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oB3xL3j5e0esf0S7WGgMR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KDKbPgwGtkGbnf_EWBRMp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Zz3_77sUN0Cg6O593WpTS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kXcMjq_sUKWQHY0j9q5a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4ORDUp8xQH.K1KcJFSn_.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jEHvZo2sRju5coWdFk6Hb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7jZRN6kJRJWjUE6etjzps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qPjEejBSO2FmyUMwNgPn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QWyYl.3Qpq7_tfFNNhAX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OZxNtdIIQAqWYQIN_BmyVg"/>
</p:tagLst>
</file>

<file path=ppt/theme/theme1.xml><?xml version="1.0" encoding="utf-8"?>
<a:theme xmlns:a="http://schemas.openxmlformats.org/drawingml/2006/main" name="Office Theme">
  <a:themeElements>
    <a:clrScheme name="Elsevier">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3443</TotalTime>
  <Words>1875</Words>
  <Application>Microsoft Office PowerPoint</Application>
  <PresentationFormat>Widescreen</PresentationFormat>
  <Paragraphs>342</Paragraphs>
  <Slides>46</Slides>
  <Notes>15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62" baseType="lpstr">
      <vt:lpstr>Nexus</vt:lpstr>
      <vt:lpstr>Yu Gothic</vt:lpstr>
      <vt:lpstr>SimSun</vt:lpstr>
      <vt:lpstr>微软雅黑</vt:lpstr>
      <vt:lpstr>微软雅黑 Light</vt:lpstr>
      <vt:lpstr>DengXian</vt:lpstr>
      <vt:lpstr>Arial</vt:lpstr>
      <vt:lpstr>Arial Black</vt:lpstr>
      <vt:lpstr>Arial Narrow</vt:lpstr>
      <vt:lpstr>Calibri</vt:lpstr>
      <vt:lpstr>Century Gothic</vt:lpstr>
      <vt:lpstr>Times New Roman</vt:lpstr>
      <vt:lpstr>Wingdings</vt:lpstr>
      <vt:lpstr>Office Theme</vt:lpstr>
      <vt:lpstr>think-cell Slide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ScienceDirect</vt:lpstr>
      <vt:lpstr>Access to books and journals on one platform provides more meaningful insights</vt:lpstr>
      <vt:lpstr>Researchers agree using ScienceDirect positively impacts their research activities…  </vt:lpstr>
      <vt:lpstr>ScienceDirect is consistently attracting more global content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ScienceDirect invests continually to ensure continuous optimization and meet the most vigorous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ScienceDirect and Open Access </vt:lpstr>
      <vt:lpstr>ScienceDirect and Open Access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Beer</dc:creator>
  <cp:lastModifiedBy>Liu, Xiaoqian (ELS-BEI)</cp:lastModifiedBy>
  <cp:revision>339</cp:revision>
  <dcterms:created xsi:type="dcterms:W3CDTF">2018-03-23T14:29:48Z</dcterms:created>
  <dcterms:modified xsi:type="dcterms:W3CDTF">2019-05-09T01:56:44Z</dcterms:modified>
</cp:coreProperties>
</file>